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664" r:id="rId2"/>
    <p:sldId id="1666" r:id="rId3"/>
    <p:sldId id="1667" r:id="rId4"/>
    <p:sldId id="1668" r:id="rId5"/>
    <p:sldId id="1669" r:id="rId6"/>
    <p:sldId id="1670" r:id="rId7"/>
    <p:sldId id="1671" r:id="rId8"/>
    <p:sldId id="1672" r:id="rId9"/>
    <p:sldId id="1673" r:id="rId10"/>
    <p:sldId id="1674" r:id="rId11"/>
    <p:sldId id="1675" r:id="rId12"/>
    <p:sldId id="1676" r:id="rId13"/>
    <p:sldId id="1677" r:id="rId14"/>
    <p:sldId id="1678" r:id="rId15"/>
    <p:sldId id="1679" r:id="rId16"/>
    <p:sldId id="1680" r:id="rId17"/>
    <p:sldId id="1681" r:id="rId18"/>
    <p:sldId id="1682" r:id="rId19"/>
    <p:sldId id="1683" r:id="rId20"/>
    <p:sldId id="1684" r:id="rId21"/>
    <p:sldId id="1685" r:id="rId22"/>
    <p:sldId id="1686" r:id="rId23"/>
    <p:sldId id="1687" r:id="rId24"/>
    <p:sldId id="1688" r:id="rId25"/>
    <p:sldId id="1689" r:id="rId2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90629" autoAdjust="0"/>
  </p:normalViewPr>
  <p:slideViewPr>
    <p:cSldViewPr snapToGrid="0">
      <p:cViewPr varScale="1">
        <p:scale>
          <a:sx n="188" d="100"/>
          <a:sy n="188" d="100"/>
        </p:scale>
        <p:origin x="1236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undirected graph G, vertices u and v, and an integer k , does a path exist from u to v consisting of at most k edges?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NP-Completeness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Part I)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9BF52-4322-4A83-A303-1CCA2532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problems to be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B2ED0-4878-4967-807A-C9C08EF8D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756" y="949504"/>
                <a:ext cx="8473044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We use polynomial-time reductions in the opposite way to show that a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is NP-complete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A</a:t>
                </a:r>
                <a:r>
                  <a:rPr lang="en-US" dirty="0"/>
                  <a:t> decision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which we already know that no polynomial-time algorithm exists (which one?)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polynomial-time reduction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Then, no polynomial-time algorithm can exist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marL="1314450" lvl="2" indent="-457200">
                  <a:buFont typeface="Wingdings" panose="05000000000000000000" pitchFamily="2" charset="2"/>
                  <a:buChar char="ü"/>
                </a:pPr>
                <a:r>
                  <a:rPr lang="en-US" dirty="0"/>
                  <a:t>Prove by contradiction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Finally, a first NP-complete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 circuit-satisfiability problem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B2ED0-4878-4967-807A-C9C08EF8D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756" y="949504"/>
                <a:ext cx="8473044" cy="3818430"/>
              </a:xfrm>
              <a:blipFill>
                <a:blip r:embed="rId2"/>
                <a:stretch>
                  <a:fillRect l="-791" t="-2077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3A41-C101-4091-86F8-462294D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5712A-EE2C-400A-B04D-43C9CCFC2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403771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What it means for a problem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solvable</a:t>
                </a:r>
                <a:r>
                  <a:rPr lang="en-US" dirty="0"/>
                  <a:t> in polynomial time?</a:t>
                </a:r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>
                    <a:solidFill>
                      <a:srgbClr val="FF0000"/>
                    </a:solidFill>
                  </a:rPr>
                  <a:t>abstract</a:t>
                </a:r>
                <a:r>
                  <a:rPr lang="en-US" dirty="0"/>
                  <a:t>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binary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problem instances and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problem solutions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SHORTEST-PATH: a triple consisting of a graph and two vertices to a sequence of vertices in the graph</a:t>
                </a:r>
              </a:p>
              <a:p>
                <a:endParaRPr lang="en-US" dirty="0"/>
              </a:p>
              <a:p>
                <a:r>
                  <a:rPr lang="en-US" dirty="0"/>
                  <a:t>Decision problem: a function that maps the instance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to the solution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5712A-EE2C-400A-B04D-43C9CCFC2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403771" cy="3818430"/>
              </a:xfrm>
              <a:blipFill>
                <a:blip r:embed="rId3"/>
                <a:stretch>
                  <a:fillRect l="-798" t="-1278" r="-2466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FE8F-89E2-4771-9FC5-4C0FB8D3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81554-1AAD-4DE4-B9D6-1E463F16D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886" y="949504"/>
                <a:ext cx="8919028" cy="38184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representation that the program understands</a:t>
                </a:r>
              </a:p>
              <a:p>
                <a:endParaRPr lang="en-US" dirty="0"/>
              </a:p>
              <a:p>
                <a:r>
                  <a:rPr lang="en-US" dirty="0"/>
                  <a:t>A mapping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abstract objects to the set of binary strings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Natural numbers: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{0,1,2,3,4,…} </m:t>
                    </m:r>
                  </m:oMath>
                </a14:m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{0,1,10,11,100,…}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computer algorithm that solves some abstract decision problem actually takes an encoding of a problem instance as input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81554-1AAD-4DE4-B9D6-1E463F16D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886" y="949504"/>
                <a:ext cx="8919028" cy="3818430"/>
              </a:xfrm>
              <a:blipFill>
                <a:blip r:embed="rId2"/>
                <a:stretch>
                  <a:fillRect l="-957" t="-1278" r="-2597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A7769-20F5-4264-825B-65E8BB92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1C079-1E2E-4F06-A5CB-84D0C8F3D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" y="949504"/>
                <a:ext cx="8907780" cy="381843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size of an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length of its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a problem whose instance set (and solution set) is the set of binary strings a </a:t>
                </a:r>
                <a:r>
                  <a:rPr lang="en-US" b="1" dirty="0">
                    <a:solidFill>
                      <a:srgbClr val="FF0000"/>
                    </a:solidFill>
                  </a:rPr>
                  <a:t>concrete problem</a:t>
                </a:r>
              </a:p>
              <a:p>
                <a:endParaRPr lang="en-US" dirty="0"/>
              </a:p>
              <a:p>
                <a:r>
                  <a:rPr lang="en-US" dirty="0"/>
                  <a:t>Encodings map abstract problems to concrete problems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Computer algorithm solves concrete problems</a:t>
                </a:r>
                <a:r>
                  <a:rPr lang="zh-CN" altLang="en-US" dirty="0"/>
                  <a:t>！</a:t>
                </a:r>
                <a:endParaRPr lang="pt-BR" dirty="0"/>
              </a:p>
              <a:p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pt-BR" dirty="0"/>
                  <a:t>n algorithm solves a concrete problem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/>
                  <a:t>Given </a:t>
                </a:r>
                <a:r>
                  <a:rPr lang="en-US" dirty="0"/>
                  <a:t>a problem instance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algorithm can produce the solution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91C079-1E2E-4F06-A5CB-84D0C8F3D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" y="949504"/>
                <a:ext cx="8907780" cy="3818430"/>
              </a:xfrm>
              <a:blipFill>
                <a:blip r:embed="rId2"/>
                <a:stretch>
                  <a:fillRect l="-821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2303D-6EEB-433A-BBF5-695B4779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class 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9DA9-BDB7-48D6-8271-9B0AF5815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9504"/>
                <a:ext cx="8846457" cy="3818430"/>
              </a:xfrm>
            </p:spPr>
            <p:txBody>
              <a:bodyPr/>
              <a:lstStyle/>
              <a:p>
                <a:r>
                  <a:rPr lang="en-US" dirty="0"/>
                  <a:t>A concrete problem is </a:t>
                </a:r>
                <a:r>
                  <a:rPr lang="en-US" b="1" dirty="0">
                    <a:solidFill>
                      <a:srgbClr val="FF0000"/>
                    </a:solidFill>
                  </a:rPr>
                  <a:t>polynomial-time solvable</a:t>
                </a:r>
                <a:r>
                  <a:rPr lang="en-US" dirty="0"/>
                  <a:t>, if there exists an algorithm to solve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time for some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Definition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FF0000"/>
                    </a:solidFill>
                  </a:rPr>
                  <a:t>The complexity class P </a:t>
                </a:r>
                <a:r>
                  <a:rPr lang="en-US" dirty="0"/>
                  <a:t>is the set of concrete decision problems that are polynomial-time solvable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0F9DA9-BDB7-48D6-8271-9B0AF5815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9504"/>
                <a:ext cx="8846457" cy="3818430"/>
              </a:xfrm>
              <a:blipFill>
                <a:blip r:embed="rId3"/>
                <a:stretch>
                  <a:fillRect l="-896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2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8D80-2FED-41AF-969E-C64662E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F78EC6-EBA4-455C-B71E-3729646E4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496795" cy="3818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An abstract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an instance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A</a:t>
                </a:r>
                <a:r>
                  <a:rPr lang="en-US" dirty="0"/>
                  <a:t>n encoding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induces a related concrete decision problem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efficiency of solving a problem depends quite heavily on the encoding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E.g.,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the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Unary form (a string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1s):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Binary representation: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F78EC6-EBA4-455C-B71E-3729646E4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496795" cy="3818430"/>
              </a:xfrm>
              <a:blipFill>
                <a:blip r:embed="rId2"/>
                <a:stretch>
                  <a:fillRect l="-933" t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B63F-5E6F-4517-82D2-5963145A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52979-1FE0-437E-9546-F6506A5FD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686800" cy="3818430"/>
              </a:xfrm>
            </p:spPr>
            <p:txBody>
              <a:bodyPr/>
              <a:lstStyle/>
              <a:p>
                <a:r>
                  <a:rPr lang="en-US" b="1" dirty="0"/>
                  <a:t>A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</a:t>
                </a:r>
                <a:r>
                  <a:rPr lang="en-US" b="1" dirty="0">
                    <a:solidFill>
                      <a:srgbClr val="FF0000"/>
                    </a:solidFill>
                  </a:rPr>
                  <a:t>olynomial-time computable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There exists a polynomial-time algorithm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Given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produces as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Two encodings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polynomially</a:t>
                </a:r>
                <a:r>
                  <a:rPr lang="en-US" b="1" dirty="0">
                    <a:solidFill>
                      <a:srgbClr val="FF0000"/>
                    </a:solidFill>
                  </a:rPr>
                  <a:t> related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There exist two polynomial-time computable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For 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52979-1FE0-437E-9546-F6506A5FD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686800" cy="3818430"/>
              </a:xfrm>
              <a:blipFill>
                <a:blip r:embed="rId2"/>
                <a:stretch>
                  <a:fillRect l="-912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5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47731-7871-4B18-8245-A83614FE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F2B144-BFAB-4026-BA89-CD027BAB6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Lemma</a:t>
                </a:r>
                <a:r>
                  <a:rPr lang="en-US" dirty="0"/>
                  <a:t>. Let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Q be an abstract decision problem on an instance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polynomially related encodings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F2B144-BFAB-4026-BA89-CD027BAB6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3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5FEC-BABE-4806-A6A5-114AFC1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A185-3730-4078-A688-1221CCB6C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Assumptions</a:t>
                </a:r>
                <a:r>
                  <a:rPr lang="en-US" dirty="0"/>
                  <a:t>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encoding of an integer is </a:t>
                </a:r>
                <a:r>
                  <a:rPr lang="en-US" dirty="0" err="1"/>
                  <a:t>polynomially</a:t>
                </a:r>
                <a:r>
                  <a:rPr lang="en-US" dirty="0"/>
                  <a:t> related to its </a:t>
                </a:r>
                <a:r>
                  <a:rPr lang="en-US" b="1" dirty="0">
                    <a:solidFill>
                      <a:srgbClr val="FF0000"/>
                    </a:solidFill>
                  </a:rPr>
                  <a:t>binary representation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encoding of a finite set is </a:t>
                </a:r>
                <a:r>
                  <a:rPr lang="en-US" dirty="0" err="1"/>
                  <a:t>polynomially</a:t>
                </a:r>
                <a:r>
                  <a:rPr lang="en-US" dirty="0"/>
                  <a:t> related to its encoding as </a:t>
                </a:r>
                <a:r>
                  <a:rPr lang="en-US" b="1" dirty="0">
                    <a:solidFill>
                      <a:srgbClr val="FF0000"/>
                    </a:solidFill>
                  </a:rPr>
                  <a:t>a list of its elements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similar rules apply to tuples, graphs, and formulas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/>
                  <a:t>E.g.,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denotes the standard encoding of 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Then, the choice of encoding has no effect on whether the abstract problem is polynomial-time solvable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5A185-3730-4078-A688-1221CCB6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035" r="-889" b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EDA16-4873-4BEB-B047-CB97A4D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D095C-B931-4C9A-A584-C0CAF402D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</a:t>
                </a:r>
              </a:p>
              <a:p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any set of strings made up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Denote the empty string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Denote the empty language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D5156"/>
                        </a:solidFill>
                        <a:effectLst/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Denote the language of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D095C-B931-4C9A-A584-C0CAF402D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6F76-338E-4D88-B5BD-E73924BA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51DFE8-463F-40E8-B685-9826A7A78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Polynomial-time algorithms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worst-case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P: Polynomial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“easy” problems</a:t>
                </a:r>
              </a:p>
              <a:p>
                <a:endParaRPr lang="en-US" dirty="0"/>
              </a:p>
              <a:p>
                <a:r>
                  <a:rPr lang="en-US" dirty="0"/>
                  <a:t>Not all problems can be solved in polynomial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E.g., Turing’s Halting Problem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“hard” problems</a:t>
                </a:r>
              </a:p>
              <a:p>
                <a:endParaRPr lang="en-US" dirty="0"/>
              </a:p>
              <a:p>
                <a:r>
                  <a:rPr lang="en-US" dirty="0"/>
                  <a:t>This section focuses on NP-complete problems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NP stands for Non-deterministic Polynomial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51DFE8-463F-40E8-B685-9826A7A78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035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BC3F-722F-4A45-B853-1801CE6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8B746E-CDCB-48AF-B034-3B937670C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686800" cy="381843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,0,1,00,01,10,11,…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complement of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concatenation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closure of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language obtained by concatenating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itself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8B746E-CDCB-48AF-B034-3B937670C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686800" cy="3818430"/>
              </a:xfrm>
              <a:blipFill>
                <a:blip r:embed="rId2"/>
                <a:stretch>
                  <a:fillRect l="-772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2DB8-2A9C-4B5F-AFDA-2466C491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BF53A-2BFB-482C-BCA9-5BE4E8407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instances for any decision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simply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as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(output yes)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2BF53A-2BFB-482C-BCA9-5BE4E8407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4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188AD-5DE0-4A2B-A097-B0948D8E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8AA4B-A1D7-493E-A7C9-5A6237A02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437418" cy="381843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undirected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</m:t>
                      </m:r>
                      <m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integer</m:t>
                      </m:r>
                      <m: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algorithm </a:t>
                </a:r>
                <a:r>
                  <a:rPr lang="en-US" b="1" dirty="0">
                    <a:solidFill>
                      <a:srgbClr val="FF0000"/>
                    </a:solidFill>
                  </a:rPr>
                  <a:t>accepts</a:t>
                </a:r>
                <a:r>
                  <a:rPr lang="en-US" dirty="0"/>
                  <a:t>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if the algorithm’s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language </a:t>
                </a:r>
                <a:r>
                  <a:rPr lang="en-US" b="1" dirty="0">
                    <a:solidFill>
                      <a:srgbClr val="FF0000"/>
                    </a:solidFill>
                  </a:rPr>
                  <a:t>accepted</a:t>
                </a:r>
                <a:r>
                  <a:rPr lang="en-US" dirty="0"/>
                  <a:t> by an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set of strings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8AA4B-A1D7-493E-A7C9-5A6237A02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437418" cy="3818430"/>
              </a:xfrm>
              <a:blipFill>
                <a:blip r:embed="rId2"/>
                <a:stretch>
                  <a:fillRect l="-795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2DB98-9877-43A7-BACA-B2294A6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699D14-4032-4BD4-AFC7-75181CDD5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rejects</a:t>
                </a:r>
                <a:r>
                  <a:rPr lang="en-US" dirty="0"/>
                  <a:t> a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not always rejects a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E.g., the algorithm might loop forever</a:t>
                </a:r>
              </a:p>
              <a:p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decided</a:t>
                </a:r>
                <a:r>
                  <a:rPr lang="en-US" dirty="0"/>
                  <a:t> by an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every binary string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accepted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every binary string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rejected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Correctly accept vs. correctly accept or reject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699D14-4032-4BD4-AFC7-75181CDD5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716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8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6C57-A102-482D-A7AB-0FCBED2A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DA48B5-F455-4481-9E90-0D7235B0F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881" y="890127"/>
                <a:ext cx="8942119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accepted </a:t>
                </a:r>
                <a:r>
                  <a:rPr lang="en-US" b="1" dirty="0">
                    <a:solidFill>
                      <a:srgbClr val="FF0000"/>
                    </a:solidFill>
                  </a:rPr>
                  <a:t>in polynomial time </a:t>
                </a:r>
                <a:r>
                  <a:rPr lang="en-US" dirty="0"/>
                  <a:t>by an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accepted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any length-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 accepts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Similarly,</a:t>
                </a:r>
              </a:p>
              <a:p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decided </a:t>
                </a:r>
                <a:r>
                  <a:rPr lang="en-US" b="1" dirty="0">
                    <a:solidFill>
                      <a:srgbClr val="FF0000"/>
                    </a:solidFill>
                  </a:rPr>
                  <a:t>in polynomial time </a:t>
                </a:r>
                <a:r>
                  <a:rPr lang="en-US" dirty="0"/>
                  <a:t>by an algorithm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correctly decides whether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DA48B5-F455-4481-9E90-0D7235B0F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881" y="890127"/>
                <a:ext cx="8942119" cy="3818430"/>
              </a:xfrm>
              <a:blipFill>
                <a:blip r:embed="rId2"/>
                <a:stretch>
                  <a:fillRect l="-750" t="-1597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1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086C-49B6-48AE-82F4-FCE671BA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formal-language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1593D4-F714-4BC2-8965-5B4AE7CE1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" y="949504"/>
                <a:ext cx="8886825" cy="38184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language PATH can be decided in polynomial time</a:t>
                </a:r>
              </a:p>
              <a:p>
                <a:endParaRPr lang="en-US" dirty="0"/>
              </a:p>
              <a:p>
                <a:r>
                  <a:rPr lang="en-US" dirty="0"/>
                  <a:t>The complexity class 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algorithm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decides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polynomial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1593D4-F714-4BC2-8965-5B4AE7CE1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" y="949504"/>
                <a:ext cx="8886825" cy="3818430"/>
              </a:xfrm>
              <a:blipFill>
                <a:blip r:embed="rId2"/>
                <a:stretch>
                  <a:fillRect l="-960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75174-C1EB-4B9C-968E-BAC9042D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98474-08BA-41D1-AECA-F5D25EF4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 polynomial-time algorithm has yet been discovered for an NP-complete problem</a:t>
                </a:r>
              </a:p>
              <a:p>
                <a:endParaRPr lang="en-US" dirty="0"/>
              </a:p>
              <a:p>
                <a:r>
                  <a:rPr lang="en-US" dirty="0"/>
                  <a:t>Nor has anyone been able to prove that no polynomial-time algorithm can exist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98474-08BA-41D1-AECA-F5D25EF4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E1F3-7150-40FA-AB64-94167AF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883E4B-F9B3-4507-AC1A-977901CC1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53840"/>
              </p:ext>
            </p:extLst>
          </p:nvPr>
        </p:nvGraphicFramePr>
        <p:xfrm>
          <a:off x="457200" y="1132205"/>
          <a:ext cx="8229600" cy="224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63610211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9471870"/>
                    </a:ext>
                  </a:extLst>
                </a:gridCol>
              </a:tblGrid>
              <a:tr h="56009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NP-complete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30259"/>
                  </a:ext>
                </a:extLst>
              </a:tr>
              <a:tr h="560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longest simple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67491"/>
                  </a:ext>
                </a:extLst>
              </a:tr>
              <a:tr h="560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Euler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hamiltonian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05399"/>
                  </a:ext>
                </a:extLst>
              </a:tr>
              <a:tr h="560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2-CNF satisﬁability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3-CNF satisﬁability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6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3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F6976-D082-4820-92C4-FCB7CF9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 vs. NPC 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0EF56-C029-4AED-897E-209128D3F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class P consists of those problems that are </a:t>
                </a:r>
                <a:r>
                  <a:rPr lang="en-US" b="1" dirty="0">
                    <a:solidFill>
                      <a:srgbClr val="FF0000"/>
                    </a:solidFill>
                  </a:rPr>
                  <a:t>solvable</a:t>
                </a:r>
                <a:r>
                  <a:rPr lang="en-US" dirty="0"/>
                  <a:t> in polynomial time</a:t>
                </a:r>
              </a:p>
              <a:p>
                <a:endParaRPr lang="en-US" dirty="0"/>
              </a:p>
              <a:p>
                <a:r>
                  <a:rPr lang="en-US" dirty="0"/>
                  <a:t>The class NP consists of those problems that are </a:t>
                </a:r>
                <a:r>
                  <a:rPr lang="en-US" b="1" dirty="0">
                    <a:solidFill>
                      <a:srgbClr val="FF0000"/>
                    </a:solidFill>
                  </a:rPr>
                  <a:t>verifiable</a:t>
                </a:r>
                <a:r>
                  <a:rPr lang="en-US" dirty="0"/>
                  <a:t> in polynomial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Given a certificate, verify that the certificate is correct in polynomial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the </a:t>
                </a:r>
                <a:r>
                  <a:rPr lang="en-US" dirty="0" err="1"/>
                  <a:t>hamiltonian</a:t>
                </a:r>
                <a:r>
                  <a:rPr lang="en-US" dirty="0"/>
                  <a:t>-cycle problem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0EF56-C029-4AED-897E-209128D3F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4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30C1-E048-44F0-BAB8-77147BE2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 vs. NPC 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36C255-7D25-42CF-8B8F-2CAE09F7A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949504"/>
                <a:ext cx="8870867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Any problem in P also belongs to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belongs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dirty="0"/>
                  <a:t>NP-complete if it belongs to NP and is as hard as any problem in NP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intractable</a:t>
                </a:r>
              </a:p>
              <a:p>
                <a:endParaRPr lang="en-US" dirty="0"/>
              </a:p>
              <a:p>
                <a:r>
                  <a:rPr lang="en-US" b="1" dirty="0"/>
                  <a:t>Theorem</a:t>
                </a:r>
                <a:r>
                  <a:rPr lang="en-US" dirty="0"/>
                  <a:t>: if any NP-complete problem can be solved in polynomial time, then every problem in NP has a polynomial-time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36C255-7D25-42CF-8B8F-2CAE09F7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949504"/>
                <a:ext cx="8870867" cy="3818430"/>
              </a:xfrm>
              <a:blipFill>
                <a:blip r:embed="rId2"/>
                <a:stretch>
                  <a:fillRect l="-755" t="-20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3B8-D0A7-46D3-987B-B82F002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problems to be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F1BB5B-27FD-4801-A7C4-087D41AFE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1" y="949504"/>
                <a:ext cx="8718664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Decision problems vs. optimization problems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Decision problems: the answer is simply yes or no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PATH vs. SHORTEST-PATH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PATH: Given an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does a path exist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consisting of at most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edges?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If a decision problem is hard, its related optimization problem is hard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F1BB5B-27FD-4801-A7C4-087D41AFE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1" y="949504"/>
                <a:ext cx="8718664" cy="3818430"/>
              </a:xfrm>
              <a:blipFill>
                <a:blip r:embed="rId3"/>
                <a:stretch>
                  <a:fillRect l="-839" t="-2077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05567-0E0E-429B-94C1-09D30CDD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problems to be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CD7B620-3FC3-4FBE-A1BC-9DAC33FE75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1450" y="807720"/>
                <a:ext cx="8724900" cy="4160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Reductions (</a:t>
                </a:r>
                <a:r>
                  <a:rPr lang="zh-CN" altLang="en-US" dirty="0"/>
                  <a:t>归约）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Consider a decision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We call the input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PATH: a particular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particular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and a particular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dirty="0"/>
                  <a:t>Another decision problem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solved in polynomial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 procedure transforms any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into some instance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/>
                  <a:t>The transformation takes polynomial time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/>
                  <a:t>The answers are the same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CD7B620-3FC3-4FBE-A1BC-9DAC33FE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807720"/>
                <a:ext cx="8724900" cy="4160520"/>
              </a:xfrm>
              <a:prstGeom prst="rect">
                <a:avLst/>
              </a:prstGeom>
              <a:blipFill>
                <a:blip r:embed="rId2"/>
                <a:stretch>
                  <a:fillRect l="-769" t="-1906" r="-16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35FB-8341-4233-B007-61D4298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BAEB9-DB05-4359-A6DD-2B40C8F34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an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problem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use a polynomial-time reduction algorithm to transform it to an instance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of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Run the polynomial-time decision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the instance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the answer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as the answer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BAEB9-DB05-4359-A6DD-2B40C8F34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11">
            <a:extLst>
              <a:ext uri="{FF2B5EF4-FFF2-40B4-BE49-F238E27FC236}">
                <a16:creationId xmlns:a16="http://schemas.microsoft.com/office/drawing/2014/main" id="{BA24CE50-5FE0-4D7B-9367-709832BD7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630801"/>
            <a:ext cx="8229600" cy="123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108257</TotalTime>
  <Words>1503</Words>
  <Application>Microsoft Office PowerPoint</Application>
  <PresentationFormat>全屏显示(16:9)</PresentationFormat>
  <Paragraphs>193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NP-Completeness （Part I)</vt:lpstr>
      <vt:lpstr>Overview</vt:lpstr>
      <vt:lpstr>NP-complete problems</vt:lpstr>
      <vt:lpstr>Examples</vt:lpstr>
      <vt:lpstr>P vs. NP vs. NPC (informal)</vt:lpstr>
      <vt:lpstr>P vs. NP vs. NPC (informal)</vt:lpstr>
      <vt:lpstr>Showing problems to be NP-complete</vt:lpstr>
      <vt:lpstr>Showing problems to be NP-complete</vt:lpstr>
      <vt:lpstr>Reductions</vt:lpstr>
      <vt:lpstr>Showing problems to be NP-complete</vt:lpstr>
      <vt:lpstr>Polynomial time</vt:lpstr>
      <vt:lpstr>Encodings</vt:lpstr>
      <vt:lpstr>Encodings</vt:lpstr>
      <vt:lpstr>The complexity class P </vt:lpstr>
      <vt:lpstr>Encodings</vt:lpstr>
      <vt:lpstr>Encodings</vt:lpstr>
      <vt:lpstr>Encodings</vt:lpstr>
      <vt:lpstr>Encodings</vt:lpstr>
      <vt:lpstr>A formal-language framework</vt:lpstr>
      <vt:lpstr>A formal-language framework</vt:lpstr>
      <vt:lpstr>A formal-language framework</vt:lpstr>
      <vt:lpstr>A formal-language framework</vt:lpstr>
      <vt:lpstr>A formal-language framework</vt:lpstr>
      <vt:lpstr>A formal-language framework</vt:lpstr>
      <vt:lpstr>A formal-language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4234</cp:revision>
  <cp:lastPrinted>2015-09-20T23:02:57Z</cp:lastPrinted>
  <dcterms:created xsi:type="dcterms:W3CDTF">2010-10-17T19:58:05Z</dcterms:created>
  <dcterms:modified xsi:type="dcterms:W3CDTF">2023-11-09T05:24:22Z</dcterms:modified>
</cp:coreProperties>
</file>