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1664" r:id="rId2"/>
    <p:sldId id="1666" r:id="rId3"/>
    <p:sldId id="1667" r:id="rId4"/>
    <p:sldId id="1668" r:id="rId5"/>
    <p:sldId id="1669" r:id="rId6"/>
    <p:sldId id="1670" r:id="rId7"/>
    <p:sldId id="1672" r:id="rId8"/>
    <p:sldId id="1673" r:id="rId9"/>
    <p:sldId id="1674" r:id="rId10"/>
    <p:sldId id="1676" r:id="rId11"/>
    <p:sldId id="1677" r:id="rId12"/>
    <p:sldId id="1678" r:id="rId13"/>
    <p:sldId id="1679" r:id="rId14"/>
    <p:sldId id="1680" r:id="rId15"/>
    <p:sldId id="1681" r:id="rId16"/>
    <p:sldId id="1682" r:id="rId17"/>
    <p:sldId id="1683" r:id="rId18"/>
    <p:sldId id="1684" r:id="rId19"/>
    <p:sldId id="1685" r:id="rId20"/>
    <p:sldId id="1694" r:id="rId21"/>
    <p:sldId id="1686" r:id="rId22"/>
    <p:sldId id="1687" r:id="rId23"/>
    <p:sldId id="1688" r:id="rId24"/>
    <p:sldId id="1689" r:id="rId25"/>
    <p:sldId id="1690" r:id="rId26"/>
    <p:sldId id="1691" r:id="rId27"/>
    <p:sldId id="1692" r:id="rId28"/>
    <p:sldId id="1693" r:id="rId29"/>
    <p:sldId id="1695" r:id="rId30"/>
    <p:sldId id="1696" r:id="rId31"/>
    <p:sldId id="1697" r:id="rId32"/>
    <p:sldId id="1698" r:id="rId33"/>
    <p:sldId id="1699" r:id="rId34"/>
    <p:sldId id="1700" r:id="rId35"/>
    <p:sldId id="1701" r:id="rId36"/>
    <p:sldId id="1702" r:id="rId37"/>
    <p:sldId id="1703" r:id="rId38"/>
    <p:sldId id="1705" r:id="rId39"/>
    <p:sldId id="1706" r:id="rId40"/>
    <p:sldId id="1707" r:id="rId41"/>
    <p:sldId id="1704" r:id="rId42"/>
    <p:sldId id="1708" r:id="rId43"/>
    <p:sldId id="1710" r:id="rId44"/>
    <p:sldId id="1711" r:id="rId45"/>
    <p:sldId id="1712" r:id="rId46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72828" autoAdjust="0"/>
  </p:normalViewPr>
  <p:slideViewPr>
    <p:cSldViewPr snapToGrid="0">
      <p:cViewPr varScale="1">
        <p:scale>
          <a:sx n="143" d="100"/>
          <a:sy n="143" d="100"/>
        </p:scale>
        <p:origin x="252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NP-Completeness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Part II)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C2636-D3EF-4C32-826C-D3FB8CE4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1DF905-6C14-4EA7-890B-E806F8A77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are languages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1DF905-6C14-4EA7-890B-E806F8A77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1A3204B-1E75-4809-B016-9C24DA68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39884"/>
            <a:ext cx="6959600" cy="15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C6937-B43C-4F8D-A9A2-BB98F6FE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F568B-8B5E-475E-8F98-9F0C5F40C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850" y="949504"/>
                <a:ext cx="8851900" cy="3818430"/>
              </a:xfrm>
            </p:spPr>
            <p:txBody>
              <a:bodyPr/>
              <a:lstStyle/>
              <a:p>
                <a:r>
                  <a:rPr lang="en-US" dirty="0"/>
                  <a:t>Polynomial-time reductions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Show that one problem is at least as hard as another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Within a polynomial-time factor</a:t>
                </a:r>
              </a:p>
              <a:p>
                <a:endParaRPr lang="en-US" dirty="0"/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NP-complete (NPC) </a:t>
                </a:r>
                <a:r>
                  <a:rPr lang="en-US" dirty="0"/>
                  <a:t>if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</a:t>
                </a:r>
                <a:r>
                  <a:rPr lang="en-US" b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F568B-8B5E-475E-8F98-9F0C5F40C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949504"/>
                <a:ext cx="8851900" cy="3818430"/>
              </a:xfrm>
              <a:blipFill>
                <a:blip r:embed="rId2"/>
                <a:stretch>
                  <a:fillRect l="-895" t="-1278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8A98-1C30-49C2-A69C-B1B804A4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theorem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FE9B4-5205-440B-8BCB-091162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49" y="949504"/>
            <a:ext cx="8788261" cy="3818430"/>
          </a:xfrm>
        </p:spPr>
        <p:txBody>
          <a:bodyPr>
            <a:normAutofit/>
          </a:bodyPr>
          <a:lstStyle/>
          <a:p>
            <a:r>
              <a:rPr lang="en-US" sz="2000" dirty="0"/>
              <a:t>If any NP-complete problem is polynomial-time </a:t>
            </a:r>
            <a:r>
              <a:rPr lang="en-US" sz="2000" b="1" dirty="0">
                <a:solidFill>
                  <a:srgbClr val="FF0000"/>
                </a:solidFill>
              </a:rPr>
              <a:t>solvable</a:t>
            </a:r>
            <a:r>
              <a:rPr lang="en-US" sz="2000" dirty="0"/>
              <a:t>, then P = NP</a:t>
            </a:r>
          </a:p>
          <a:p>
            <a:r>
              <a:rPr lang="en-US" sz="2000" dirty="0"/>
              <a:t>If any problem in NP is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polynomial-time </a:t>
            </a:r>
            <a:r>
              <a:rPr lang="en-US" sz="2000" b="1" dirty="0">
                <a:solidFill>
                  <a:srgbClr val="FF0000"/>
                </a:solidFill>
              </a:rPr>
              <a:t>solvable</a:t>
            </a:r>
            <a:r>
              <a:rPr lang="en-US" sz="2000" dirty="0"/>
              <a:t>, then no NP-complete problem is polynomial-time solvable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28E9D-F756-4900-9CCF-20A8F51C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10" y="2263082"/>
            <a:ext cx="2437111" cy="1810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93CB88-C269-46FF-828A-A2EB781B990C}"/>
              </a:ext>
            </a:extLst>
          </p:cNvPr>
          <p:cNvSpPr txBox="1"/>
          <p:nvPr/>
        </p:nvSpPr>
        <p:spPr>
          <a:xfrm>
            <a:off x="5981700" y="4073833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relationship most theoretical computer scientists believe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F390673B-1EE8-4304-9246-ADC2FA08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958" y="2360525"/>
            <a:ext cx="4452761" cy="27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C951-5BB1-4D5C-B95D-C0727516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6690B7-53FD-4971-A098-B1700C93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431368"/>
            <a:ext cx="1604963" cy="15793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AE0FFA-2B9B-4300-840C-FA39DD83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1178691"/>
            <a:ext cx="1604963" cy="2123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E020CD-D8A4-4EFA-8BAB-7A981577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88" y="1146060"/>
            <a:ext cx="1739899" cy="2149939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0158EE6-080F-481C-B81F-94E244A08BB8}"/>
              </a:ext>
            </a:extLst>
          </p:cNvPr>
          <p:cNvSpPr txBox="1">
            <a:spLocks/>
          </p:cNvSpPr>
          <p:nvPr/>
        </p:nvSpPr>
        <p:spPr bwMode="auto">
          <a:xfrm>
            <a:off x="106362" y="3729148"/>
            <a:ext cx="8931275" cy="104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Boolean combinational circuit consists of one or more Boolean combinational gates interconnected by wires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1F3F13-5CC7-4EDA-99E2-4A102565B976}"/>
              </a:ext>
            </a:extLst>
          </p:cNvPr>
          <p:cNvSpPr txBox="1"/>
          <p:nvPr/>
        </p:nvSpPr>
        <p:spPr>
          <a:xfrm>
            <a:off x="927893" y="3145702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The NOT gate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A859EB-50CE-47B9-A295-D1AACC7F21D6}"/>
              </a:ext>
            </a:extLst>
          </p:cNvPr>
          <p:cNvSpPr txBox="1"/>
          <p:nvPr/>
        </p:nvSpPr>
        <p:spPr>
          <a:xfrm>
            <a:off x="3603229" y="3145702"/>
            <a:ext cx="22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The AND gate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AB1159-763D-4C89-8DF1-153FE15F719C}"/>
              </a:ext>
            </a:extLst>
          </p:cNvPr>
          <p:cNvSpPr txBox="1"/>
          <p:nvPr/>
        </p:nvSpPr>
        <p:spPr>
          <a:xfrm>
            <a:off x="6199188" y="3141804"/>
            <a:ext cx="22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The OR gate</a:t>
            </a:r>
          </a:p>
        </p:txBody>
      </p:sp>
    </p:spTree>
    <p:extLst>
      <p:ext uri="{BB962C8B-B14F-4D97-AF65-F5344CB8AC3E}">
        <p14:creationId xmlns:p14="http://schemas.microsoft.com/office/powerpoint/2010/main" val="14901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DBEC-25EC-40D8-B4AE-63222A12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DCEBD0-59D5-41E6-A2B4-CC303D429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850" y="2337774"/>
            <a:ext cx="3585982" cy="19377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4B7FA4-0CA8-4048-9AF8-AB54E2E58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51" y="2393606"/>
            <a:ext cx="3585982" cy="195792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E25772F-D135-4CF1-A2D1-F658E94137E2}"/>
              </a:ext>
            </a:extLst>
          </p:cNvPr>
          <p:cNvSpPr/>
          <p:nvPr/>
        </p:nvSpPr>
        <p:spPr>
          <a:xfrm>
            <a:off x="6337830" y="2651350"/>
            <a:ext cx="975360" cy="6553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FFAB6D-820C-49F0-AA7D-AACB66FABBB1}"/>
              </a:ext>
            </a:extLst>
          </p:cNvPr>
          <p:cNvSpPr txBox="1"/>
          <p:nvPr/>
        </p:nvSpPr>
        <p:spPr>
          <a:xfrm>
            <a:off x="1370330" y="4447958"/>
            <a:ext cx="1851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satisfiable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80D54F-D9CF-4064-A7D0-E777778E9E84}"/>
              </a:ext>
            </a:extLst>
          </p:cNvPr>
          <p:cNvSpPr txBox="1"/>
          <p:nvPr/>
        </p:nvSpPr>
        <p:spPr>
          <a:xfrm>
            <a:off x="5341302" y="4447957"/>
            <a:ext cx="2164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unsatisfiable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5FAB3D9-47DD-4F9D-81A3-39AECB55FE55}"/>
              </a:ext>
            </a:extLst>
          </p:cNvPr>
          <p:cNvSpPr txBox="1">
            <a:spLocks/>
          </p:cNvSpPr>
          <p:nvPr/>
        </p:nvSpPr>
        <p:spPr bwMode="auto">
          <a:xfrm>
            <a:off x="457200" y="949504"/>
            <a:ext cx="8229600" cy="219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1-output Boolean combinational circuit is </a:t>
            </a:r>
            <a:r>
              <a:rPr lang="en-US" b="1" dirty="0">
                <a:solidFill>
                  <a:srgbClr val="FF0000"/>
                </a:solidFill>
              </a:rPr>
              <a:t>satisfiable</a:t>
            </a:r>
            <a:r>
              <a:rPr lang="en-US" dirty="0"/>
              <a:t> if it has a satisfying assignment</a:t>
            </a:r>
          </a:p>
          <a:p>
            <a:pPr lvl="1"/>
            <a:r>
              <a:rPr lang="en-US" dirty="0"/>
              <a:t>Naïve solution: check all possible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19280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1B848-A3AE-4C4E-AEEF-223A7E6E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C7F392-AF4C-41E3-9376-F56992729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100" y="949504"/>
                <a:ext cx="8870950" cy="410509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CIRCUIT-SAT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Boolean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combinational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First w</a:t>
                </a:r>
                <a:r>
                  <a:rPr lang="en-US" dirty="0"/>
                  <a:t>e prove that CIRCUIT-SAT belongs to NP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 two-input algorithm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can verify CIRCUIT-SAT</a:t>
                </a:r>
              </a:p>
              <a:p>
                <a:pPr marL="1257300" lvl="2" indent="-457200">
                  <a:buFont typeface="+mj-lt"/>
                  <a:buAutoNum type="arabicParenR"/>
                </a:pPr>
                <a:r>
                  <a:rPr lang="en-US" dirty="0"/>
                  <a:t>Input 1: the encoding of a circuit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1257300" lvl="2" indent="-457200">
                  <a:buFont typeface="+mj-lt"/>
                  <a:buAutoNum type="arabicParenR"/>
                </a:pPr>
                <a:r>
                  <a:rPr lang="en-US" dirty="0"/>
                  <a:t>Input 2: assignments to wires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Any pair of inputs can be verified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Verify each logical gate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 length </a:t>
                </a:r>
                <a:r>
                  <a:rPr lang="en-US" dirty="0"/>
                  <a:t>is polynomial in the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C7F392-AF4C-41E3-9376-F56992729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00" y="949504"/>
                <a:ext cx="8870950" cy="4105096"/>
              </a:xfrm>
              <a:blipFill>
                <a:blip r:embed="rId2"/>
                <a:stretch>
                  <a:fillRect l="-756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5D64580-94F7-44F2-B481-4D8A4A349F55}"/>
              </a:ext>
            </a:extLst>
          </p:cNvPr>
          <p:cNvSpPr txBox="1"/>
          <p:nvPr/>
        </p:nvSpPr>
        <p:spPr>
          <a:xfrm>
            <a:off x="4114800" y="211455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D7EB8-3050-4561-B87A-9B342403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B2647-1880-42BE-9A25-963AE5E08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" y="949504"/>
                <a:ext cx="9074150" cy="28414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Second </a:t>
                </a:r>
                <a:r>
                  <a:rPr lang="en-US" altLang="zh-CN" dirty="0"/>
                  <a:t>w</a:t>
                </a:r>
                <a:r>
                  <a:rPr lang="en-US" dirty="0"/>
                  <a:t>e prove that CIRCUIT-SAT belongs to NP-hard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I.e., every language in NP is polynomial-time reducible to CIRCUIT-SAT (sketch)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say a particular state of computer memory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configuration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instruction</a:t>
                </a:r>
                <a:r>
                  <a:rPr lang="en-US" sz="2000" dirty="0"/>
                  <a:t> maps one configuration to another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altLang="zh-CN" sz="2000" dirty="0"/>
                  <a:t>A</a:t>
                </a:r>
                <a:r>
                  <a:rPr lang="en-US" sz="2000" dirty="0"/>
                  <a:t> Boolean combinational circuit that implements the mapping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B2647-1880-42BE-9A25-963AE5E08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" y="949504"/>
                <a:ext cx="9074150" cy="2841446"/>
              </a:xfrm>
              <a:blipFill>
                <a:blip r:embed="rId2"/>
                <a:stretch>
                  <a:fillRect l="-873" t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63E0CD6-33BA-4359-B2B2-E77CD422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3676222"/>
            <a:ext cx="394335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FCF4-2175-4FB6-B80D-C9F2EBC1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BB4B77-1329-49B9-80A6-5387A12E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925" y="1653709"/>
            <a:ext cx="3059878" cy="33119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4A916C-FCCD-4E4A-9344-315B12FAF2B9}"/>
                  </a:ext>
                </a:extLst>
              </p:cNvPr>
              <p:cNvSpPr txBox="1"/>
              <p:nvPr/>
            </p:nvSpPr>
            <p:spPr>
              <a:xfrm>
                <a:off x="1214227" y="2571750"/>
                <a:ext cx="3108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The computation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algn="l"/>
                <a:r>
                  <a:rPr lang="en-US" dirty="0">
                    <a:latin typeface="+mn-lt"/>
                  </a:rPr>
                  <a:t>Configurations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4A916C-FCCD-4E4A-9344-315B12FA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227" y="2571750"/>
                <a:ext cx="3108695" cy="830997"/>
              </a:xfrm>
              <a:prstGeom prst="rect">
                <a:avLst/>
              </a:prstGeom>
              <a:blipFill>
                <a:blip r:embed="rId3"/>
                <a:stretch>
                  <a:fillRect l="-29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26422B4-6D5A-4887-B181-08EDF3789D52}"/>
              </a:ext>
            </a:extLst>
          </p:cNvPr>
          <p:cNvSpPr txBox="1"/>
          <p:nvPr/>
        </p:nvSpPr>
        <p:spPr>
          <a:xfrm>
            <a:off x="4188990" y="2848039"/>
            <a:ext cx="42291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single combinational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E1355A9-8728-4456-A9BE-0629DBDEC4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850" y="763155"/>
                <a:ext cx="8966200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any language in NP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There exists an algorithm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that verifies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in polynomial time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E1355A9-8728-4456-A9BE-0629DBDE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" y="763155"/>
                <a:ext cx="8966200" cy="768350"/>
              </a:xfrm>
              <a:prstGeom prst="rect">
                <a:avLst/>
              </a:prstGeom>
              <a:blipFill>
                <a:blip r:embed="rId4"/>
                <a:stretch>
                  <a:fillRect l="-612" t="-5556" b="-126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F1941-F8BD-41D7-BD02-EE0CE7EF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 proofs (important)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3B4CB-0C7B-4CF3-BC71-40F2676CF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949504"/>
                <a:ext cx="8756650" cy="381843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 language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NPC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NP-hard </a:t>
                </a:r>
              </a:p>
              <a:p>
                <a:r>
                  <a:rPr lang="en-US" dirty="0"/>
                  <a:t>If we also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Select a </a:t>
                </a:r>
                <a:r>
                  <a:rPr lang="en-US" b="1" dirty="0">
                    <a:solidFill>
                      <a:srgbClr val="FF0000"/>
                    </a:solidFill>
                  </a:rPr>
                  <a:t>known</a:t>
                </a:r>
                <a:r>
                  <a:rPr lang="en-US" dirty="0"/>
                  <a:t> NP-complete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Describe an algorithm that computes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mapping </a:t>
                </a:r>
                <a:r>
                  <a:rPr lang="en-US" b="1" dirty="0">
                    <a:solidFill>
                      <a:srgbClr val="FF0000"/>
                    </a:solidFill>
                  </a:rPr>
                  <a:t>every</a:t>
                </a:r>
                <a:r>
                  <a:rPr lang="en-US" dirty="0"/>
                  <a:t> instance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an instance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Prove that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Prove that the algorithm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runs in </a:t>
                </a:r>
                <a:r>
                  <a:rPr lang="en-US" b="1" dirty="0">
                    <a:solidFill>
                      <a:srgbClr val="FF0000"/>
                    </a:solidFill>
                  </a:rPr>
                  <a:t>polynomial 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3B4CB-0C7B-4CF3-BC71-40F2676CF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949504"/>
                <a:ext cx="8756650" cy="3818430"/>
              </a:xfrm>
              <a:blipFill>
                <a:blip r:embed="rId2"/>
                <a:stretch>
                  <a:fillRect l="-627" t="-2875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5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330A1-CB08-43CF-A92A-5B806C6B1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Boolean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formula</a:t>
                </a:r>
                <a:r>
                  <a:rPr lang="en-US" altLang="zh-CN" dirty="0"/>
                  <a:t> satisfiability problem:</a:t>
                </a:r>
                <a:r>
                  <a:rPr lang="en-US" dirty="0"/>
                  <a:t> SAT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Boolean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Boolean connectives: any Boolean function with one or two inputs and one output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,¬,→,↔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SAT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satisfiable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Boolean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formula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e.g.,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330A1-CB08-43CF-A92A-5B806C6B1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B104-A018-4AF2-B91B-25BA33BC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C95DB7-710A-4FB7-8C63-5FEC6E1B2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521032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</a:t>
                </a:r>
                <a:r>
                  <a:rPr lang="en-US" sz="2000" dirty="0" err="1"/>
                  <a:t>hamiltonian</a:t>
                </a:r>
                <a:r>
                  <a:rPr lang="en-US" sz="2000" dirty="0"/>
                  <a:t> cycle of an undirected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a cycle that visits each vertex exactly once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C95DB7-710A-4FB7-8C63-5FEC6E1B2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521032" cy="3818430"/>
              </a:xfrm>
              <a:blipFill>
                <a:blip r:embed="rId2"/>
                <a:stretch>
                  <a:fillRect l="-644" t="-1278" r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22BBB4B-CC80-42F3-9812-BD540512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6" y="1971101"/>
            <a:ext cx="3073066" cy="2632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818969-B6CC-47A1-AC07-118E95ED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14462"/>
            <a:ext cx="3113990" cy="21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1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330A1-CB08-43CF-A92A-5B806C6B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13470" cy="3818430"/>
          </a:xfrm>
        </p:spPr>
        <p:txBody>
          <a:bodyPr/>
          <a:lstStyle/>
          <a:p>
            <a:r>
              <a:rPr lang="en-US" altLang="zh-CN" sz="2000" dirty="0"/>
              <a:t>E</a:t>
            </a:r>
            <a:r>
              <a:rPr lang="en-US" sz="2000" dirty="0"/>
              <a:t>xpress each of the gates as a formula (clause)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C4CE2-695E-4764-8555-0AD8D169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0" y="2442360"/>
            <a:ext cx="4235502" cy="1855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266737-BB9A-4A2D-8BF5-A93880EB0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30" y="2442360"/>
            <a:ext cx="3047895" cy="196619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4E85E22-081F-4B6B-8152-59E6B781C246}"/>
              </a:ext>
            </a:extLst>
          </p:cNvPr>
          <p:cNvSpPr/>
          <p:nvPr/>
        </p:nvSpPr>
        <p:spPr>
          <a:xfrm>
            <a:off x="4606130" y="3136530"/>
            <a:ext cx="1104900" cy="577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405F3C-1E60-4D15-A852-B20F2684BA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405F3C-1E60-4D15-A852-B20F2684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E0878-3608-4CF0-B681-EA1111173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446520" cy="3818430"/>
              </a:xfrm>
            </p:spPr>
            <p:txBody>
              <a:bodyPr/>
              <a:lstStyle/>
              <a:p>
                <a:r>
                  <a:rPr lang="en-US" altLang="zh-CN" dirty="0"/>
                  <a:t>I</a:t>
                </a:r>
                <a:r>
                  <a:rPr lang="en-US" dirty="0"/>
                  <a:t>t is (usually) simpler to reduce from a restricted language of Boolean formulas</a:t>
                </a:r>
              </a:p>
              <a:p>
                <a:r>
                  <a:rPr lang="en-US" altLang="zh-CN" dirty="0"/>
                  <a:t>Conjunctive normal form (CNF) </a:t>
                </a:r>
                <a:r>
                  <a:rPr lang="zh-CN" altLang="en-US" dirty="0"/>
                  <a:t>合取范式</a:t>
                </a:r>
                <a:endParaRPr lang="en-US" altLang="zh-CN" dirty="0"/>
              </a:p>
              <a:p>
                <a:r>
                  <a:rPr lang="en-US" altLang="zh-CN" b="0" dirty="0"/>
                  <a:t>E.g.,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E0878-3608-4CF0-B681-EA1111173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446520" cy="3818430"/>
              </a:xfrm>
              <a:blipFill>
                <a:blip r:embed="rId3"/>
                <a:stretch>
                  <a:fillRect l="-938" t="-1278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6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92D68C-E7C8-4496-89CA-9B1CBCCC0F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1</a:t>
                </a:r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92D68C-E7C8-4496-89CA-9B1CBCCC0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9D25A-8275-4364-BE4E-15E40463B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1053"/>
                <a:ext cx="6717836" cy="8459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9D25A-8275-4364-BE4E-15E40463B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1053"/>
                <a:ext cx="6717836" cy="8459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5F55C0-3475-4001-97DE-0346519A6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906" y="1369712"/>
            <a:ext cx="3191570" cy="3053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096485-F671-45A7-BA2E-C0DC6B8E57A8}"/>
                  </a:ext>
                </a:extLst>
              </p:cNvPr>
              <p:cNvSpPr txBox="1"/>
              <p:nvPr/>
            </p:nvSpPr>
            <p:spPr>
              <a:xfrm>
                <a:off x="457200" y="1865716"/>
                <a:ext cx="500142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1: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Construct a binary parse tree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the output of each internal node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Rewrite the formula as the AND of clauses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096485-F671-45A7-BA2E-C0DC6B8E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65716"/>
                <a:ext cx="5001424" cy="2308324"/>
              </a:xfrm>
              <a:prstGeom prst="rect">
                <a:avLst/>
              </a:prstGeom>
              <a:blipFill>
                <a:blip r:embed="rId5"/>
                <a:stretch>
                  <a:fillRect l="-1829" t="-1847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6F32A4A9-C2A4-4F75-A63D-6E698E4AF0BC}"/>
              </a:ext>
            </a:extLst>
          </p:cNvPr>
          <p:cNvSpPr/>
          <p:nvPr/>
        </p:nvSpPr>
        <p:spPr>
          <a:xfrm rot="2773497">
            <a:off x="4854714" y="1561303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C2907BA-F504-4B50-9578-CA3D5FBD9EDB}"/>
              </a:ext>
            </a:extLst>
          </p:cNvPr>
          <p:cNvSpPr/>
          <p:nvPr/>
        </p:nvSpPr>
        <p:spPr>
          <a:xfrm rot="8302700">
            <a:off x="5234046" y="3862245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EA62F8F-4209-49D8-BB21-25B20B4DE9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1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EA62F8F-4209-49D8-BB21-25B20B4DE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3406909-90D6-4FB3-B942-7FFABBCE8EF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78231" y="1538721"/>
                <a:ext cx="4612140" cy="2066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3406909-90D6-4FB3-B942-7FFABBCE8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8231" y="1538721"/>
                <a:ext cx="4612140" cy="206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5033D17-53F8-4C66-A266-CA250131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29" y="1045216"/>
            <a:ext cx="3191570" cy="305306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7783FB5-43CA-4C3F-B5A2-8FE4AF779BF4}"/>
              </a:ext>
            </a:extLst>
          </p:cNvPr>
          <p:cNvSpPr/>
          <p:nvPr/>
        </p:nvSpPr>
        <p:spPr>
          <a:xfrm>
            <a:off x="3552952" y="2259896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2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5D5F0CB-454E-4589-A8B3-BE1292EA0082}"/>
              </a:ext>
            </a:extLst>
          </p:cNvPr>
          <p:cNvSpPr txBox="1"/>
          <p:nvPr/>
        </p:nvSpPr>
        <p:spPr>
          <a:xfrm>
            <a:off x="457199" y="837850"/>
            <a:ext cx="8046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Convert each clause into conjunctive normal form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55126B-5072-4E11-A2D7-D1BB635C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0" y="1346805"/>
            <a:ext cx="3293252" cy="2314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35CE995-F2AE-46A0-AC7B-D1E0F89BFB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8750" y="1470864"/>
                <a:ext cx="3785851" cy="2066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35CE995-F2AE-46A0-AC7B-D1E0F89BF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50" y="1470864"/>
                <a:ext cx="3785851" cy="206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F743FAB5-F0BD-47B2-86EA-22F6C783B3D2}"/>
              </a:ext>
            </a:extLst>
          </p:cNvPr>
          <p:cNvSpPr/>
          <p:nvPr/>
        </p:nvSpPr>
        <p:spPr>
          <a:xfrm>
            <a:off x="3641355" y="1308545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3747" y="4480422"/>
                <a:ext cx="8630066" cy="512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9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747" y="4480422"/>
                <a:ext cx="8630066" cy="512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7D69331-C180-48D3-8A34-82C340C9E863}"/>
              </a:ext>
            </a:extLst>
          </p:cNvPr>
          <p:cNvSpPr/>
          <p:nvPr/>
        </p:nvSpPr>
        <p:spPr>
          <a:xfrm rot="7626821">
            <a:off x="3595459" y="3495155"/>
            <a:ext cx="1716673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E735A8-97A3-4E73-982C-9DD4937E1A7B}"/>
              </a:ext>
            </a:extLst>
          </p:cNvPr>
          <p:cNvCxnSpPr/>
          <p:nvPr/>
        </p:nvCxnSpPr>
        <p:spPr>
          <a:xfrm>
            <a:off x="5259470" y="1831166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84389EB-FCCF-40EA-B457-EBC8E6C449E9}"/>
              </a:ext>
            </a:extLst>
          </p:cNvPr>
          <p:cNvCxnSpPr/>
          <p:nvPr/>
        </p:nvCxnSpPr>
        <p:spPr>
          <a:xfrm>
            <a:off x="5259470" y="2350660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C93FD91-078C-4161-95A8-5644393DD634}"/>
              </a:ext>
            </a:extLst>
          </p:cNvPr>
          <p:cNvCxnSpPr/>
          <p:nvPr/>
        </p:nvCxnSpPr>
        <p:spPr>
          <a:xfrm>
            <a:off x="5259470" y="2636549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47E2A6-9D59-4A96-955B-64E300BF975C}"/>
              </a:ext>
            </a:extLst>
          </p:cNvPr>
          <p:cNvCxnSpPr/>
          <p:nvPr/>
        </p:nvCxnSpPr>
        <p:spPr>
          <a:xfrm>
            <a:off x="5251680" y="3109323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1C45D67-20BF-4781-B85B-5CC0063D20F1}"/>
              </a:ext>
            </a:extLst>
          </p:cNvPr>
          <p:cNvSpPr txBox="1"/>
          <p:nvPr/>
        </p:nvSpPr>
        <p:spPr>
          <a:xfrm>
            <a:off x="4668780" y="3834697"/>
            <a:ext cx="3524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disjunctive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31183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2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5D5F0CB-454E-4589-A8B3-BE1292EA0082}"/>
              </a:ext>
            </a:extLst>
          </p:cNvPr>
          <p:cNvSpPr txBox="1"/>
          <p:nvPr/>
        </p:nvSpPr>
        <p:spPr>
          <a:xfrm>
            <a:off x="457199" y="837850"/>
            <a:ext cx="8046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Convert each clause into conjunctive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6838" y="1412566"/>
                <a:ext cx="8750207" cy="1159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Sup>
                            <m:sSub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9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900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sz="19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900" dirty="0"/>
              </a:p>
              <a:p>
                <a:pPr marL="0" indent="0">
                  <a:buNone/>
                </a:pPr>
                <a:r>
                  <a:rPr lang="en-US" altLang="zh-CN" sz="1900" b="0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en-US" altLang="zh-CN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9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838" y="1412566"/>
                <a:ext cx="8750207" cy="1159184"/>
              </a:xfrm>
              <a:prstGeom prst="rect">
                <a:avLst/>
              </a:prstGeom>
              <a:blipFill>
                <a:blip r:embed="rId3"/>
                <a:stretch>
                  <a:fillRect l="-5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753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3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D5F0CB-454E-4589-A8B3-BE1292EA0082}"/>
                  </a:ext>
                </a:extLst>
              </p:cNvPr>
              <p:cNvSpPr txBox="1"/>
              <p:nvPr/>
            </p:nvSpPr>
            <p:spPr>
              <a:xfrm>
                <a:off x="400467" y="837850"/>
                <a:ext cx="843650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3: Transform that each clause has exactly three distinct literals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three distinct literals (variables), include it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exactly two distinct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include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just one literal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then include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D5F0CB-454E-4589-A8B3-BE1292EA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7" y="837850"/>
                <a:ext cx="8436508" cy="3046988"/>
              </a:xfrm>
              <a:prstGeom prst="rect">
                <a:avLst/>
              </a:prstGeom>
              <a:blipFill>
                <a:blip r:embed="rId3"/>
                <a:stretch>
                  <a:fillRect l="-1156" t="-1400" r="-867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4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654449-A953-4D95-9259-E87DA6A1AD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654449-A953-4D95-9259-E87DA6A1A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E194E-8001-40D2-8DF7-9DDE45B6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1: introduces at most one clause per connective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2: introduce at most eight clauses for each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3: introduces at most four clauses for each clause</a:t>
            </a:r>
          </a:p>
        </p:txBody>
      </p:sp>
    </p:spTree>
    <p:extLst>
      <p:ext uri="{BB962C8B-B14F-4D97-AF65-F5344CB8AC3E}">
        <p14:creationId xmlns:p14="http://schemas.microsoft.com/office/powerpoint/2010/main" val="428611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C8E7-80CC-4A35-8774-AEA9D49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40BC26-D200-4B64-90E3-874922020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20" y="949325"/>
            <a:ext cx="3927760" cy="3817938"/>
          </a:xfr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8598201-BC9D-4AB7-A8BB-FF1C947FA308}"/>
              </a:ext>
            </a:extLst>
          </p:cNvPr>
          <p:cNvSpPr/>
          <p:nvPr/>
        </p:nvSpPr>
        <p:spPr>
          <a:xfrm>
            <a:off x="2492468" y="811350"/>
            <a:ext cx="3152709" cy="4091971"/>
          </a:xfrm>
          <a:custGeom>
            <a:avLst/>
            <a:gdLst>
              <a:gd name="connsiteX0" fmla="*/ 2136682 w 3152709"/>
              <a:gd name="connsiteY0" fmla="*/ 20500 h 4091971"/>
              <a:gd name="connsiteX1" fmla="*/ 1450882 w 3152709"/>
              <a:gd name="connsiteY1" fmla="*/ 90350 h 4091971"/>
              <a:gd name="connsiteX2" fmla="*/ 803182 w 3152709"/>
              <a:gd name="connsiteY2" fmla="*/ 344350 h 4091971"/>
              <a:gd name="connsiteX3" fmla="*/ 15782 w 3152709"/>
              <a:gd name="connsiteY3" fmla="*/ 2636700 h 4091971"/>
              <a:gd name="connsiteX4" fmla="*/ 326932 w 3152709"/>
              <a:gd name="connsiteY4" fmla="*/ 3906700 h 4091971"/>
              <a:gd name="connsiteX5" fmla="*/ 930182 w 3152709"/>
              <a:gd name="connsiteY5" fmla="*/ 4065450 h 4091971"/>
              <a:gd name="connsiteX6" fmla="*/ 1762032 w 3152709"/>
              <a:gd name="connsiteY6" fmla="*/ 3716200 h 4091971"/>
              <a:gd name="connsiteX7" fmla="*/ 2200182 w 3152709"/>
              <a:gd name="connsiteY7" fmla="*/ 2185850 h 4091971"/>
              <a:gd name="connsiteX8" fmla="*/ 2403382 w 3152709"/>
              <a:gd name="connsiteY8" fmla="*/ 1900100 h 4091971"/>
              <a:gd name="connsiteX9" fmla="*/ 2911382 w 3152709"/>
              <a:gd name="connsiteY9" fmla="*/ 1608000 h 4091971"/>
              <a:gd name="connsiteX10" fmla="*/ 3152682 w 3152709"/>
              <a:gd name="connsiteY10" fmla="*/ 331650 h 4091971"/>
              <a:gd name="connsiteX11" fmla="*/ 2898682 w 3152709"/>
              <a:gd name="connsiteY11" fmla="*/ 33200 h 4091971"/>
              <a:gd name="connsiteX12" fmla="*/ 2193832 w 3152709"/>
              <a:gd name="connsiteY12" fmla="*/ 20500 h 409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709" h="4091971">
                <a:moveTo>
                  <a:pt x="2136682" y="20500"/>
                </a:moveTo>
                <a:cubicBezTo>
                  <a:pt x="1904907" y="28437"/>
                  <a:pt x="1673132" y="36375"/>
                  <a:pt x="1450882" y="90350"/>
                </a:cubicBezTo>
                <a:cubicBezTo>
                  <a:pt x="1228632" y="144325"/>
                  <a:pt x="1042365" y="-80042"/>
                  <a:pt x="803182" y="344350"/>
                </a:cubicBezTo>
                <a:cubicBezTo>
                  <a:pt x="563999" y="768742"/>
                  <a:pt x="95157" y="2042975"/>
                  <a:pt x="15782" y="2636700"/>
                </a:cubicBezTo>
                <a:cubicBezTo>
                  <a:pt x="-63593" y="3230425"/>
                  <a:pt x="174532" y="3668575"/>
                  <a:pt x="326932" y="3906700"/>
                </a:cubicBezTo>
                <a:cubicBezTo>
                  <a:pt x="479332" y="4144825"/>
                  <a:pt x="690999" y="4097200"/>
                  <a:pt x="930182" y="4065450"/>
                </a:cubicBezTo>
                <a:cubicBezTo>
                  <a:pt x="1169365" y="4033700"/>
                  <a:pt x="1550365" y="4029467"/>
                  <a:pt x="1762032" y="3716200"/>
                </a:cubicBezTo>
                <a:cubicBezTo>
                  <a:pt x="1973699" y="3402933"/>
                  <a:pt x="2093290" y="2488533"/>
                  <a:pt x="2200182" y="2185850"/>
                </a:cubicBezTo>
                <a:cubicBezTo>
                  <a:pt x="2307074" y="1883167"/>
                  <a:pt x="2284849" y="1996408"/>
                  <a:pt x="2403382" y="1900100"/>
                </a:cubicBezTo>
                <a:cubicBezTo>
                  <a:pt x="2521915" y="1803792"/>
                  <a:pt x="2786499" y="1869408"/>
                  <a:pt x="2911382" y="1608000"/>
                </a:cubicBezTo>
                <a:cubicBezTo>
                  <a:pt x="3036265" y="1346592"/>
                  <a:pt x="3154799" y="594117"/>
                  <a:pt x="3152682" y="331650"/>
                </a:cubicBezTo>
                <a:cubicBezTo>
                  <a:pt x="3150565" y="69183"/>
                  <a:pt x="3058490" y="85058"/>
                  <a:pt x="2898682" y="33200"/>
                </a:cubicBezTo>
                <a:cubicBezTo>
                  <a:pt x="2738874" y="-18658"/>
                  <a:pt x="2466353" y="921"/>
                  <a:pt x="2193832" y="20500"/>
                </a:cubicBezTo>
              </a:path>
            </a:pathLst>
          </a:cu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9C615-9FFD-4487-A2C4-DCB118AE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1DE66B-72B7-4647-917A-B741D18B6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" y="949504"/>
                <a:ext cx="8877300" cy="41939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clique in an undirected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vertices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Each pair of vertices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is connected by an edge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 clique is a complete subgraph of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/>
              </a:p>
              <a:p>
                <a:endParaRPr lang="en-US" dirty="0"/>
              </a:p>
              <a:p>
                <a:r>
                  <a:rPr lang="en-US" dirty="0"/>
                  <a:t>Optimization problem: find a maximum clique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1DE66B-72B7-4647-917A-B741D18B6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" y="949504"/>
                <a:ext cx="8877300" cy="4193996"/>
              </a:xfrm>
              <a:blipFill>
                <a:blip r:embed="rId2"/>
                <a:stretch>
                  <a:fillRect l="-892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1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EBE1-0183-461B-A9EA-07E496C7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98700-E9C5-4C59-8E3E-06E5E445D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2" y="949504"/>
                <a:ext cx="8823158" cy="3818430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hamiltonian</a:t>
                </a:r>
                <a:r>
                  <a:rPr lang="en-US" dirty="0"/>
                  <a:t>-cycle problem as a form language: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HAM-CYCLE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hamiltonian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How to decide the language HAM-CYCLE?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Naïve solution: lists all permutations of the vertices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000" b="0" dirty="0" err="1"/>
                  <a:t>Th</a:t>
                </a:r>
                <a:r>
                  <a:rPr lang="en-US" sz="2000" b="0" dirty="0"/>
                  <a:t>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|!</m:t>
                    </m:r>
                  </m:oMath>
                </a14:m>
                <a:r>
                  <a:rPr lang="en-US" sz="2000" dirty="0"/>
                  <a:t> possible permutations</a:t>
                </a:r>
              </a:p>
              <a:p>
                <a:endParaRPr lang="en-US" dirty="0"/>
              </a:p>
              <a:p>
                <a:r>
                  <a:rPr lang="en-US" dirty="0"/>
                  <a:t>Verification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Verify whether a list of vertices forms a </a:t>
                </a:r>
                <a:r>
                  <a:rPr lang="en-US" sz="2000" dirty="0" err="1"/>
                  <a:t>hamiltonian</a:t>
                </a:r>
                <a:r>
                  <a:rPr lang="en-US" sz="2000" dirty="0"/>
                  <a:t> cycle</a:t>
                </a:r>
              </a:p>
              <a:p>
                <a:pPr lvl="1"/>
                <a:endParaRPr 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98700-E9C5-4C59-8E3E-06E5E445D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2" y="949504"/>
                <a:ext cx="8823158" cy="3818430"/>
              </a:xfrm>
              <a:blipFill>
                <a:blip r:embed="rId2"/>
                <a:stretch>
                  <a:fillRect l="-898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A184-FEDF-4A09-A040-E0FF1FA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15D6F1-4FDE-4902-8C74-68D76EE51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9804"/>
                <a:ext cx="8229600" cy="3818430"/>
              </a:xfrm>
            </p:spPr>
            <p:txBody>
              <a:bodyPr/>
              <a:lstStyle/>
              <a:p>
                <a:r>
                  <a:rPr lang="en-US" dirty="0"/>
                  <a:t>Decision problem: whether a clique of a given 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exists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CLIQUE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containing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clique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Naïve solution: lists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checks each one to see whether it forms a clique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15D6F1-4FDE-4902-8C74-68D76EE51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9804"/>
                <a:ext cx="8229600" cy="3818430"/>
              </a:xfrm>
              <a:blipFill>
                <a:blip r:embed="rId2"/>
                <a:stretch>
                  <a:fillRect l="-963" t="-1278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AE6558A-E77D-4020-86A9-DFEF261659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3-CNF-SAT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CLIQUE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AE6558A-E77D-4020-86A9-DFEF2616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0149B8-9E9F-4C09-9746-7F658A35E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9032" y="990587"/>
            <a:ext cx="7034968" cy="33733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844EC7-8FF9-4651-B66E-78E95DDB144D}"/>
                  </a:ext>
                </a:extLst>
              </p:cNvPr>
              <p:cNvSpPr txBox="1"/>
              <p:nvPr/>
            </p:nvSpPr>
            <p:spPr>
              <a:xfrm>
                <a:off x="96082" y="712913"/>
                <a:ext cx="4742618" cy="1930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 Boolean formula in 3-CNF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clauses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（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/>
                  <a:t> are in different triples, and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 is not the negation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844EC7-8FF9-4651-B66E-78E95DDB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2" y="712913"/>
                <a:ext cx="4742618" cy="1930528"/>
              </a:xfrm>
              <a:prstGeom prst="rect">
                <a:avLst/>
              </a:prstGeom>
              <a:blipFill>
                <a:blip r:embed="rId4"/>
                <a:stretch>
                  <a:fillRect l="-1799" t="-2524" b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7F4CAE-96C2-4612-B93A-FC4FEC9B2326}"/>
                  </a:ext>
                </a:extLst>
              </p:cNvPr>
              <p:cNvSpPr txBox="1"/>
              <p:nvPr/>
            </p:nvSpPr>
            <p:spPr>
              <a:xfrm>
                <a:off x="708025" y="4450377"/>
                <a:ext cx="77279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7F4CAE-96C2-4612-B93A-FC4FEC9B2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5" y="4450377"/>
                <a:ext cx="7727950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4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9ECA5-8384-4D2D-BC48-B0419ADC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vertex-cover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94626-C517-4206-8BE9-A918E0663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vertex cover of an undirected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(or both)</a:t>
                </a:r>
              </a:p>
              <a:p>
                <a:endParaRPr lang="en-US" dirty="0"/>
              </a:p>
              <a:p>
                <a:r>
                  <a:rPr lang="en-US" dirty="0"/>
                  <a:t>Optimization problem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find a vertex cover of minimum size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Decision problem: whether a graph has a vertex cover of a given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VERTEX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COVER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94626-C517-4206-8BE9-A918E0663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716" r="-1926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8E4BAE-25D5-4620-AF14-2C08A33278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VERTEX-COVER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8E4BAE-25D5-4620-AF14-2C08A3327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DF15F3-DE87-401B-BE54-7E6B32CF8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the complement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DF15F3-DE87-401B-BE54-7E6B32CF8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F94F0D5-E636-4DB8-9A14-F793FB2F7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5" y="2394779"/>
            <a:ext cx="2992808" cy="21387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7B89BD-2531-4841-8DD7-72B48D86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937" y="2457286"/>
            <a:ext cx="2760663" cy="198795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17AE525-8593-4B78-9B88-26E5DAAB0278}"/>
              </a:ext>
            </a:extLst>
          </p:cNvPr>
          <p:cNvSpPr/>
          <p:nvPr/>
        </p:nvSpPr>
        <p:spPr>
          <a:xfrm>
            <a:off x="3663950" y="3184565"/>
            <a:ext cx="151765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DA6F74-3DCB-49C9-AEDD-DF17B5BF5FF4}"/>
                  </a:ext>
                </a:extLst>
              </p:cNvPr>
              <p:cNvSpPr txBox="1"/>
              <p:nvPr/>
            </p:nvSpPr>
            <p:spPr>
              <a:xfrm>
                <a:off x="1691905" y="4533579"/>
                <a:ext cx="7683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DA6F74-3DCB-49C9-AEDD-DF17B5BF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05" y="4533579"/>
                <a:ext cx="7683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A9F804-65BE-49E4-A290-C75496CD2A64}"/>
                  </a:ext>
                </a:extLst>
              </p:cNvPr>
              <p:cNvSpPr txBox="1"/>
              <p:nvPr/>
            </p:nvSpPr>
            <p:spPr>
              <a:xfrm>
                <a:off x="6520710" y="4542091"/>
                <a:ext cx="609600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A9F804-65BE-49E4-A290-C75496CD2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10" y="4542091"/>
                <a:ext cx="609600" cy="462434"/>
              </a:xfrm>
              <a:prstGeom prst="rect">
                <a:avLst/>
              </a:prstGeom>
              <a:blipFill>
                <a:blip r:embed="rId7"/>
                <a:stretch>
                  <a:fillRect r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4694622-71EE-4125-89DA-9D10DAD41C8E}"/>
              </a:ext>
            </a:extLst>
          </p:cNvPr>
          <p:cNvSpPr txBox="1"/>
          <p:nvPr/>
        </p:nvSpPr>
        <p:spPr>
          <a:xfrm>
            <a:off x="3238500" y="2747919"/>
            <a:ext cx="2266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5437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6EED00-CD1A-4FF0-91E8-A6843DD8EC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VERTEX-COVER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6EED00-CD1A-4FF0-91E8-A6843DD8E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6651DD-9047-4986-869B-EC56994A5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5575"/>
                <a:ext cx="8503920" cy="3818430"/>
              </a:xfrm>
            </p:spPr>
            <p:txBody>
              <a:bodyPr/>
              <a:lstStyle/>
              <a:p>
                <a:r>
                  <a:rPr lang="en-US" sz="2000" dirty="0"/>
                  <a:t>The graph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clique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if and only if the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 has a vertex cover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r>
                  <a:rPr lang="en-US" sz="2000" b="0" dirty="0"/>
                  <a:t>Assume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a clique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b="0" dirty="0"/>
                  <a:t> of size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 any edge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Either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i.e.,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is covered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6651DD-9047-4986-869B-EC56994A5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5575"/>
                <a:ext cx="8503920" cy="3818430"/>
              </a:xfrm>
              <a:blipFill>
                <a:blip r:embed="rId3"/>
                <a:stretch>
                  <a:fillRect l="-645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AE84C-D93F-4C17-BF97-8987A9FF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757" y="2867773"/>
            <a:ext cx="2819505" cy="2014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F977F8-436B-47AE-9B12-0FD1E3F2F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" y="2967463"/>
            <a:ext cx="2760663" cy="1987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E130EE-56BA-4B01-B125-3A93F89E5203}"/>
                  </a:ext>
                </a:extLst>
              </p:cNvPr>
              <p:cNvSpPr txBox="1"/>
              <p:nvPr/>
            </p:nvSpPr>
            <p:spPr>
              <a:xfrm>
                <a:off x="1691905" y="4681243"/>
                <a:ext cx="7683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E130EE-56BA-4B01-B125-3A93F89E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05" y="4681243"/>
                <a:ext cx="7683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C91618-5B4E-4643-9017-C84A16660411}"/>
                  </a:ext>
                </a:extLst>
              </p:cNvPr>
              <p:cNvSpPr txBox="1"/>
              <p:nvPr/>
            </p:nvSpPr>
            <p:spPr>
              <a:xfrm>
                <a:off x="6520710" y="4689755"/>
                <a:ext cx="609600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C91618-5B4E-4643-9017-C84A16660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10" y="4689755"/>
                <a:ext cx="609600" cy="462434"/>
              </a:xfrm>
              <a:prstGeom prst="rect">
                <a:avLst/>
              </a:prstGeom>
              <a:blipFill>
                <a:blip r:embed="rId7"/>
                <a:stretch>
                  <a:fillRect r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6DE37CCA-DFB4-4589-85F9-6D10D02A6126}"/>
              </a:ext>
            </a:extLst>
          </p:cNvPr>
          <p:cNvSpPr/>
          <p:nvPr/>
        </p:nvSpPr>
        <p:spPr>
          <a:xfrm>
            <a:off x="5988340" y="2836248"/>
            <a:ext cx="1674338" cy="501312"/>
          </a:xfrm>
          <a:prstGeom prst="ellipse">
            <a:avLst/>
          </a:prstGeom>
          <a:noFill/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6C75C5-1CD4-4C28-9874-F7F81737D9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6C75C5-1CD4-4C28-9874-F7F81737D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641B-E9C1-4105-8098-F95A8460D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607" y="949504"/>
                <a:ext cx="8776785" cy="3818430"/>
              </a:xfrm>
            </p:spPr>
            <p:txBody>
              <a:bodyPr/>
              <a:lstStyle/>
              <a:p>
                <a:r>
                  <a:rPr lang="en-US" dirty="0"/>
                  <a:t>HAM-CYCLE = {⟨𝐺⟩:𝐺 is a </a:t>
                </a:r>
                <a:r>
                  <a:rPr lang="en-US" dirty="0" err="1"/>
                  <a:t>hamiltonian</a:t>
                </a:r>
                <a:r>
                  <a:rPr lang="en-US" dirty="0"/>
                  <a:t> graph}</a:t>
                </a:r>
              </a:p>
              <a:p>
                <a:endParaRPr lang="en-US" dirty="0"/>
              </a:p>
              <a:p>
                <a:r>
                  <a:rPr lang="en-US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construct an undirected graph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has a Hamiltonian cycle if and only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vertex cover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641B-E9C1-4105-8098-F95A8460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07" y="949504"/>
                <a:ext cx="8776785" cy="3818430"/>
              </a:xfrm>
              <a:blipFill>
                <a:blip r:embed="rId3"/>
                <a:stretch>
                  <a:fillRect l="-903" t="-1757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6C75C5-1CD4-4C28-9874-F7F81737D9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3550" y="260397"/>
                <a:ext cx="6368310" cy="452135"/>
              </a:xfrm>
            </p:spPr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6C75C5-1CD4-4C28-9874-F7F81737D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3550" y="260397"/>
                <a:ext cx="6368310" cy="452135"/>
              </a:xfrm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641B-E9C1-4105-8098-F95A8460D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693424"/>
                <a:ext cx="8985250" cy="3818430"/>
              </a:xfrm>
            </p:spPr>
            <p:txBody>
              <a:bodyPr/>
              <a:lstStyle/>
              <a:p>
                <a:r>
                  <a:rPr lang="en-US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b="0" dirty="0"/>
                  <a:t> contains a copy </a:t>
                </a:r>
                <a:r>
                  <a:rPr lang="en-US" sz="1800" dirty="0"/>
                  <a:t>of a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gadget </a:t>
                </a:r>
                <a:r>
                  <a:rPr lang="en-US" sz="1800" dirty="0"/>
                  <a:t>(subgraph)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Any </a:t>
                </a:r>
                <a:r>
                  <a:rPr lang="en-US" sz="1800" b="0" dirty="0" err="1"/>
                  <a:t>hamiltonian</a:t>
                </a:r>
                <a:r>
                  <a:rPr lang="en-US" sz="1800" b="0" dirty="0"/>
                  <a:t> cycle must traverse the edges of each gadget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in one of the three ways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641B-E9C1-4105-8098-F95A8460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93424"/>
                <a:ext cx="8985250" cy="3818430"/>
              </a:xfrm>
              <a:blipFill>
                <a:blip r:embed="rId3"/>
                <a:stretch>
                  <a:fillRect l="-950" t="-1757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3EB6512-FABD-4AF6-A150-043A252E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07" y="3126204"/>
            <a:ext cx="2017500" cy="1658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9AE2D6-2130-4D85-939A-1F261F279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12" y="2208019"/>
            <a:ext cx="1642758" cy="452135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F2718C3D-F810-422B-B394-6F79E9FAC3A2}"/>
              </a:ext>
            </a:extLst>
          </p:cNvPr>
          <p:cNvSpPr/>
          <p:nvPr/>
        </p:nvSpPr>
        <p:spPr>
          <a:xfrm>
            <a:off x="1013287" y="2602639"/>
            <a:ext cx="358140" cy="5506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05C968-C0F6-48EF-86D2-13ADEA7C9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648" y="2521816"/>
            <a:ext cx="2073695" cy="21720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610D83-48E8-472F-86EF-FA9E8DA4B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007" y="2511053"/>
            <a:ext cx="1995387" cy="21459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600060-7C73-4D17-8AC4-017916BA2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935" y="2511053"/>
            <a:ext cx="2025082" cy="214598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D86766-A886-43B7-AAA1-13F602953B4D}"/>
              </a:ext>
            </a:extLst>
          </p:cNvPr>
          <p:cNvCxnSpPr>
            <a:cxnSpLocks/>
          </p:cNvCxnSpPr>
          <p:nvPr/>
        </p:nvCxnSpPr>
        <p:spPr>
          <a:xfrm flipH="1" flipV="1">
            <a:off x="645339" y="2866924"/>
            <a:ext cx="258584" cy="316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7883733-69C6-43F3-88CC-FD1306AB1AC7}"/>
              </a:ext>
            </a:extLst>
          </p:cNvPr>
          <p:cNvCxnSpPr>
            <a:cxnSpLocks/>
          </p:cNvCxnSpPr>
          <p:nvPr/>
        </p:nvCxnSpPr>
        <p:spPr>
          <a:xfrm flipV="1">
            <a:off x="1486496" y="2878828"/>
            <a:ext cx="247107" cy="30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0A610A-731F-4859-8307-9184CA8F08B5}"/>
              </a:ext>
            </a:extLst>
          </p:cNvPr>
          <p:cNvCxnSpPr>
            <a:cxnSpLocks/>
          </p:cNvCxnSpPr>
          <p:nvPr/>
        </p:nvCxnSpPr>
        <p:spPr>
          <a:xfrm flipV="1">
            <a:off x="645339" y="4739742"/>
            <a:ext cx="247107" cy="30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C37D2C4-1B2A-4AC4-86FA-B5B85C55ACD5}"/>
              </a:ext>
            </a:extLst>
          </p:cNvPr>
          <p:cNvCxnSpPr/>
          <p:nvPr/>
        </p:nvCxnSpPr>
        <p:spPr>
          <a:xfrm flipH="1" flipV="1">
            <a:off x="1492793" y="4740018"/>
            <a:ext cx="177800" cy="291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34F94C1-7FE4-43A3-81A8-72BF433E68E2}"/>
              </a:ext>
            </a:extLst>
          </p:cNvPr>
          <p:cNvSpPr txBox="1"/>
          <p:nvPr/>
        </p:nvSpPr>
        <p:spPr>
          <a:xfrm>
            <a:off x="3176805" y="2233307"/>
            <a:ext cx="51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(1)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38EF1B-F7E4-4DA7-85E4-FDFF5D0C805E}"/>
              </a:ext>
            </a:extLst>
          </p:cNvPr>
          <p:cNvSpPr txBox="1"/>
          <p:nvPr/>
        </p:nvSpPr>
        <p:spPr>
          <a:xfrm>
            <a:off x="5462010" y="2218792"/>
            <a:ext cx="51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(2)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CCE591-16BD-476B-9760-B510F8502FFB}"/>
              </a:ext>
            </a:extLst>
          </p:cNvPr>
          <p:cNvSpPr txBox="1"/>
          <p:nvPr/>
        </p:nvSpPr>
        <p:spPr>
          <a:xfrm>
            <a:off x="7669786" y="2233307"/>
            <a:ext cx="51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7573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169FF6-D53E-4546-914D-444E28E7BC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60778"/>
                <a:ext cx="6134100" cy="452135"/>
              </a:xfrm>
            </p:spPr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169FF6-D53E-4546-914D-444E28E7B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60778"/>
                <a:ext cx="6134100" cy="452135"/>
              </a:xfrm>
              <a:blipFill>
                <a:blip r:embed="rId2"/>
                <a:stretch>
                  <a:fillRect l="-1491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A1BEB7-9777-416A-B562-1D7F3464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" y="894319"/>
            <a:ext cx="1123950" cy="11441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05628-AD14-41DF-948C-3A08D37E2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1754962"/>
            <a:ext cx="6540500" cy="313411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89D484-1E0A-4F38-B6CE-C0A6EC9F6EA1}"/>
              </a:ext>
            </a:extLst>
          </p:cNvPr>
          <p:cNvSpPr/>
          <p:nvPr/>
        </p:nvSpPr>
        <p:spPr>
          <a:xfrm>
            <a:off x="2733675" y="3416300"/>
            <a:ext cx="660400" cy="1390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864CB2-1F93-41A6-9CCB-CFCFFDFA738D}"/>
              </a:ext>
            </a:extLst>
          </p:cNvPr>
          <p:cNvSpPr/>
          <p:nvPr/>
        </p:nvSpPr>
        <p:spPr>
          <a:xfrm>
            <a:off x="4298950" y="3416300"/>
            <a:ext cx="660400" cy="1390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C917140-58CB-4C56-B743-114D872C1156}"/>
              </a:ext>
            </a:extLst>
          </p:cNvPr>
          <p:cNvSpPr/>
          <p:nvPr/>
        </p:nvSpPr>
        <p:spPr>
          <a:xfrm>
            <a:off x="5854700" y="3416300"/>
            <a:ext cx="660400" cy="1390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197E0D-E106-4222-BA71-1B26C2E2CE8B}"/>
              </a:ext>
            </a:extLst>
          </p:cNvPr>
          <p:cNvSpPr/>
          <p:nvPr/>
        </p:nvSpPr>
        <p:spPr>
          <a:xfrm>
            <a:off x="7645400" y="3416300"/>
            <a:ext cx="660400" cy="1390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B8F31-AD6D-4CC9-AE05-5A3E9536C67E}"/>
              </a:ext>
            </a:extLst>
          </p:cNvPr>
          <p:cNvSpPr txBox="1"/>
          <p:nvPr/>
        </p:nvSpPr>
        <p:spPr>
          <a:xfrm>
            <a:off x="804935" y="814513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(1)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AA9C4B-D320-4EAF-BC31-E2B1352CDD48}"/>
              </a:ext>
            </a:extLst>
          </p:cNvPr>
          <p:cNvSpPr txBox="1"/>
          <p:nvPr/>
        </p:nvSpPr>
        <p:spPr>
          <a:xfrm>
            <a:off x="1335160" y="1312500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(2)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58D417-A926-44E6-A0D7-EAE2555331B9}"/>
              </a:ext>
            </a:extLst>
          </p:cNvPr>
          <p:cNvSpPr txBox="1"/>
          <p:nvPr/>
        </p:nvSpPr>
        <p:spPr>
          <a:xfrm>
            <a:off x="893835" y="1189161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(3)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246663-5DAE-4DE9-BEB5-6B4272CCC94F}"/>
              </a:ext>
            </a:extLst>
          </p:cNvPr>
          <p:cNvSpPr txBox="1"/>
          <p:nvPr/>
        </p:nvSpPr>
        <p:spPr>
          <a:xfrm>
            <a:off x="289071" y="1312292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(4)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55B9CD-69C8-4F52-9BD9-48731093C8C5}"/>
              </a:ext>
            </a:extLst>
          </p:cNvPr>
          <p:cNvSpPr txBox="1"/>
          <p:nvPr/>
        </p:nvSpPr>
        <p:spPr>
          <a:xfrm>
            <a:off x="2795660" y="4776245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(1)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54B6D2-CEC8-4ACC-BB76-D06A95FE0456}"/>
              </a:ext>
            </a:extLst>
          </p:cNvPr>
          <p:cNvSpPr txBox="1"/>
          <p:nvPr/>
        </p:nvSpPr>
        <p:spPr>
          <a:xfrm>
            <a:off x="4370460" y="4776244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(2)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32BEC1-986B-4BC3-BAC7-82E53BDC5268}"/>
              </a:ext>
            </a:extLst>
          </p:cNvPr>
          <p:cNvSpPr txBox="1"/>
          <p:nvPr/>
        </p:nvSpPr>
        <p:spPr>
          <a:xfrm>
            <a:off x="5926210" y="4819243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(3)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6E53F1-B051-49B9-847F-A51E0EC83301}"/>
              </a:ext>
            </a:extLst>
          </p:cNvPr>
          <p:cNvSpPr txBox="1"/>
          <p:nvPr/>
        </p:nvSpPr>
        <p:spPr>
          <a:xfrm>
            <a:off x="7716910" y="4790026"/>
            <a:ext cx="517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2A5639-46EF-407E-A1CB-362E9ACD2173}"/>
                  </a:ext>
                </a:extLst>
              </p:cNvPr>
              <p:cNvSpPr txBox="1"/>
              <p:nvPr/>
            </p:nvSpPr>
            <p:spPr>
              <a:xfrm>
                <a:off x="2108272" y="627018"/>
                <a:ext cx="6972227" cy="130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ambria Math" panose="02040503050406030204" pitchFamily="18" charset="0"/>
                  </a:rPr>
                  <a:t>For</a:t>
                </a:r>
                <a:r>
                  <a:rPr lang="en-US" sz="180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800" b="0" dirty="0"/>
                  <a:t>Connecting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degree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800" b="0" dirty="0"/>
                  <a:t>Connecting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degree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sz="1800" dirty="0"/>
                  <a:t> to each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selector</a:t>
                </a:r>
                <a:r>
                  <a:rPr lang="en-US" sz="1800" dirty="0"/>
                  <a:t> vertices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2A5639-46EF-407E-A1CB-362E9ACD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72" y="627018"/>
                <a:ext cx="6972227" cy="1305742"/>
              </a:xfrm>
              <a:prstGeom prst="rect">
                <a:avLst/>
              </a:prstGeom>
              <a:blipFill>
                <a:blip r:embed="rId5"/>
                <a:stretch>
                  <a:fillRect l="-612" t="-3271" b="-7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222BB6-5CBC-4D81-890D-42E2FBEBFC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222BB6-5CBC-4D81-890D-42E2FBE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AD58FFC-FC67-48DF-936B-2CDCAB02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68" y="2183022"/>
            <a:ext cx="5965232" cy="285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0831-32FE-4F1D-AD26-3A95668B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0" y="704972"/>
                <a:ext cx="8890000" cy="3818430"/>
              </a:xfrm>
            </p:spPr>
            <p:txBody>
              <a:bodyPr/>
              <a:lstStyle/>
              <a:p>
                <a:r>
                  <a:rPr lang="en-US" sz="22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has a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cycle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Visits all gadgets corresponding to edges incident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0831-32FE-4F1D-AD26-3A95668B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0" y="704972"/>
                <a:ext cx="8890000" cy="3818430"/>
              </a:xfrm>
              <a:blipFill>
                <a:blip r:embed="rId4"/>
                <a:stretch>
                  <a:fillRect l="-82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4A8EB2-46AC-4D90-9F8B-494BEB57A986}"/>
              </a:ext>
            </a:extLst>
          </p:cNvPr>
          <p:cNvSpPr/>
          <p:nvPr/>
        </p:nvSpPr>
        <p:spPr>
          <a:xfrm>
            <a:off x="3843338" y="2239963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9C9119D-5842-4B00-B46F-9B1ACE8668E0}"/>
              </a:ext>
            </a:extLst>
          </p:cNvPr>
          <p:cNvSpPr/>
          <p:nvPr/>
        </p:nvSpPr>
        <p:spPr>
          <a:xfrm rot="5400000">
            <a:off x="3359944" y="4282579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664524-E3B8-4F5A-A5C8-D31BF2F0A346}"/>
              </a:ext>
            </a:extLst>
          </p:cNvPr>
          <p:cNvSpPr/>
          <p:nvPr/>
        </p:nvSpPr>
        <p:spPr>
          <a:xfrm rot="5400000">
            <a:off x="6006308" y="4271966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65B47C-F3D7-4BF5-B04C-3486EC636123}"/>
              </a:ext>
            </a:extLst>
          </p:cNvPr>
          <p:cNvSpPr/>
          <p:nvPr/>
        </p:nvSpPr>
        <p:spPr>
          <a:xfrm rot="5400000">
            <a:off x="7816058" y="4282579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0937BEE9-18D8-4783-A92A-BC548354C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64168" y="2698007"/>
            <a:ext cx="1123950" cy="114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F233CE-24F0-46E2-8993-C2EBF4D2FD2E}"/>
              </a:ext>
            </a:extLst>
          </p:cNvPr>
          <p:cNvSpPr/>
          <p:nvPr/>
        </p:nvSpPr>
        <p:spPr>
          <a:xfrm rot="5400000">
            <a:off x="1167594" y="2789051"/>
            <a:ext cx="186353" cy="2089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56DD70-EDBE-4CFA-BC69-5D666BE2ABBF}"/>
              </a:ext>
            </a:extLst>
          </p:cNvPr>
          <p:cNvSpPr/>
          <p:nvPr/>
        </p:nvSpPr>
        <p:spPr>
          <a:xfrm rot="5400000">
            <a:off x="1167594" y="3165598"/>
            <a:ext cx="186353" cy="2089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860C74E-B997-48B3-8943-90CA690CC944}"/>
              </a:ext>
            </a:extLst>
          </p:cNvPr>
          <p:cNvSpPr/>
          <p:nvPr/>
        </p:nvSpPr>
        <p:spPr>
          <a:xfrm rot="5400000">
            <a:off x="781830" y="3169380"/>
            <a:ext cx="186353" cy="2089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222BB6-5CBC-4D81-890D-42E2FBEBFC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222BB6-5CBC-4D81-890D-42E2FBE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AD58FFC-FC67-48DF-936B-2CDCAB02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68" y="2151272"/>
            <a:ext cx="5965232" cy="285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0831-32FE-4F1D-AD26-3A95668B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0" y="788792"/>
                <a:ext cx="8890000" cy="3818430"/>
              </a:xfrm>
            </p:spPr>
            <p:txBody>
              <a:bodyPr/>
              <a:lstStyle/>
              <a:p>
                <a:r>
                  <a:rPr lang="en-US" sz="22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has a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Then visits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visits all gadgets corresponding to edges incident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and so 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Until it returns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0831-32FE-4F1D-AD26-3A95668B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0" y="788792"/>
                <a:ext cx="8890000" cy="3818430"/>
              </a:xfrm>
              <a:blipFill>
                <a:blip r:embed="rId4"/>
                <a:stretch>
                  <a:fillRect l="-82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4A8EB2-46AC-4D90-9F8B-494BEB57A986}"/>
              </a:ext>
            </a:extLst>
          </p:cNvPr>
          <p:cNvSpPr/>
          <p:nvPr/>
        </p:nvSpPr>
        <p:spPr>
          <a:xfrm>
            <a:off x="5522914" y="3014663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9C9119D-5842-4B00-B46F-9B1ACE8668E0}"/>
              </a:ext>
            </a:extLst>
          </p:cNvPr>
          <p:cNvSpPr/>
          <p:nvPr/>
        </p:nvSpPr>
        <p:spPr>
          <a:xfrm rot="5400000">
            <a:off x="4788694" y="4250830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664524-E3B8-4F5A-A5C8-D31BF2F0A346}"/>
              </a:ext>
            </a:extLst>
          </p:cNvPr>
          <p:cNvSpPr/>
          <p:nvPr/>
        </p:nvSpPr>
        <p:spPr>
          <a:xfrm rot="5400000">
            <a:off x="6401647" y="4240217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3622923-7746-4005-8AB2-7144A7F6EB0F}"/>
              </a:ext>
            </a:extLst>
          </p:cNvPr>
          <p:cNvSpPr/>
          <p:nvPr/>
        </p:nvSpPr>
        <p:spPr>
          <a:xfrm>
            <a:off x="6170614" y="2494541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B2479B83-A062-4D1D-8A78-A0061869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64168" y="2698007"/>
            <a:ext cx="1123950" cy="114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57C148-9421-4C73-83E3-907CBA6233DF}"/>
              </a:ext>
            </a:extLst>
          </p:cNvPr>
          <p:cNvSpPr/>
          <p:nvPr/>
        </p:nvSpPr>
        <p:spPr>
          <a:xfrm rot="5400000">
            <a:off x="1527955" y="3165598"/>
            <a:ext cx="186353" cy="2089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7822-8474-404E-9754-B3D4858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Veriﬁcation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6B86A7-CCAD-423E-9A16-F3CDA550F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33" y="949504"/>
                <a:ext cx="887663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 verification algorithm is a two-argument algorithm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An ordinary input string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(e.g., the encoding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 certificate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(e.g., the encoding of a list of vertices)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i="1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u="sng" dirty="0"/>
                  <a:t> verifies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u="sng" dirty="0"/>
                  <a:t> if there exists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u="sng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u="sng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200" i="1" u="sng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u="sng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u="sng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u="sng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u="sng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u="sn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i="0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For any string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, no certificate proving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6B86A7-CCAD-423E-9A16-F3CDA550F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33" y="949504"/>
                <a:ext cx="8876630" cy="3818430"/>
              </a:xfrm>
              <a:blipFill>
                <a:blip r:embed="rId2"/>
                <a:stretch>
                  <a:fillRect l="-82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4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4F692D-97AD-4C7F-984C-25C53F57D4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</a:t>
                </a:r>
                <a:endParaRPr lang="en-US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4F692D-97AD-4C7F-984C-25C53F57D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2405B2-5CEB-424A-AD77-DD7DFC31B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700" y="841554"/>
                <a:ext cx="852805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′,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contains a </a:t>
                </a:r>
                <a:r>
                  <a:rPr lang="en-US" sz="2200" dirty="0" err="1"/>
                  <a:t>hamiltonian</a:t>
                </a:r>
                <a:r>
                  <a:rPr lang="en-US" sz="2200" dirty="0"/>
                  <a:t> cycle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some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2405B2-5CEB-424A-AD77-DD7DFC31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700" y="841554"/>
                <a:ext cx="8528050" cy="3818430"/>
              </a:xfrm>
              <a:blipFill>
                <a:blip r:embed="rId3"/>
                <a:stretch>
                  <a:fillRect l="-858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E6397F2-728C-464C-9A08-EE6DD0F9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518" y="2035702"/>
            <a:ext cx="5965232" cy="285845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7F20E5-C7A9-4014-849A-DEF6E640A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41680" y="3006090"/>
            <a:ext cx="1123950" cy="114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5D1103-3A4C-45B3-98E7-6C5EFFD8EDD7}"/>
              </a:ext>
            </a:extLst>
          </p:cNvPr>
          <p:cNvSpPr/>
          <p:nvPr/>
        </p:nvSpPr>
        <p:spPr>
          <a:xfrm>
            <a:off x="3641355" y="2095183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D89B8B-BCBA-44D6-9ECE-5C7EF78D2B4E}"/>
              </a:ext>
            </a:extLst>
          </p:cNvPr>
          <p:cNvSpPr/>
          <p:nvPr/>
        </p:nvSpPr>
        <p:spPr>
          <a:xfrm>
            <a:off x="5203455" y="2887028"/>
            <a:ext cx="847725" cy="11906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1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5AF4AE-F166-4646-98D2-1A9D5AF15A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60778"/>
                <a:ext cx="7150100" cy="452135"/>
              </a:xfrm>
            </p:spPr>
            <p:txBody>
              <a:bodyPr/>
              <a:lstStyle/>
              <a:p>
                <a:r>
                  <a:rPr lang="en-US" dirty="0"/>
                  <a:t>VERTEX-COVER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HAM-CYCLE: Complexity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5AF4AE-F166-4646-98D2-1A9D5AF15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60778"/>
                <a:ext cx="7150100" cy="452135"/>
              </a:xfrm>
              <a:blipFill>
                <a:blip r:embed="rId2"/>
                <a:stretch>
                  <a:fillRect l="-1279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445976-D5A3-48B9-BCE1-70A7B2837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number of vertices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=12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total number of edges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degree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14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445976-D5A3-48B9-BCE1-70A7B2837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47C9791-FDCA-4DC5-B04C-CE4A9528EE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HAM-CYCLE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TSP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47C9791-FDCA-4DC5-B04C-CE4A9528E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543A73-2BFC-4811-B98D-328B1CC36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Traveling-salesperson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There is a nonnegative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edge </a:t>
                </a:r>
              </a:p>
              <a:p>
                <a:endParaRPr lang="en-US" dirty="0"/>
              </a:p>
              <a:p>
                <a:r>
                  <a:rPr lang="en-US" dirty="0"/>
                  <a:t>Optimization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total cost is minimum</a:t>
                </a:r>
              </a:p>
              <a:p>
                <a:endParaRPr lang="en-US" dirty="0"/>
              </a:p>
              <a:p>
                <a:r>
                  <a:rPr lang="en-US" dirty="0"/>
                  <a:t>Decision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Whether the total cost is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543A73-2BFC-4811-B98D-328B1CC36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27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358B62D-0D02-4018-A4AC-F2CF1D98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2024807"/>
            <a:ext cx="1924050" cy="19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83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5883F41-7C19-4D97-B812-B721455B6C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HAM-CYCLE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TSP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5883F41-7C19-4D97-B812-B721455B6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3C0DFF-8181-4202-B967-18702B6BC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contains a </a:t>
                </a:r>
                <a:r>
                  <a:rPr lang="en-US" dirty="0" err="1"/>
                  <a:t>hamiltonian</a:t>
                </a:r>
                <a:r>
                  <a:rPr lang="en-US" dirty="0"/>
                  <a:t> cycle if and only if graph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a tour of cost at most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3C0DFF-8181-4202-B967-18702B6BC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89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686C1-D932-456D-B19A-D04BA155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D98DFD-616A-4E9F-AEBC-3815656E5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34.5-1 The subgraph-isomorphism problem takes two undirected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asks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isomorphic to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Show that the subgraph-isomorphism problem is NP-complete.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D98DFD-616A-4E9F-AEBC-3815656E5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4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686C1-D932-456D-B19A-D04BA155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D98DFD-616A-4E9F-AEBC-3815656E5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34.5-2 Given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0-1 integer-programming problem asks whether there exists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elements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Prove that 0-1 integer programming is NP-complete. (Hint: Reduce from 3-CNF-SAT.)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D98DFD-616A-4E9F-AEBC-3815656E5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5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6D49-EEE3-492F-9B87-5494F23B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CC9724-CAA0-4A74-B230-8CD1C61C5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" y="949504"/>
                <a:ext cx="884682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class of languages (the set of decision problems) that can be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verified</a:t>
                </a:r>
                <a:r>
                  <a:rPr lang="en-US" sz="2000" dirty="0"/>
                  <a:t> by a polynomial-time algorithm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 exists a two-input </a:t>
                </a:r>
                <a:r>
                  <a:rPr lang="en-US" sz="2000" i="1" u="sng" dirty="0"/>
                  <a:t>polynomial-time</a:t>
                </a:r>
                <a:r>
                  <a:rPr lang="en-US" sz="2000" dirty="0"/>
                  <a:t>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a constant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certificate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HAM-CYCLE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NP</a:t>
                </a:r>
              </a:p>
              <a:p>
                <a:r>
                  <a:rPr lang="en-US" sz="2000" dirty="0"/>
                  <a:t>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NP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CC9724-CAA0-4A74-B230-8CD1C61C5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949504"/>
                <a:ext cx="8846820" cy="3818430"/>
              </a:xfrm>
              <a:blipFill>
                <a:blip r:embed="rId2"/>
                <a:stretch>
                  <a:fillRect l="-620" t="-958" r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A4E6-E3F7-4966-88DE-D990FEB8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F88BF-1A3A-49A1-B330-63B3219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11" y="949504"/>
            <a:ext cx="8493279" cy="3818430"/>
          </a:xfrm>
        </p:spPr>
        <p:txBody>
          <a:bodyPr/>
          <a:lstStyle/>
          <a:p>
            <a:r>
              <a:rPr lang="en-US" dirty="0"/>
              <a:t>The class P consists of problems that can be </a:t>
            </a:r>
            <a:r>
              <a:rPr lang="en-US" b="1" dirty="0">
                <a:solidFill>
                  <a:srgbClr val="FF0000"/>
                </a:solidFill>
              </a:rPr>
              <a:t>solved</a:t>
            </a:r>
            <a:r>
              <a:rPr lang="en-US" dirty="0"/>
              <a:t> quickly</a:t>
            </a:r>
          </a:p>
          <a:p>
            <a:endParaRPr lang="en-US" dirty="0"/>
          </a:p>
          <a:p>
            <a:r>
              <a:rPr lang="en-US" dirty="0"/>
              <a:t>The class NP consists of problems for which a solution can be </a:t>
            </a:r>
            <a:r>
              <a:rPr lang="en-US" b="1" dirty="0">
                <a:solidFill>
                  <a:srgbClr val="FF0000"/>
                </a:solidFill>
              </a:rPr>
              <a:t>verified</a:t>
            </a:r>
            <a:r>
              <a:rPr lang="en-US" dirty="0"/>
              <a:t> quickly</a:t>
            </a:r>
          </a:p>
        </p:txBody>
      </p:sp>
    </p:spTree>
    <p:extLst>
      <p:ext uri="{BB962C8B-B14F-4D97-AF65-F5344CB8AC3E}">
        <p14:creationId xmlns:p14="http://schemas.microsoft.com/office/powerpoint/2010/main" val="324980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A3D1D-15B6-4339-9399-8637D3DA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of NP-complete 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DCBF7-519B-4C7A-8E18-A6D4F1C9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49504"/>
            <a:ext cx="8755380" cy="3818430"/>
          </a:xfrm>
        </p:spPr>
        <p:txBody>
          <a:bodyPr/>
          <a:lstStyle/>
          <a:p>
            <a:r>
              <a:rPr lang="en-US" dirty="0"/>
              <a:t>If any NP-complete problem can be solved in polynomial time, then every problem in NP has a polynomial-time solution</a:t>
            </a:r>
          </a:p>
          <a:p>
            <a:endParaRPr lang="en-US" dirty="0"/>
          </a:p>
          <a:p>
            <a:r>
              <a:rPr lang="en-US" dirty="0"/>
              <a:t>The “hardest” languages in NP</a:t>
            </a:r>
          </a:p>
          <a:p>
            <a:endParaRPr lang="en-US" dirty="0"/>
          </a:p>
          <a:p>
            <a:r>
              <a:rPr lang="en-US" dirty="0"/>
              <a:t>HAM-CYCLE is an NP-complete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7945-15BF-4626-86A7-319E7748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0286A-5889-49A6-8D32-B2B9F816D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Recast one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as a different problem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Any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can be recast as an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solution to the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 provides a solution to the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Q is, in a sense, no “harder” to solve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0286A-5889-49A6-8D32-B2B9F816D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3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8615A-C57F-4F33-9182-A614F129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Reducibility: Definition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04ECFF-35EE-41F0-A1F9-99DF1761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04" y="2477314"/>
            <a:ext cx="4819216" cy="24794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AE7F13C-E049-427E-8A70-A37BFE02D2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835204"/>
                <a:ext cx="8572500" cy="193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A</a:t>
                </a:r>
                <a:r>
                  <a:rPr lang="en-US" dirty="0"/>
                  <a:t>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polynomial-time reducible </a:t>
                </a:r>
                <a:r>
                  <a:rPr lang="en-US" dirty="0"/>
                  <a:t>to a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if there exists a polynomial-time computable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AE7F13C-E049-427E-8A70-A37BFE02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835204"/>
                <a:ext cx="8572500" cy="1938476"/>
              </a:xfrm>
              <a:prstGeom prst="rect">
                <a:avLst/>
              </a:prstGeom>
              <a:blipFill>
                <a:blip r:embed="rId3"/>
                <a:stretch>
                  <a:fillRect l="-925" t="-3459" r="-24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28DFD9B-4ACE-4000-B678-405CDBC6E4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16880" y="2863622"/>
                <a:ext cx="3512820" cy="2003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reduction algorithm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reduction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28DFD9B-4ACE-4000-B678-405CDBC6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6880" y="2863622"/>
                <a:ext cx="3512820" cy="2003246"/>
              </a:xfrm>
              <a:prstGeom prst="rect">
                <a:avLst/>
              </a:prstGeom>
              <a:blipFill>
                <a:blip r:embed="rId4"/>
                <a:stretch>
                  <a:fillRect l="-1389" t="-3354" r="-26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46B72793-F8F7-468C-8815-607684F89052}"/>
              </a:ext>
            </a:extLst>
          </p:cNvPr>
          <p:cNvSpPr/>
          <p:nvPr/>
        </p:nvSpPr>
        <p:spPr>
          <a:xfrm>
            <a:off x="7026910" y="3413110"/>
            <a:ext cx="355600" cy="8052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110380</TotalTime>
  <Words>2169</Words>
  <Application>Microsoft Office PowerPoint</Application>
  <PresentationFormat>全屏显示(16:9)</PresentationFormat>
  <Paragraphs>269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微软雅黑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NP-Completeness （Part II)</vt:lpstr>
      <vt:lpstr>Hamiltonian cycles</vt:lpstr>
      <vt:lpstr>Hamiltonian cycles</vt:lpstr>
      <vt:lpstr>Veriﬁcation algorithm</vt:lpstr>
      <vt:lpstr>The complexity class NP</vt:lpstr>
      <vt:lpstr>P vs. NP</vt:lpstr>
      <vt:lpstr>The class of NP-complete problems</vt:lpstr>
      <vt:lpstr>Reducibility</vt:lpstr>
      <vt:lpstr>Reducibility: Definition</vt:lpstr>
      <vt:lpstr>Important lemma</vt:lpstr>
      <vt:lpstr>NP-completeness</vt:lpstr>
      <vt:lpstr>Important theorem</vt:lpstr>
      <vt:lpstr>The circuit-satisfiability problem</vt:lpstr>
      <vt:lpstr>The circuit-satisfiability problem</vt:lpstr>
      <vt:lpstr>The circuit-satisfiability problem</vt:lpstr>
      <vt:lpstr>The circuit-satisfiability problem</vt:lpstr>
      <vt:lpstr>The circuit-satisfiability problem</vt:lpstr>
      <vt:lpstr>NP-completeness proofs (important)</vt:lpstr>
      <vt:lpstr>CIRCUIT-SAT ≤_P SAT</vt:lpstr>
      <vt:lpstr>CIRCUIT-SAT ≤_P SAT</vt:lpstr>
      <vt:lpstr>SAT ≤_P 3-CNF-SAT</vt:lpstr>
      <vt:lpstr>SAT ≤_P 3-CNF-SAT: Step 1</vt:lpstr>
      <vt:lpstr>SAT ≤_P 3-CNF-SAT: Step 1</vt:lpstr>
      <vt:lpstr>SAT ≤_P 3-CNF-SAT: Step 2</vt:lpstr>
      <vt:lpstr>SAT ≤_P 3-CNF-SAT: Step 2</vt:lpstr>
      <vt:lpstr>SAT ≤_P 3-CNF-SAT: Step 3</vt:lpstr>
      <vt:lpstr>SAT ≤_P 3-CNF-SAT</vt:lpstr>
      <vt:lpstr>More NP-complete problems</vt:lpstr>
      <vt:lpstr>The clique problem</vt:lpstr>
      <vt:lpstr>The clique problem</vt:lpstr>
      <vt:lpstr>3-CNF-SAT ≤_P CLIQUE</vt:lpstr>
      <vt:lpstr>The vertex-cover problem</vt:lpstr>
      <vt:lpstr>CLIQUE ≤_P VERTEX-COVER</vt:lpstr>
      <vt:lpstr>CLIQUE ≤_P VERTEX-COVER</vt:lpstr>
      <vt:lpstr>VERTEX-COVER ≤_P HAM-CYCLE</vt:lpstr>
      <vt:lpstr>VERTEX-COVER ≤_P HAM-CYCLE</vt:lpstr>
      <vt:lpstr>VERTEX-COVER ≤_P HAM-CYCLE</vt:lpstr>
      <vt:lpstr>VERTEX-COVER ≤_P HAM-CYCLE</vt:lpstr>
      <vt:lpstr>VERTEX-COVER ≤_P HAM-CYCLE</vt:lpstr>
      <vt:lpstr>VERTEX-COVER ≤_P HAM-CYCLE</vt:lpstr>
      <vt:lpstr>VERTEX-COVER ≤_P HAM-CYCLE: Complexity</vt:lpstr>
      <vt:lpstr>HAM-CYCLE ≤_P TSP</vt:lpstr>
      <vt:lpstr>HAM-CYCLE ≤_P TSP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4962</cp:revision>
  <cp:lastPrinted>2015-09-20T23:02:57Z</cp:lastPrinted>
  <dcterms:created xsi:type="dcterms:W3CDTF">2010-10-17T19:58:05Z</dcterms:created>
  <dcterms:modified xsi:type="dcterms:W3CDTF">2023-11-15T03:24:17Z</dcterms:modified>
</cp:coreProperties>
</file>