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1853" r:id="rId2"/>
    <p:sldId id="1760" r:id="rId3"/>
    <p:sldId id="884" r:id="rId4"/>
    <p:sldId id="1667" r:id="rId5"/>
    <p:sldId id="1669" r:id="rId6"/>
    <p:sldId id="1761" r:id="rId7"/>
    <p:sldId id="1762" r:id="rId8"/>
    <p:sldId id="1763" r:id="rId9"/>
    <p:sldId id="1764" r:id="rId10"/>
    <p:sldId id="1668" r:id="rId11"/>
    <p:sldId id="1670" r:id="rId12"/>
    <p:sldId id="1695" r:id="rId13"/>
    <p:sldId id="1765" r:id="rId14"/>
    <p:sldId id="1781" r:id="rId15"/>
    <p:sldId id="1782" r:id="rId16"/>
    <p:sldId id="1783" r:id="rId17"/>
    <p:sldId id="1780" r:id="rId18"/>
    <p:sldId id="1784" r:id="rId19"/>
    <p:sldId id="1785" r:id="rId20"/>
    <p:sldId id="1792" r:id="rId21"/>
    <p:sldId id="1767" r:id="rId22"/>
    <p:sldId id="922" r:id="rId23"/>
    <p:sldId id="1790" r:id="rId24"/>
    <p:sldId id="1791" r:id="rId25"/>
    <p:sldId id="1786" r:id="rId26"/>
    <p:sldId id="1787" r:id="rId27"/>
    <p:sldId id="1789" r:id="rId28"/>
    <p:sldId id="735" r:id="rId29"/>
    <p:sldId id="1773" r:id="rId30"/>
    <p:sldId id="1774" r:id="rId31"/>
    <p:sldId id="1775" r:id="rId32"/>
    <p:sldId id="1776" r:id="rId33"/>
    <p:sldId id="1777" r:id="rId34"/>
    <p:sldId id="1793" r:id="rId35"/>
    <p:sldId id="1794" r:id="rId36"/>
    <p:sldId id="736" r:id="rId37"/>
    <p:sldId id="737" r:id="rId38"/>
    <p:sldId id="1800" r:id="rId39"/>
    <p:sldId id="1803" r:id="rId40"/>
    <p:sldId id="1804" r:id="rId41"/>
    <p:sldId id="1802" r:id="rId42"/>
    <p:sldId id="1673" r:id="rId43"/>
    <p:sldId id="1677" r:id="rId44"/>
    <p:sldId id="262" r:id="rId45"/>
    <p:sldId id="1682" r:id="rId46"/>
    <p:sldId id="1805" r:id="rId47"/>
    <p:sldId id="1671" r:id="rId48"/>
    <p:sldId id="1806" r:id="rId49"/>
    <p:sldId id="1807" r:id="rId50"/>
    <p:sldId id="1808" r:id="rId51"/>
    <p:sldId id="1809" r:id="rId52"/>
    <p:sldId id="1810" r:id="rId53"/>
    <p:sldId id="1811" r:id="rId54"/>
    <p:sldId id="1812" r:id="rId55"/>
    <p:sldId id="1813" r:id="rId56"/>
    <p:sldId id="1814" r:id="rId57"/>
    <p:sldId id="1815" r:id="rId58"/>
    <p:sldId id="1821" r:id="rId59"/>
    <p:sldId id="1822" r:id="rId60"/>
    <p:sldId id="1825" r:id="rId61"/>
    <p:sldId id="1826" r:id="rId62"/>
    <p:sldId id="1851" r:id="rId63"/>
    <p:sldId id="1816" r:id="rId64"/>
    <p:sldId id="1817" r:id="rId65"/>
    <p:sldId id="1818" r:id="rId66"/>
    <p:sldId id="1819" r:id="rId67"/>
    <p:sldId id="1820" r:id="rId68"/>
    <p:sldId id="954" r:id="rId69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  <a:srgbClr val="3025FF"/>
    <a:srgbClr val="AD0000"/>
    <a:srgbClr val="96060B"/>
    <a:srgbClr val="CAC9CA"/>
    <a:srgbClr val="848384"/>
    <a:srgbClr val="353535"/>
    <a:srgbClr val="181818"/>
    <a:srgbClr val="E2FDBE"/>
    <a:srgbClr val="FE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7490" autoAdjust="0"/>
  </p:normalViewPr>
  <p:slideViewPr>
    <p:cSldViewPr snapToGrid="0">
      <p:cViewPr varScale="1">
        <p:scale>
          <a:sx n="120" d="100"/>
          <a:sy n="120" d="100"/>
        </p:scale>
        <p:origin x="690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125" d="100"/>
          <a:sy n="125" d="100"/>
        </p:scale>
        <p:origin x="-3960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  <a:pPr>
                <a:defRPr/>
              </a:pPr>
              <a:t>12/14/2023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SMR implements a distributed log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25A50-3BB3-4862-91B8-D3964ADE46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45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4A5DA-F8C6-428B-BB98-615E6D67FE8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09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4A5DA-F8C6-428B-BB98-615E6D67FE8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70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09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03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41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  <a:pPr>
                <a:defRPr/>
              </a:pPr>
              <a:t>12/14/2023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04" y="103737"/>
            <a:ext cx="940293" cy="940628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470955"/>
            <a:ext cx="9144000" cy="1321876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778"/>
            <a:ext cx="6368310" cy="452135"/>
          </a:xfrm>
          <a:prstGeom prst="rect">
            <a:avLst/>
          </a:prstGeom>
        </p:spPr>
        <p:txBody>
          <a:bodyPr wrap="none">
            <a:noAutofit/>
          </a:bodyPr>
          <a:lstStyle>
            <a:lvl1pPr algn="l"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9504"/>
            <a:ext cx="8229600" cy="3818430"/>
          </a:xfrm>
        </p:spPr>
        <p:txBody>
          <a:bodyPr>
            <a:normAutofit/>
          </a:bodyPr>
          <a:lstStyle>
            <a:lvl1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10"/>
            <a:ext cx="9144000" cy="33680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5052061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  <a:pPr>
                <a:defRPr/>
              </a:pPr>
              <a:t>12/14/2023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  <a:pPr>
                <a:defRPr/>
              </a:pPr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095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jpeg"/><Relationship Id="rId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98454" y="1427610"/>
            <a:ext cx="8020156" cy="695368"/>
          </a:xfrm>
        </p:spPr>
        <p:txBody>
          <a:bodyPr/>
          <a:lstStyle/>
          <a:p>
            <a:r>
              <a:rPr lang="en-US" altLang="zh-CN" sz="4400" dirty="0">
                <a:latin typeface="幼圆" panose="02010509060101010101" pitchFamily="49" charset="-122"/>
                <a:ea typeface="幼圆" panose="02010509060101010101" pitchFamily="49" charset="-122"/>
              </a:rPr>
              <a:t>Algorithms and Complexities</a:t>
            </a:r>
            <a:br>
              <a:rPr lang="en-US" altLang="zh-CN" sz="4400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4400" dirty="0" err="1">
                <a:latin typeface="幼圆" panose="02010509060101010101" pitchFamily="49" charset="-122"/>
                <a:ea typeface="幼圆" panose="02010509060101010101" pitchFamily="49" charset="-122"/>
              </a:rPr>
              <a:t>DisAlg</a:t>
            </a:r>
            <a:r>
              <a:rPr lang="en-US" altLang="zh-CN" sz="4400" dirty="0">
                <a:latin typeface="幼圆" panose="02010509060101010101" pitchFamily="49" charset="-122"/>
                <a:ea typeface="幼圆" panose="02010509060101010101" pitchFamily="49" charset="-122"/>
              </a:rPr>
              <a:t>: Consensus</a:t>
            </a:r>
            <a:endParaRPr lang="zh-CN" altLang="en-US" sz="2800" dirty="0">
              <a:ea typeface="幼圆" panose="02010509060101010101" pitchFamily="49" charset="-12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6C1F666-023F-46E8-9C34-E2756FD0FEF5}"/>
              </a:ext>
            </a:extLst>
          </p:cNvPr>
          <p:cNvSpPr txBox="1">
            <a:spLocks/>
          </p:cNvSpPr>
          <p:nvPr/>
        </p:nvSpPr>
        <p:spPr>
          <a:xfrm>
            <a:off x="1198835" y="3292559"/>
            <a:ext cx="6368310" cy="452135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刘盛云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105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27088"/>
            <a:ext cx="8522880" cy="648890"/>
          </a:xfrm>
        </p:spPr>
        <p:txBody>
          <a:bodyPr/>
          <a:lstStyle/>
          <a:p>
            <a:pPr>
              <a:defRPr/>
            </a:pPr>
            <a:r>
              <a:rPr lang="fr-FR" dirty="0"/>
              <a:t>State Machine Replication (SMR, or Blockchain)</a:t>
            </a:r>
            <a:endParaRPr lang="en-US" dirty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52214" y="746023"/>
            <a:ext cx="8947150" cy="3726656"/>
          </a:xfrm>
        </p:spPr>
        <p:txBody>
          <a:bodyPr/>
          <a:lstStyle/>
          <a:p>
            <a:r>
              <a:rPr lang="en-US" altLang="en-US" sz="2000" dirty="0"/>
              <a:t>SMR method mimics a reliable central server by replicating client requests to a group of processes, in such a way that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b="1" dirty="0"/>
              <a:t>safety</a:t>
            </a:r>
            <a:r>
              <a:rPr lang="en-US" altLang="en-US" sz="2000" dirty="0"/>
              <a:t>: if req1 and req2 are executed, then req1 &lt;- req2 or req2 &lt;- req1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b="1" dirty="0"/>
              <a:t>liveness</a:t>
            </a:r>
            <a:r>
              <a:rPr lang="en-US" altLang="en-US" sz="2000" dirty="0"/>
              <a:t>: eventually every request is executed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grpSp>
        <p:nvGrpSpPr>
          <p:cNvPr id="17417" name="组合 390"/>
          <p:cNvGrpSpPr>
            <a:grpSpLocks/>
          </p:cNvGrpSpPr>
          <p:nvPr/>
        </p:nvGrpSpPr>
        <p:grpSpPr bwMode="auto">
          <a:xfrm>
            <a:off x="3251027" y="2515369"/>
            <a:ext cx="2089150" cy="1048941"/>
            <a:chOff x="1115616" y="2009745"/>
            <a:chExt cx="2088236" cy="1398355"/>
          </a:xfrm>
        </p:grpSpPr>
        <p:grpSp>
          <p:nvGrpSpPr>
            <p:cNvPr id="19550" name="组合 391"/>
            <p:cNvGrpSpPr>
              <a:grpSpLocks/>
            </p:cNvGrpSpPr>
            <p:nvPr/>
          </p:nvGrpSpPr>
          <p:grpSpPr bwMode="auto">
            <a:xfrm>
              <a:off x="1115616" y="2009745"/>
              <a:ext cx="2088236" cy="1058574"/>
              <a:chOff x="1516698" y="1886634"/>
              <a:chExt cx="2088236" cy="1058574"/>
            </a:xfrm>
          </p:grpSpPr>
          <p:sp>
            <p:nvSpPr>
              <p:cNvPr id="395" name="Oval 30"/>
              <p:cNvSpPr/>
              <p:nvPr/>
            </p:nvSpPr>
            <p:spPr>
              <a:xfrm>
                <a:off x="1580170" y="2500895"/>
                <a:ext cx="190417" cy="199992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96" name="Oval 31"/>
              <p:cNvSpPr/>
              <p:nvPr/>
            </p:nvSpPr>
            <p:spPr>
              <a:xfrm>
                <a:off x="2068906" y="2492958"/>
                <a:ext cx="192003" cy="199992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97" name="Oval 32"/>
              <p:cNvSpPr/>
              <p:nvPr/>
            </p:nvSpPr>
            <p:spPr>
              <a:xfrm>
                <a:off x="2598899" y="2492958"/>
                <a:ext cx="192003" cy="199992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98" name="Oval 33"/>
              <p:cNvSpPr/>
              <p:nvPr/>
            </p:nvSpPr>
            <p:spPr>
              <a:xfrm>
                <a:off x="3152694" y="2492958"/>
                <a:ext cx="190417" cy="199992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99" name="TextBox 398"/>
              <p:cNvSpPr txBox="1"/>
              <p:nvPr/>
            </p:nvSpPr>
            <p:spPr>
              <a:xfrm>
                <a:off x="1659236" y="2223166"/>
                <a:ext cx="569663" cy="3384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 i="1" kern="0" dirty="0">
                    <a:solidFill>
                      <a:prstClr val="black"/>
                    </a:solidFill>
                    <a:latin typeface="Calibri"/>
                    <a:ea typeface="宋体"/>
                  </a:rPr>
                  <a:t>req</a:t>
                </a:r>
                <a:r>
                  <a:rPr lang="en-US" altLang="zh-CN" sz="1050" i="1" kern="0" baseline="-25000" dirty="0">
                    <a:solidFill>
                      <a:prstClr val="black"/>
                    </a:solidFill>
                    <a:latin typeface="Calibri"/>
                    <a:ea typeface="宋体"/>
                  </a:rPr>
                  <a:t>1</a:t>
                </a:r>
                <a:endParaRPr lang="zh-CN" altLang="en-US" sz="1050" i="1" kern="0" baseline="-25000" dirty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00" name="TextBox 399"/>
              <p:cNvSpPr txBox="1"/>
              <p:nvPr/>
            </p:nvSpPr>
            <p:spPr>
              <a:xfrm>
                <a:off x="2252975" y="2223166"/>
                <a:ext cx="464935" cy="3384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 i="1" kern="0" dirty="0">
                    <a:solidFill>
                      <a:prstClr val="black"/>
                    </a:solidFill>
                    <a:latin typeface="Calibri"/>
                    <a:ea typeface="宋体"/>
                  </a:rPr>
                  <a:t>req</a:t>
                </a:r>
                <a:r>
                  <a:rPr lang="en-US" altLang="zh-CN" sz="1050" i="1" kern="0" baseline="-25000" dirty="0">
                    <a:solidFill>
                      <a:prstClr val="black"/>
                    </a:solidFill>
                    <a:latin typeface="Calibri"/>
                    <a:ea typeface="宋体"/>
                  </a:rPr>
                  <a:t>2</a:t>
                </a:r>
                <a:endParaRPr lang="zh-CN" altLang="en-US" sz="1050" i="1" kern="0" baseline="-25000" dirty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01" name="TextBox 400"/>
              <p:cNvSpPr txBox="1"/>
              <p:nvPr/>
            </p:nvSpPr>
            <p:spPr>
              <a:xfrm>
                <a:off x="2825812" y="2239003"/>
                <a:ext cx="436084" cy="3384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 i="1" kern="0" dirty="0">
                    <a:solidFill>
                      <a:prstClr val="black"/>
                    </a:solidFill>
                    <a:latin typeface="Calibri"/>
                    <a:ea typeface="宋体"/>
                  </a:rPr>
                  <a:t>req</a:t>
                </a:r>
                <a:r>
                  <a:rPr lang="en-US" altLang="zh-CN" sz="1050" i="1" kern="0" baseline="-25000" dirty="0">
                    <a:solidFill>
                      <a:prstClr val="black"/>
                    </a:solidFill>
                    <a:latin typeface="Calibri"/>
                    <a:ea typeface="宋体"/>
                  </a:rPr>
                  <a:t>3</a:t>
                </a:r>
                <a:endParaRPr lang="zh-CN" altLang="en-US" sz="1050" i="1" kern="0" baseline="-25000" dirty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02" name="TextBox 401"/>
              <p:cNvSpPr txBox="1"/>
              <p:nvPr/>
            </p:nvSpPr>
            <p:spPr>
              <a:xfrm>
                <a:off x="1516698" y="2606710"/>
                <a:ext cx="518116" cy="3384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 i="1" kern="0" dirty="0">
                    <a:solidFill>
                      <a:prstClr val="black"/>
                    </a:solidFill>
                    <a:latin typeface="Calibri"/>
                    <a:ea typeface="宋体"/>
                  </a:rPr>
                  <a:t>state</a:t>
                </a:r>
                <a:r>
                  <a:rPr lang="en-US" altLang="zh-CN" sz="1050" i="1" kern="0" baseline="-25000" dirty="0">
                    <a:solidFill>
                      <a:prstClr val="black"/>
                    </a:solidFill>
                    <a:latin typeface="Calibri"/>
                    <a:ea typeface="宋体"/>
                  </a:rPr>
                  <a:t>1</a:t>
                </a:r>
                <a:endParaRPr lang="zh-CN" altLang="en-US" sz="1050" i="1" kern="0" baseline="-25000" dirty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cxnSp>
            <p:nvCxnSpPr>
              <p:cNvPr id="19561" name="Straight Arrow Connector 38"/>
              <p:cNvCxnSpPr>
                <a:cxnSpLocks noChangeShapeType="1"/>
                <a:stCxn id="395" idx="6"/>
                <a:endCxn id="396" idx="2"/>
              </p:cNvCxnSpPr>
              <p:nvPr/>
            </p:nvCxnSpPr>
            <p:spPr bwMode="auto">
              <a:xfrm flipV="1">
                <a:off x="1771113" y="2592837"/>
                <a:ext cx="298503" cy="8182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62" name="Straight Arrow Connector 39"/>
              <p:cNvCxnSpPr>
                <a:cxnSpLocks noChangeShapeType="1"/>
                <a:stCxn id="396" idx="6"/>
                <a:endCxn id="397" idx="2"/>
              </p:cNvCxnSpPr>
              <p:nvPr/>
            </p:nvCxnSpPr>
            <p:spPr bwMode="auto">
              <a:xfrm>
                <a:off x="2260584" y="2592837"/>
                <a:ext cx="338763" cy="0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63" name="Straight Arrow Connector 40"/>
              <p:cNvCxnSpPr>
                <a:cxnSpLocks noChangeShapeType="1"/>
                <a:stCxn id="397" idx="6"/>
                <a:endCxn id="398" idx="2"/>
              </p:cNvCxnSpPr>
              <p:nvPr/>
            </p:nvCxnSpPr>
            <p:spPr bwMode="auto">
              <a:xfrm>
                <a:off x="2790315" y="2592837"/>
                <a:ext cx="361981" cy="0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06" name="TextBox 405"/>
              <p:cNvSpPr txBox="1"/>
              <p:nvPr/>
            </p:nvSpPr>
            <p:spPr>
              <a:xfrm>
                <a:off x="2002261" y="2606710"/>
                <a:ext cx="513041" cy="3384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 i="1" kern="0" dirty="0">
                    <a:solidFill>
                      <a:prstClr val="black"/>
                    </a:solidFill>
                    <a:latin typeface="Calibri"/>
                    <a:ea typeface="宋体"/>
                  </a:rPr>
                  <a:t>state</a:t>
                </a:r>
                <a:r>
                  <a:rPr lang="en-US" altLang="zh-CN" sz="1050" i="1" kern="0" baseline="-25000" dirty="0">
                    <a:solidFill>
                      <a:prstClr val="black"/>
                    </a:solidFill>
                    <a:latin typeface="Calibri"/>
                    <a:ea typeface="宋体"/>
                  </a:rPr>
                  <a:t>2</a:t>
                </a:r>
                <a:endParaRPr lang="zh-CN" altLang="en-US" sz="1050" i="1" kern="0" baseline="-25000" dirty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07" name="TextBox 406"/>
              <p:cNvSpPr txBox="1"/>
              <p:nvPr/>
            </p:nvSpPr>
            <p:spPr>
              <a:xfrm>
                <a:off x="2521780" y="2606710"/>
                <a:ext cx="521313" cy="3384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 i="1" kern="0" dirty="0">
                    <a:solidFill>
                      <a:prstClr val="black"/>
                    </a:solidFill>
                    <a:latin typeface="Calibri"/>
                    <a:ea typeface="宋体"/>
                  </a:rPr>
                  <a:t>state</a:t>
                </a:r>
                <a:r>
                  <a:rPr lang="en-US" altLang="zh-CN" sz="1050" i="1" kern="0" baseline="-25000" dirty="0">
                    <a:solidFill>
                      <a:prstClr val="black"/>
                    </a:solidFill>
                    <a:latin typeface="Calibri"/>
                    <a:ea typeface="宋体"/>
                  </a:rPr>
                  <a:t>3</a:t>
                </a:r>
                <a:endParaRPr lang="zh-CN" altLang="en-US" sz="1050" i="1" kern="0" baseline="-25000" dirty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08" name="TextBox 407"/>
              <p:cNvSpPr txBox="1"/>
              <p:nvPr/>
            </p:nvSpPr>
            <p:spPr>
              <a:xfrm>
                <a:off x="3067958" y="2606710"/>
                <a:ext cx="507524" cy="3384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 i="1" kern="0" dirty="0">
                    <a:solidFill>
                      <a:prstClr val="black"/>
                    </a:solidFill>
                    <a:latin typeface="Calibri"/>
                    <a:ea typeface="宋体"/>
                  </a:rPr>
                  <a:t>state</a:t>
                </a:r>
                <a:r>
                  <a:rPr lang="en-US" altLang="zh-CN" sz="1050" i="1" kern="0" baseline="-25000" dirty="0">
                    <a:solidFill>
                      <a:prstClr val="black"/>
                    </a:solidFill>
                    <a:latin typeface="Calibri"/>
                    <a:ea typeface="宋体"/>
                  </a:rPr>
                  <a:t>4</a:t>
                </a:r>
                <a:endParaRPr lang="zh-CN" altLang="en-US" sz="1050" i="1" kern="0" baseline="-25000" dirty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09" name="Freeform 44"/>
              <p:cNvSpPr/>
              <p:nvPr/>
            </p:nvSpPr>
            <p:spPr>
              <a:xfrm>
                <a:off x="2227587" y="2097737"/>
                <a:ext cx="95208" cy="415856"/>
              </a:xfrm>
              <a:custGeom>
                <a:avLst/>
                <a:gdLst>
                  <a:gd name="connsiteX0" fmla="*/ 0 w 80073"/>
                  <a:gd name="connsiteY0" fmla="*/ 138113 h 138113"/>
                  <a:gd name="connsiteX1" fmla="*/ 71438 w 80073"/>
                  <a:gd name="connsiteY1" fmla="*/ 100013 h 138113"/>
                  <a:gd name="connsiteX2" fmla="*/ 76200 w 80073"/>
                  <a:gd name="connsiteY2" fmla="*/ 0 h 13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073" h="138113">
                    <a:moveTo>
                      <a:pt x="0" y="138113"/>
                    </a:moveTo>
                    <a:cubicBezTo>
                      <a:pt x="29369" y="130572"/>
                      <a:pt x="58738" y="123032"/>
                      <a:pt x="71438" y="100013"/>
                    </a:cubicBezTo>
                    <a:cubicBezTo>
                      <a:pt x="84138" y="76994"/>
                      <a:pt x="80169" y="38497"/>
                      <a:pt x="76200" y="0"/>
                    </a:cubicBezTo>
                  </a:path>
                </a:pathLst>
              </a:cu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arrow" w="sm" len="med"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10" name="TextBox 409"/>
              <p:cNvSpPr txBox="1"/>
              <p:nvPr/>
            </p:nvSpPr>
            <p:spPr>
              <a:xfrm>
                <a:off x="1978585" y="1886634"/>
                <a:ext cx="544275" cy="3384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 i="1" kern="0" dirty="0">
                    <a:solidFill>
                      <a:prstClr val="black"/>
                    </a:solidFill>
                    <a:latin typeface="Calibri"/>
                    <a:ea typeface="宋体"/>
                  </a:rPr>
                  <a:t>rep</a:t>
                </a:r>
                <a:r>
                  <a:rPr lang="en-US" altLang="zh-CN" sz="1050" i="1" kern="0" baseline="-25000" dirty="0">
                    <a:solidFill>
                      <a:prstClr val="black"/>
                    </a:solidFill>
                    <a:latin typeface="Calibri"/>
                    <a:ea typeface="宋体"/>
                  </a:rPr>
                  <a:t>1</a:t>
                </a:r>
                <a:endParaRPr lang="zh-CN" altLang="en-US" sz="1050" kern="0" baseline="-25000" dirty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11" name="TextBox 410"/>
              <p:cNvSpPr txBox="1"/>
              <p:nvPr/>
            </p:nvSpPr>
            <p:spPr>
              <a:xfrm>
                <a:off x="2513974" y="1886634"/>
                <a:ext cx="488736" cy="3384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 i="1" kern="0" dirty="0">
                    <a:solidFill>
                      <a:prstClr val="black"/>
                    </a:solidFill>
                    <a:latin typeface="Calibri"/>
                    <a:ea typeface="宋体"/>
                  </a:rPr>
                  <a:t>rep</a:t>
                </a:r>
                <a:r>
                  <a:rPr lang="en-US" altLang="zh-CN" sz="1050" i="1" kern="0" baseline="-25000" dirty="0">
                    <a:solidFill>
                      <a:prstClr val="black"/>
                    </a:solidFill>
                    <a:latin typeface="Calibri"/>
                    <a:ea typeface="宋体"/>
                  </a:rPr>
                  <a:t>2</a:t>
                </a:r>
                <a:endParaRPr lang="zh-CN" altLang="en-US" sz="1050" kern="0" baseline="-25000" dirty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12" name="TextBox 411"/>
              <p:cNvSpPr txBox="1"/>
              <p:nvPr/>
            </p:nvSpPr>
            <p:spPr>
              <a:xfrm>
                <a:off x="3082621" y="1886634"/>
                <a:ext cx="483976" cy="3384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 i="1" kern="0" dirty="0">
                    <a:solidFill>
                      <a:prstClr val="black"/>
                    </a:solidFill>
                    <a:latin typeface="Calibri"/>
                    <a:ea typeface="宋体"/>
                  </a:rPr>
                  <a:t>rep</a:t>
                </a:r>
                <a:r>
                  <a:rPr lang="en-US" altLang="zh-CN" sz="1050" i="1" kern="0" baseline="-25000" dirty="0">
                    <a:solidFill>
                      <a:prstClr val="black"/>
                    </a:solidFill>
                    <a:latin typeface="Calibri"/>
                    <a:ea typeface="宋体"/>
                  </a:rPr>
                  <a:t>3</a:t>
                </a:r>
                <a:endParaRPr lang="zh-CN" altLang="en-US" sz="1050" kern="0" baseline="-25000" dirty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13" name="矩形 412"/>
              <p:cNvSpPr/>
              <p:nvPr/>
            </p:nvSpPr>
            <p:spPr>
              <a:xfrm>
                <a:off x="1516698" y="1901871"/>
                <a:ext cx="2088236" cy="987261"/>
              </a:xfrm>
              <a:prstGeom prst="rect">
                <a:avLst/>
              </a:prstGeom>
              <a:noFill/>
              <a:ln w="6350" cap="flat" cmpd="sng" algn="ctr">
                <a:solidFill>
                  <a:srgbClr val="4F81BD">
                    <a:shade val="50000"/>
                  </a:srgbClr>
                </a:solidFill>
                <a:prstDash val="dash"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14" name="Freeform 44"/>
              <p:cNvSpPr/>
              <p:nvPr/>
            </p:nvSpPr>
            <p:spPr>
              <a:xfrm>
                <a:off x="2763927" y="2104086"/>
                <a:ext cx="96795" cy="417443"/>
              </a:xfrm>
              <a:custGeom>
                <a:avLst/>
                <a:gdLst>
                  <a:gd name="connsiteX0" fmla="*/ 0 w 80073"/>
                  <a:gd name="connsiteY0" fmla="*/ 138113 h 138113"/>
                  <a:gd name="connsiteX1" fmla="*/ 71438 w 80073"/>
                  <a:gd name="connsiteY1" fmla="*/ 100013 h 138113"/>
                  <a:gd name="connsiteX2" fmla="*/ 76200 w 80073"/>
                  <a:gd name="connsiteY2" fmla="*/ 0 h 13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073" h="138113">
                    <a:moveTo>
                      <a:pt x="0" y="138113"/>
                    </a:moveTo>
                    <a:cubicBezTo>
                      <a:pt x="29369" y="130572"/>
                      <a:pt x="58738" y="123032"/>
                      <a:pt x="71438" y="100013"/>
                    </a:cubicBezTo>
                    <a:cubicBezTo>
                      <a:pt x="84138" y="76994"/>
                      <a:pt x="80169" y="38497"/>
                      <a:pt x="76200" y="0"/>
                    </a:cubicBezTo>
                  </a:path>
                </a:pathLst>
              </a:cu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arrow" w="sm" len="med"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15" name="Freeform 44"/>
              <p:cNvSpPr/>
              <p:nvPr/>
            </p:nvSpPr>
            <p:spPr>
              <a:xfrm>
                <a:off x="3333590" y="2110435"/>
                <a:ext cx="96796" cy="415856"/>
              </a:xfrm>
              <a:custGeom>
                <a:avLst/>
                <a:gdLst>
                  <a:gd name="connsiteX0" fmla="*/ 0 w 80073"/>
                  <a:gd name="connsiteY0" fmla="*/ 138113 h 138113"/>
                  <a:gd name="connsiteX1" fmla="*/ 71438 w 80073"/>
                  <a:gd name="connsiteY1" fmla="*/ 100013 h 138113"/>
                  <a:gd name="connsiteX2" fmla="*/ 76200 w 80073"/>
                  <a:gd name="connsiteY2" fmla="*/ 0 h 13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073" h="138113">
                    <a:moveTo>
                      <a:pt x="0" y="138113"/>
                    </a:moveTo>
                    <a:cubicBezTo>
                      <a:pt x="29369" y="130572"/>
                      <a:pt x="58738" y="123032"/>
                      <a:pt x="71438" y="100013"/>
                    </a:cubicBezTo>
                    <a:cubicBezTo>
                      <a:pt x="84138" y="76994"/>
                      <a:pt x="80169" y="38497"/>
                      <a:pt x="76200" y="0"/>
                    </a:cubicBezTo>
                  </a:path>
                </a:pathLst>
              </a:cu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arrow" w="sm" len="med"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cxnSp>
          <p:nvCxnSpPr>
            <p:cNvPr id="19551" name="直接连接符 392"/>
            <p:cNvCxnSpPr>
              <a:cxnSpLocks noChangeShapeType="1"/>
            </p:cNvCxnSpPr>
            <p:nvPr/>
          </p:nvCxnSpPr>
          <p:spPr bwMode="auto">
            <a:xfrm>
              <a:off x="1115616" y="2996952"/>
              <a:ext cx="1008112" cy="411148"/>
            </a:xfrm>
            <a:prstGeom prst="line">
              <a:avLst/>
            </a:prstGeom>
            <a:noFill/>
            <a:ln w="9525" algn="ctr">
              <a:solidFill>
                <a:srgbClr val="4A7EBB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52" name="直接连接符 393"/>
            <p:cNvCxnSpPr>
              <a:cxnSpLocks noChangeShapeType="1"/>
            </p:cNvCxnSpPr>
            <p:nvPr/>
          </p:nvCxnSpPr>
          <p:spPr bwMode="auto">
            <a:xfrm flipH="1">
              <a:off x="2134054" y="2996952"/>
              <a:ext cx="1069794" cy="411148"/>
            </a:xfrm>
            <a:prstGeom prst="line">
              <a:avLst/>
            </a:prstGeom>
            <a:noFill/>
            <a:ln w="9525" algn="ctr">
              <a:solidFill>
                <a:srgbClr val="4A7EBB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418" name="组合 415"/>
          <p:cNvGrpSpPr>
            <a:grpSpLocks/>
          </p:cNvGrpSpPr>
          <p:nvPr/>
        </p:nvGrpSpPr>
        <p:grpSpPr bwMode="auto">
          <a:xfrm>
            <a:off x="4727403" y="3779813"/>
            <a:ext cx="815975" cy="109538"/>
            <a:chOff x="2496646" y="3725537"/>
            <a:chExt cx="1197793" cy="146408"/>
          </a:xfrm>
        </p:grpSpPr>
        <p:cxnSp>
          <p:nvCxnSpPr>
            <p:cNvPr id="19548" name="Straight Arrow Connector 99"/>
            <p:cNvCxnSpPr>
              <a:cxnSpLocks noChangeShapeType="1"/>
            </p:cNvCxnSpPr>
            <p:nvPr/>
          </p:nvCxnSpPr>
          <p:spPr bwMode="auto">
            <a:xfrm flipV="1">
              <a:off x="2532650" y="3866275"/>
              <a:ext cx="1161789" cy="5670"/>
            </a:xfrm>
            <a:prstGeom prst="straightConnector1">
              <a:avLst/>
            </a:prstGeom>
            <a:noFill/>
            <a:ln w="38100" algn="ctr">
              <a:solidFill>
                <a:srgbClr val="17375E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49" name="Straight Arrow Connector 100"/>
            <p:cNvCxnSpPr>
              <a:cxnSpLocks noChangeShapeType="1"/>
            </p:cNvCxnSpPr>
            <p:nvPr/>
          </p:nvCxnSpPr>
          <p:spPr bwMode="auto">
            <a:xfrm>
              <a:off x="2496646" y="3725537"/>
              <a:ext cx="1197793" cy="4414"/>
            </a:xfrm>
            <a:prstGeom prst="straightConnector1">
              <a:avLst/>
            </a:prstGeom>
            <a:noFill/>
            <a:ln w="38100" algn="ctr">
              <a:solidFill>
                <a:srgbClr val="17375E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420" name="组合 425"/>
          <p:cNvGrpSpPr>
            <a:grpSpLocks/>
          </p:cNvGrpSpPr>
          <p:nvPr/>
        </p:nvGrpSpPr>
        <p:grpSpPr bwMode="auto">
          <a:xfrm rot="3522225">
            <a:off x="4374266" y="4200155"/>
            <a:ext cx="535781" cy="171450"/>
            <a:chOff x="395536" y="5073362"/>
            <a:chExt cx="1197793" cy="159614"/>
          </a:xfrm>
        </p:grpSpPr>
        <p:cxnSp>
          <p:nvCxnSpPr>
            <p:cNvPr id="19540" name="Straight Arrow Connector 99"/>
            <p:cNvCxnSpPr>
              <a:cxnSpLocks noChangeShapeType="1"/>
            </p:cNvCxnSpPr>
            <p:nvPr/>
          </p:nvCxnSpPr>
          <p:spPr bwMode="auto">
            <a:xfrm flipV="1">
              <a:off x="431540" y="5227306"/>
              <a:ext cx="1161789" cy="5670"/>
            </a:xfrm>
            <a:prstGeom prst="straightConnector1">
              <a:avLst/>
            </a:prstGeom>
            <a:noFill/>
            <a:ln w="38100" algn="ctr">
              <a:solidFill>
                <a:srgbClr val="17375E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41" name="Straight Arrow Connector 100"/>
            <p:cNvCxnSpPr>
              <a:cxnSpLocks noChangeShapeType="1"/>
            </p:cNvCxnSpPr>
            <p:nvPr/>
          </p:nvCxnSpPr>
          <p:spPr bwMode="auto">
            <a:xfrm flipV="1">
              <a:off x="395536" y="5073362"/>
              <a:ext cx="1197793" cy="13515"/>
            </a:xfrm>
            <a:prstGeom prst="straightConnector1">
              <a:avLst/>
            </a:prstGeom>
            <a:noFill/>
            <a:ln w="38100" algn="ctr">
              <a:solidFill>
                <a:srgbClr val="17375E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421" name="组合 428"/>
          <p:cNvGrpSpPr>
            <a:grpSpLocks/>
          </p:cNvGrpSpPr>
          <p:nvPr/>
        </p:nvGrpSpPr>
        <p:grpSpPr bwMode="auto">
          <a:xfrm rot="7988457">
            <a:off x="5326286" y="4169054"/>
            <a:ext cx="535781" cy="171450"/>
            <a:chOff x="395536" y="5073362"/>
            <a:chExt cx="1197793" cy="159614"/>
          </a:xfrm>
        </p:grpSpPr>
        <p:cxnSp>
          <p:nvCxnSpPr>
            <p:cNvPr id="19538" name="Straight Arrow Connector 99"/>
            <p:cNvCxnSpPr>
              <a:cxnSpLocks noChangeShapeType="1"/>
            </p:cNvCxnSpPr>
            <p:nvPr/>
          </p:nvCxnSpPr>
          <p:spPr bwMode="auto">
            <a:xfrm flipV="1">
              <a:off x="431540" y="5227306"/>
              <a:ext cx="1161789" cy="5670"/>
            </a:xfrm>
            <a:prstGeom prst="straightConnector1">
              <a:avLst/>
            </a:prstGeom>
            <a:noFill/>
            <a:ln w="38100" algn="ctr">
              <a:solidFill>
                <a:srgbClr val="17375E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39" name="Straight Arrow Connector 100"/>
            <p:cNvCxnSpPr>
              <a:cxnSpLocks noChangeShapeType="1"/>
            </p:cNvCxnSpPr>
            <p:nvPr/>
          </p:nvCxnSpPr>
          <p:spPr bwMode="auto">
            <a:xfrm flipV="1">
              <a:off x="395536" y="5073362"/>
              <a:ext cx="1197793" cy="13515"/>
            </a:xfrm>
            <a:prstGeom prst="straightConnector1">
              <a:avLst/>
            </a:prstGeom>
            <a:noFill/>
            <a:ln w="38100" algn="ctr">
              <a:solidFill>
                <a:srgbClr val="17375E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7422" name="Straight Arrow Connector 97"/>
          <p:cNvCxnSpPr>
            <a:cxnSpLocks noChangeShapeType="1"/>
          </p:cNvCxnSpPr>
          <p:nvPr/>
        </p:nvCxnSpPr>
        <p:spPr bwMode="auto">
          <a:xfrm>
            <a:off x="3206578" y="3578598"/>
            <a:ext cx="673100" cy="185738"/>
          </a:xfrm>
          <a:prstGeom prst="straightConnector1">
            <a:avLst/>
          </a:prstGeom>
          <a:noFill/>
          <a:ln w="12700" algn="ctr">
            <a:solidFill>
              <a:srgbClr val="17375E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3" name="TextBox 432"/>
          <p:cNvSpPr txBox="1">
            <a:spLocks noChangeArrowheads="1"/>
          </p:cNvSpPr>
          <p:nvPr/>
        </p:nvSpPr>
        <p:spPr bwMode="auto">
          <a:xfrm>
            <a:off x="3366914" y="3459774"/>
            <a:ext cx="43338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5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req</a:t>
            </a:r>
            <a:r>
              <a:rPr lang="en-US" altLang="zh-CN" sz="1050" b="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1</a:t>
            </a:r>
            <a:endParaRPr lang="zh-CN" altLang="en-US" sz="1050" b="0" i="1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17425" name="Straight Arrow Connector 97"/>
          <p:cNvCxnSpPr>
            <a:cxnSpLocks noChangeShapeType="1"/>
          </p:cNvCxnSpPr>
          <p:nvPr/>
        </p:nvCxnSpPr>
        <p:spPr bwMode="auto">
          <a:xfrm flipV="1">
            <a:off x="3089103" y="4019130"/>
            <a:ext cx="827087" cy="264319"/>
          </a:xfrm>
          <a:prstGeom prst="straightConnector1">
            <a:avLst/>
          </a:prstGeom>
          <a:noFill/>
          <a:ln w="12700" algn="ctr">
            <a:solidFill>
              <a:srgbClr val="17375E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6" name="TextBox 441"/>
          <p:cNvSpPr txBox="1">
            <a:spLocks noChangeArrowheads="1"/>
          </p:cNvSpPr>
          <p:nvPr/>
        </p:nvSpPr>
        <p:spPr bwMode="auto">
          <a:xfrm>
            <a:off x="2904380" y="3953597"/>
            <a:ext cx="7493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5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req</a:t>
            </a:r>
            <a:r>
              <a:rPr lang="en-US" altLang="zh-CN" sz="1050" b="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2</a:t>
            </a:r>
            <a:r>
              <a:rPr lang="en-US" altLang="zh-CN" sz="105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, req</a:t>
            </a:r>
            <a:r>
              <a:rPr lang="en-US" altLang="zh-CN" sz="1050" b="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3</a:t>
            </a:r>
            <a:endParaRPr lang="zh-CN" altLang="en-US" sz="1050" b="0" i="1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17433" name="Straight Arrow Connector 97"/>
          <p:cNvCxnSpPr>
            <a:cxnSpLocks noChangeShapeType="1"/>
          </p:cNvCxnSpPr>
          <p:nvPr/>
        </p:nvCxnSpPr>
        <p:spPr bwMode="auto">
          <a:xfrm flipV="1">
            <a:off x="3092278" y="4088186"/>
            <a:ext cx="827087" cy="264319"/>
          </a:xfrm>
          <a:prstGeom prst="straightConnector1">
            <a:avLst/>
          </a:prstGeom>
          <a:noFill/>
          <a:ln w="12700" algn="ctr">
            <a:solidFill>
              <a:srgbClr val="17375E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4" name="Straight Arrow Connector 97"/>
          <p:cNvCxnSpPr>
            <a:cxnSpLocks noChangeShapeType="1"/>
          </p:cNvCxnSpPr>
          <p:nvPr/>
        </p:nvCxnSpPr>
        <p:spPr bwMode="auto">
          <a:xfrm>
            <a:off x="3182765" y="3638129"/>
            <a:ext cx="673100" cy="185738"/>
          </a:xfrm>
          <a:prstGeom prst="straightConnector1">
            <a:avLst/>
          </a:prstGeom>
          <a:noFill/>
          <a:ln w="12700" algn="ctr">
            <a:solidFill>
              <a:srgbClr val="17375E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5" name="TextBox 492"/>
          <p:cNvSpPr txBox="1">
            <a:spLocks noChangeArrowheads="1"/>
          </p:cNvSpPr>
          <p:nvPr/>
        </p:nvSpPr>
        <p:spPr bwMode="auto">
          <a:xfrm>
            <a:off x="3287477" y="4206915"/>
            <a:ext cx="695325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5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rep</a:t>
            </a:r>
            <a:r>
              <a:rPr lang="en-US" altLang="zh-CN" sz="1050" b="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2</a:t>
            </a:r>
            <a:r>
              <a:rPr lang="en-US" altLang="zh-CN" sz="105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, rep</a:t>
            </a:r>
            <a:r>
              <a:rPr lang="en-US" altLang="zh-CN" sz="1050" b="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3</a:t>
            </a:r>
            <a:endParaRPr lang="zh-CN" altLang="en-US" sz="1050" b="0" i="1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7436" name="TextBox 493"/>
          <p:cNvSpPr txBox="1">
            <a:spLocks noChangeArrowheads="1"/>
          </p:cNvSpPr>
          <p:nvPr/>
        </p:nvSpPr>
        <p:spPr bwMode="auto">
          <a:xfrm>
            <a:off x="3301828" y="3694993"/>
            <a:ext cx="434975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5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rep</a:t>
            </a:r>
            <a:r>
              <a:rPr lang="en-US" altLang="zh-CN" sz="1050" b="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1</a:t>
            </a:r>
            <a:endParaRPr lang="zh-CN" altLang="en-US" sz="1050" b="0" i="1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9485" name="TextBox 494"/>
          <p:cNvSpPr txBox="1">
            <a:spLocks noChangeArrowheads="1"/>
          </p:cNvSpPr>
          <p:nvPr/>
        </p:nvSpPr>
        <p:spPr bwMode="auto">
          <a:xfrm>
            <a:off x="3952534" y="4086712"/>
            <a:ext cx="61595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5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proc0</a:t>
            </a:r>
            <a:endParaRPr lang="zh-CN" altLang="en-US" sz="1050" b="0" i="1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9487" name="TextBox 496"/>
          <p:cNvSpPr txBox="1">
            <a:spLocks noChangeArrowheads="1"/>
          </p:cNvSpPr>
          <p:nvPr/>
        </p:nvSpPr>
        <p:spPr bwMode="auto">
          <a:xfrm>
            <a:off x="5096173" y="4812011"/>
            <a:ext cx="61595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5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proc2</a:t>
            </a:r>
            <a:endParaRPr lang="zh-CN" altLang="en-US" sz="1050" b="0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7440" name="TextBox 497"/>
          <p:cNvSpPr txBox="1">
            <a:spLocks noChangeArrowheads="1"/>
          </p:cNvSpPr>
          <p:nvPr/>
        </p:nvSpPr>
        <p:spPr bwMode="auto">
          <a:xfrm>
            <a:off x="2543002" y="3713139"/>
            <a:ext cx="6143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50" b="0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client</a:t>
            </a:r>
            <a:endParaRPr lang="zh-CN" altLang="en-US" sz="1050" b="0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7441" name="TextBox 498"/>
          <p:cNvSpPr txBox="1">
            <a:spLocks noChangeArrowheads="1"/>
          </p:cNvSpPr>
          <p:nvPr/>
        </p:nvSpPr>
        <p:spPr bwMode="auto">
          <a:xfrm>
            <a:off x="2498552" y="4540624"/>
            <a:ext cx="6159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50" b="0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client</a:t>
            </a:r>
            <a:endParaRPr lang="zh-CN" altLang="en-US" sz="1050" b="0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166" name="Picture 9">
            <a:extLst>
              <a:ext uri="{FF2B5EF4-FFF2-40B4-BE49-F238E27FC236}">
                <a16:creationId xmlns:a16="http://schemas.microsoft.com/office/drawing/2014/main" id="{463BB0C6-3516-4A06-8A6C-880D33BC42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246" y="3368820"/>
            <a:ext cx="509428" cy="789614"/>
          </a:xfrm>
          <a:prstGeom prst="rect">
            <a:avLst/>
          </a:prstGeom>
        </p:spPr>
      </p:pic>
      <p:pic>
        <p:nvPicPr>
          <p:cNvPr id="167" name="Picture 8">
            <a:extLst>
              <a:ext uri="{FF2B5EF4-FFF2-40B4-BE49-F238E27FC236}">
                <a16:creationId xmlns:a16="http://schemas.microsoft.com/office/drawing/2014/main" id="{F8359D54-7096-462A-AC28-A03F2E7CA7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552" y="4131258"/>
            <a:ext cx="512765" cy="428801"/>
          </a:xfrm>
          <a:prstGeom prst="rect">
            <a:avLst/>
          </a:prstGeom>
        </p:spPr>
      </p:pic>
      <p:pic>
        <p:nvPicPr>
          <p:cNvPr id="168" name="Picture 9">
            <a:extLst>
              <a:ext uri="{FF2B5EF4-FFF2-40B4-BE49-F238E27FC236}">
                <a16:creationId xmlns:a16="http://schemas.microsoft.com/office/drawing/2014/main" id="{463BB0C6-3516-4A06-8A6C-880D33BC42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834" y="3306831"/>
            <a:ext cx="509428" cy="789614"/>
          </a:xfrm>
          <a:prstGeom prst="rect">
            <a:avLst/>
          </a:prstGeom>
        </p:spPr>
      </p:pic>
      <p:pic>
        <p:nvPicPr>
          <p:cNvPr id="169" name="Picture 9">
            <a:extLst>
              <a:ext uri="{FF2B5EF4-FFF2-40B4-BE49-F238E27FC236}">
                <a16:creationId xmlns:a16="http://schemas.microsoft.com/office/drawing/2014/main" id="{463BB0C6-3516-4A06-8A6C-880D33BC42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815" y="4226798"/>
            <a:ext cx="509428" cy="789614"/>
          </a:xfrm>
          <a:prstGeom prst="rect">
            <a:avLst/>
          </a:prstGeom>
        </p:spPr>
      </p:pic>
      <p:pic>
        <p:nvPicPr>
          <p:cNvPr id="170" name="Picture 8">
            <a:extLst>
              <a:ext uri="{FF2B5EF4-FFF2-40B4-BE49-F238E27FC236}">
                <a16:creationId xmlns:a16="http://schemas.microsoft.com/office/drawing/2014/main" id="{F8359D54-7096-462A-AC28-A03F2E7CA7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338" y="3336306"/>
            <a:ext cx="512765" cy="428801"/>
          </a:xfrm>
          <a:prstGeom prst="rect">
            <a:avLst/>
          </a:prstGeom>
        </p:spPr>
      </p:pic>
      <p:sp>
        <p:nvSpPr>
          <p:cNvPr id="112" name="TextBox 496">
            <a:extLst>
              <a:ext uri="{FF2B5EF4-FFF2-40B4-BE49-F238E27FC236}">
                <a16:creationId xmlns:a16="http://schemas.microsoft.com/office/drawing/2014/main" id="{3B93FAAE-81BA-4278-86AD-0AA6766F5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3483" y="3981039"/>
            <a:ext cx="61595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5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proc1</a:t>
            </a:r>
            <a:endParaRPr lang="zh-CN" altLang="en-US" sz="1050" b="0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7580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7CE6-F98D-43EF-AB1E-215DB576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Consensus to SMR (or Blockchain)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265C855-C754-4006-A690-FA389AA0A376}"/>
              </a:ext>
            </a:extLst>
          </p:cNvPr>
          <p:cNvCxnSpPr>
            <a:cxnSpLocks/>
          </p:cNvCxnSpPr>
          <p:nvPr/>
        </p:nvCxnSpPr>
        <p:spPr>
          <a:xfrm flipV="1">
            <a:off x="2608425" y="2245116"/>
            <a:ext cx="520" cy="303037"/>
          </a:xfrm>
          <a:prstGeom prst="straightConnector1">
            <a:avLst/>
          </a:prstGeom>
          <a:ln w="28575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914EDF0-1C02-465C-BF53-20E6D1AE8C1A}"/>
              </a:ext>
            </a:extLst>
          </p:cNvPr>
          <p:cNvCxnSpPr>
            <a:cxnSpLocks/>
          </p:cNvCxnSpPr>
          <p:nvPr/>
        </p:nvCxnSpPr>
        <p:spPr>
          <a:xfrm>
            <a:off x="2608425" y="3061725"/>
            <a:ext cx="0" cy="325438"/>
          </a:xfrm>
          <a:prstGeom prst="straightConnector1">
            <a:avLst/>
          </a:prstGeom>
          <a:ln w="28575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5F58AB8B-B690-461A-9F64-2FFC639ED346}"/>
              </a:ext>
            </a:extLst>
          </p:cNvPr>
          <p:cNvCxnSpPr>
            <a:cxnSpLocks/>
          </p:cNvCxnSpPr>
          <p:nvPr/>
        </p:nvCxnSpPr>
        <p:spPr>
          <a:xfrm>
            <a:off x="2824969" y="1988330"/>
            <a:ext cx="4922656" cy="629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4630D645-AE0B-42CC-8FF7-75A64A39A4B5}"/>
              </a:ext>
            </a:extLst>
          </p:cNvPr>
          <p:cNvCxnSpPr>
            <a:cxnSpLocks/>
          </p:cNvCxnSpPr>
          <p:nvPr/>
        </p:nvCxnSpPr>
        <p:spPr>
          <a:xfrm>
            <a:off x="2824449" y="2804939"/>
            <a:ext cx="4923176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8E07DF3B-8FC3-48E2-BEED-3CB808C01C90}"/>
              </a:ext>
            </a:extLst>
          </p:cNvPr>
          <p:cNvCxnSpPr/>
          <p:nvPr/>
        </p:nvCxnSpPr>
        <p:spPr>
          <a:xfrm flipV="1">
            <a:off x="2824969" y="3665069"/>
            <a:ext cx="4922656" cy="852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5470C36D-8A01-4458-92A5-A168A41E0352}"/>
              </a:ext>
            </a:extLst>
          </p:cNvPr>
          <p:cNvSpPr/>
          <p:nvPr/>
        </p:nvSpPr>
        <p:spPr>
          <a:xfrm>
            <a:off x="3556625" y="1880715"/>
            <a:ext cx="152400" cy="201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11F3ED78-B19D-42B5-B4D4-F9584FD0C71B}"/>
              </a:ext>
            </a:extLst>
          </p:cNvPr>
          <p:cNvSpPr/>
          <p:nvPr/>
        </p:nvSpPr>
        <p:spPr>
          <a:xfrm>
            <a:off x="4852025" y="1880715"/>
            <a:ext cx="152400" cy="201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3F6F6B91-A3C4-420C-9535-7106605AB4B5}"/>
              </a:ext>
            </a:extLst>
          </p:cNvPr>
          <p:cNvSpPr/>
          <p:nvPr/>
        </p:nvSpPr>
        <p:spPr>
          <a:xfrm>
            <a:off x="6376025" y="1887630"/>
            <a:ext cx="152400" cy="201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EC1533FD-610F-4122-BD19-73E1DC4F9FED}"/>
              </a:ext>
            </a:extLst>
          </p:cNvPr>
          <p:cNvSpPr/>
          <p:nvPr/>
        </p:nvSpPr>
        <p:spPr>
          <a:xfrm>
            <a:off x="3556625" y="2687540"/>
            <a:ext cx="152400" cy="201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748789C0-AD81-4ED8-B671-6D6F3733CD05}"/>
              </a:ext>
            </a:extLst>
          </p:cNvPr>
          <p:cNvSpPr/>
          <p:nvPr/>
        </p:nvSpPr>
        <p:spPr>
          <a:xfrm>
            <a:off x="4852025" y="2704239"/>
            <a:ext cx="152400" cy="201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E35AE0AC-67CD-4CBE-99AC-5C664D033ACD}"/>
              </a:ext>
            </a:extLst>
          </p:cNvPr>
          <p:cNvSpPr/>
          <p:nvPr/>
        </p:nvSpPr>
        <p:spPr>
          <a:xfrm>
            <a:off x="6633938" y="2710537"/>
            <a:ext cx="152400" cy="201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8F3ABB6F-6C07-44B6-9C2C-9079D3E58019}"/>
              </a:ext>
            </a:extLst>
          </p:cNvPr>
          <p:cNvSpPr/>
          <p:nvPr/>
        </p:nvSpPr>
        <p:spPr>
          <a:xfrm>
            <a:off x="3709025" y="3564369"/>
            <a:ext cx="152400" cy="201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9DDB72F1-6D9E-4490-97F4-768E7EAB89B8}"/>
              </a:ext>
            </a:extLst>
          </p:cNvPr>
          <p:cNvSpPr/>
          <p:nvPr/>
        </p:nvSpPr>
        <p:spPr>
          <a:xfrm>
            <a:off x="5004425" y="3579073"/>
            <a:ext cx="152400" cy="201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7F758483-8269-493D-88CA-7E4D19B56E0D}"/>
              </a:ext>
            </a:extLst>
          </p:cNvPr>
          <p:cNvSpPr/>
          <p:nvPr/>
        </p:nvSpPr>
        <p:spPr>
          <a:xfrm>
            <a:off x="6604625" y="3564369"/>
            <a:ext cx="152400" cy="201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17AB1F6D-6A25-4C51-BA7A-4E46D7BD8A5B}"/>
              </a:ext>
            </a:extLst>
          </p:cNvPr>
          <p:cNvSpPr/>
          <p:nvPr/>
        </p:nvSpPr>
        <p:spPr>
          <a:xfrm>
            <a:off x="2243652" y="1459357"/>
            <a:ext cx="703373" cy="2517577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EA947491-6F5D-4996-A7B3-11E76BA0D0DD}"/>
              </a:ext>
            </a:extLst>
          </p:cNvPr>
          <p:cNvSpPr/>
          <p:nvPr/>
        </p:nvSpPr>
        <p:spPr>
          <a:xfrm>
            <a:off x="2249364" y="1179629"/>
            <a:ext cx="7021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SMR</a:t>
            </a:r>
            <a:endParaRPr lang="zh-CN" altLang="en-US" sz="1400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18BF99DC-4477-4CEB-A69C-801B2F955D59}"/>
              </a:ext>
            </a:extLst>
          </p:cNvPr>
          <p:cNvSpPr/>
          <p:nvPr/>
        </p:nvSpPr>
        <p:spPr>
          <a:xfrm>
            <a:off x="3035595" y="1332639"/>
            <a:ext cx="1213684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21B7906-BF57-4546-AF3F-65068332940C}"/>
              </a:ext>
            </a:extLst>
          </p:cNvPr>
          <p:cNvSpPr txBox="1"/>
          <p:nvPr/>
        </p:nvSpPr>
        <p:spPr>
          <a:xfrm>
            <a:off x="3312785" y="4079529"/>
            <a:ext cx="353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/>
              <a:t>consensus instances</a:t>
            </a:r>
          </a:p>
        </p:txBody>
      </p:sp>
      <p:sp>
        <p:nvSpPr>
          <p:cNvPr id="104" name="矩形 105">
            <a:extLst>
              <a:ext uri="{FF2B5EF4-FFF2-40B4-BE49-F238E27FC236}">
                <a16:creationId xmlns:a16="http://schemas.microsoft.com/office/drawing/2014/main" id="{0A298F69-2ACE-48D3-B1E6-7C4E189532A7}"/>
              </a:ext>
            </a:extLst>
          </p:cNvPr>
          <p:cNvSpPr/>
          <p:nvPr/>
        </p:nvSpPr>
        <p:spPr>
          <a:xfrm>
            <a:off x="4426900" y="1342315"/>
            <a:ext cx="1213684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7">
            <a:extLst>
              <a:ext uri="{FF2B5EF4-FFF2-40B4-BE49-F238E27FC236}">
                <a16:creationId xmlns:a16="http://schemas.microsoft.com/office/drawing/2014/main" id="{17EF6D75-A86F-4536-A890-38B1686E331D}"/>
              </a:ext>
            </a:extLst>
          </p:cNvPr>
          <p:cNvSpPr/>
          <p:nvPr/>
        </p:nvSpPr>
        <p:spPr>
          <a:xfrm>
            <a:off x="5911970" y="1348062"/>
            <a:ext cx="1388415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Picture 9">
            <a:extLst>
              <a:ext uri="{FF2B5EF4-FFF2-40B4-BE49-F238E27FC236}">
                <a16:creationId xmlns:a16="http://schemas.microsoft.com/office/drawing/2014/main" id="{ECB06D41-D3A7-4844-B4B0-FBD683DB1D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680" y="1640676"/>
            <a:ext cx="375121" cy="581438"/>
          </a:xfrm>
          <a:prstGeom prst="rect">
            <a:avLst/>
          </a:prstGeom>
        </p:spPr>
      </p:pic>
      <p:cxnSp>
        <p:nvCxnSpPr>
          <p:cNvPr id="113" name="Straight Arrow Connector 97">
            <a:extLst>
              <a:ext uri="{FF2B5EF4-FFF2-40B4-BE49-F238E27FC236}">
                <a16:creationId xmlns:a16="http://schemas.microsoft.com/office/drawing/2014/main" id="{7E12D14F-EFD3-40D7-8E29-C181747EE67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62560" y="2023814"/>
            <a:ext cx="673100" cy="185738"/>
          </a:xfrm>
          <a:prstGeom prst="straightConnector1">
            <a:avLst/>
          </a:prstGeom>
          <a:noFill/>
          <a:ln w="12700" algn="ctr">
            <a:solidFill>
              <a:srgbClr val="17375E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" name="TextBox 432">
            <a:extLst>
              <a:ext uri="{FF2B5EF4-FFF2-40B4-BE49-F238E27FC236}">
                <a16:creationId xmlns:a16="http://schemas.microsoft.com/office/drawing/2014/main" id="{BA389E92-1DDC-4B4E-B460-29850A37A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0064" y="1869096"/>
            <a:ext cx="43338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5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req</a:t>
            </a:r>
            <a:r>
              <a:rPr lang="en-US" altLang="zh-CN" sz="1050" b="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1</a:t>
            </a:r>
            <a:endParaRPr lang="zh-CN" altLang="en-US" sz="1050" b="0" i="1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115" name="Straight Arrow Connector 97">
            <a:extLst>
              <a:ext uri="{FF2B5EF4-FFF2-40B4-BE49-F238E27FC236}">
                <a16:creationId xmlns:a16="http://schemas.microsoft.com/office/drawing/2014/main" id="{728C1469-84F1-41FE-B7FD-1C1820A8562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403194" y="3039368"/>
            <a:ext cx="827087" cy="264319"/>
          </a:xfrm>
          <a:prstGeom prst="straightConnector1">
            <a:avLst/>
          </a:prstGeom>
          <a:noFill/>
          <a:ln w="12700" algn="ctr">
            <a:solidFill>
              <a:srgbClr val="17375E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" name="TextBox 441">
            <a:extLst>
              <a:ext uri="{FF2B5EF4-FFF2-40B4-BE49-F238E27FC236}">
                <a16:creationId xmlns:a16="http://schemas.microsoft.com/office/drawing/2014/main" id="{EBE9E334-9EB1-43F6-8ED6-481038C98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631" y="2914326"/>
            <a:ext cx="7493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5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req</a:t>
            </a:r>
            <a:r>
              <a:rPr lang="en-US" altLang="zh-CN" sz="1050" b="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2</a:t>
            </a:r>
            <a:r>
              <a:rPr lang="en-US" altLang="zh-CN" sz="105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, req</a:t>
            </a:r>
            <a:r>
              <a:rPr lang="en-US" altLang="zh-CN" sz="1050" b="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3</a:t>
            </a:r>
            <a:endParaRPr lang="zh-CN" altLang="en-US" sz="1050" b="0" i="1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117" name="Straight Arrow Connector 97">
            <a:extLst>
              <a:ext uri="{FF2B5EF4-FFF2-40B4-BE49-F238E27FC236}">
                <a16:creationId xmlns:a16="http://schemas.microsoft.com/office/drawing/2014/main" id="{41E9F6A6-8622-4303-B46B-8275DD6C83C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406369" y="3108424"/>
            <a:ext cx="827087" cy="264319"/>
          </a:xfrm>
          <a:prstGeom prst="straightConnector1">
            <a:avLst/>
          </a:prstGeom>
          <a:noFill/>
          <a:ln w="12700" algn="ctr">
            <a:solidFill>
              <a:srgbClr val="17375E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Straight Arrow Connector 97">
            <a:extLst>
              <a:ext uri="{FF2B5EF4-FFF2-40B4-BE49-F238E27FC236}">
                <a16:creationId xmlns:a16="http://schemas.microsoft.com/office/drawing/2014/main" id="{C078DE50-0388-4834-8A30-67BD6AC3C8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38747" y="2083345"/>
            <a:ext cx="673100" cy="185738"/>
          </a:xfrm>
          <a:prstGeom prst="straightConnector1">
            <a:avLst/>
          </a:prstGeom>
          <a:noFill/>
          <a:ln w="12700" algn="ctr">
            <a:solidFill>
              <a:srgbClr val="17375E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TextBox 492">
            <a:extLst>
              <a:ext uri="{FF2B5EF4-FFF2-40B4-BE49-F238E27FC236}">
                <a16:creationId xmlns:a16="http://schemas.microsoft.com/office/drawing/2014/main" id="{A724D03B-4643-40DB-8688-0F08DE5EC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8233" y="3237267"/>
            <a:ext cx="695325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5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rep</a:t>
            </a:r>
            <a:r>
              <a:rPr lang="en-US" altLang="zh-CN" sz="1050" b="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2</a:t>
            </a:r>
            <a:r>
              <a:rPr lang="en-US" altLang="zh-CN" sz="105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, rep</a:t>
            </a:r>
            <a:r>
              <a:rPr lang="en-US" altLang="zh-CN" sz="1050" b="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3</a:t>
            </a:r>
            <a:endParaRPr lang="zh-CN" altLang="en-US" sz="1050" b="0" i="1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20" name="TextBox 493">
            <a:extLst>
              <a:ext uri="{FF2B5EF4-FFF2-40B4-BE49-F238E27FC236}">
                <a16:creationId xmlns:a16="http://schemas.microsoft.com/office/drawing/2014/main" id="{AF779DD8-D936-46A1-9F6D-E353675BE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810" y="2140209"/>
            <a:ext cx="434975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5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rep</a:t>
            </a:r>
            <a:r>
              <a:rPr lang="en-US" altLang="zh-CN" sz="1050" b="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1</a:t>
            </a:r>
            <a:endParaRPr lang="zh-CN" altLang="en-US" sz="1050" b="0" i="1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21" name="TextBox 497">
            <a:extLst>
              <a:ext uri="{FF2B5EF4-FFF2-40B4-BE49-F238E27FC236}">
                <a16:creationId xmlns:a16="http://schemas.microsoft.com/office/drawing/2014/main" id="{D0BACF0C-5F3F-4666-B7CF-1265E20F1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984" y="2158355"/>
            <a:ext cx="614362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client</a:t>
            </a:r>
            <a:endParaRPr lang="zh-CN" altLang="en-US" sz="2000" b="0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22" name="TextBox 498">
            <a:extLst>
              <a:ext uri="{FF2B5EF4-FFF2-40B4-BE49-F238E27FC236}">
                <a16:creationId xmlns:a16="http://schemas.microsoft.com/office/drawing/2014/main" id="{F9E7692F-2AB5-4889-9AA9-A5D27ADBC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643" y="3560862"/>
            <a:ext cx="615950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client</a:t>
            </a:r>
            <a:endParaRPr lang="zh-CN" altLang="en-US" sz="2000" b="0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123" name="Picture 8">
            <a:extLst>
              <a:ext uri="{FF2B5EF4-FFF2-40B4-BE49-F238E27FC236}">
                <a16:creationId xmlns:a16="http://schemas.microsoft.com/office/drawing/2014/main" id="{D14073AB-E08E-404A-823E-202E0C3BF9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43" y="3151496"/>
            <a:ext cx="512765" cy="428801"/>
          </a:xfrm>
          <a:prstGeom prst="rect">
            <a:avLst/>
          </a:prstGeom>
        </p:spPr>
      </p:pic>
      <p:pic>
        <p:nvPicPr>
          <p:cNvPr id="124" name="Picture 8">
            <a:extLst>
              <a:ext uri="{FF2B5EF4-FFF2-40B4-BE49-F238E27FC236}">
                <a16:creationId xmlns:a16="http://schemas.microsoft.com/office/drawing/2014/main" id="{F9484B57-8A41-4454-9764-8A90E1EE60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20" y="1781522"/>
            <a:ext cx="512765" cy="428801"/>
          </a:xfrm>
          <a:prstGeom prst="rect">
            <a:avLst/>
          </a:prstGeom>
        </p:spPr>
      </p:pic>
      <p:pic>
        <p:nvPicPr>
          <p:cNvPr id="125" name="Picture 9">
            <a:extLst>
              <a:ext uri="{FF2B5EF4-FFF2-40B4-BE49-F238E27FC236}">
                <a16:creationId xmlns:a16="http://schemas.microsoft.com/office/drawing/2014/main" id="{00989D08-C53A-4F86-AD26-60318880C3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591" y="2508506"/>
            <a:ext cx="375121" cy="581438"/>
          </a:xfrm>
          <a:prstGeom prst="rect">
            <a:avLst/>
          </a:prstGeom>
        </p:spPr>
      </p:pic>
      <p:pic>
        <p:nvPicPr>
          <p:cNvPr id="126" name="Picture 9">
            <a:extLst>
              <a:ext uri="{FF2B5EF4-FFF2-40B4-BE49-F238E27FC236}">
                <a16:creationId xmlns:a16="http://schemas.microsoft.com/office/drawing/2014/main" id="{61B3A7C1-D717-4D70-8FAD-9A08AEFDA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710" y="3375673"/>
            <a:ext cx="375121" cy="581438"/>
          </a:xfrm>
          <a:prstGeom prst="rect">
            <a:avLst/>
          </a:prstGeom>
        </p:spPr>
      </p:pic>
      <p:sp>
        <p:nvSpPr>
          <p:cNvPr id="127" name="TextBox 432">
            <a:extLst>
              <a:ext uri="{FF2B5EF4-FFF2-40B4-BE49-F238E27FC236}">
                <a16:creationId xmlns:a16="http://schemas.microsoft.com/office/drawing/2014/main" id="{9C2231CF-F08E-4FB9-B813-B36734F11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3559" y="1456136"/>
            <a:ext cx="6413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req</a:t>
            </a:r>
            <a:r>
              <a:rPr lang="en-US" altLang="zh-CN" sz="1600" b="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1</a:t>
            </a:r>
            <a:endParaRPr lang="zh-CN" altLang="en-US" sz="1600" b="0" i="1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28" name="TextBox 441">
            <a:extLst>
              <a:ext uri="{FF2B5EF4-FFF2-40B4-BE49-F238E27FC236}">
                <a16:creationId xmlns:a16="http://schemas.microsoft.com/office/drawing/2014/main" id="{1CEFE4EC-12F9-4EA8-8175-268979AEB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0444" y="1472343"/>
            <a:ext cx="6838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req</a:t>
            </a:r>
            <a:r>
              <a:rPr lang="en-US" altLang="zh-CN" sz="1600" b="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2</a:t>
            </a:r>
            <a:endParaRPr lang="zh-CN" altLang="en-US" sz="1600" b="0" i="1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29" name="TextBox 441">
            <a:extLst>
              <a:ext uri="{FF2B5EF4-FFF2-40B4-BE49-F238E27FC236}">
                <a16:creationId xmlns:a16="http://schemas.microsoft.com/office/drawing/2014/main" id="{06DB5F02-0176-49B1-A79E-2C9592227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308" y="1460790"/>
            <a:ext cx="8084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req</a:t>
            </a:r>
            <a:r>
              <a:rPr lang="en-US" altLang="zh-CN" sz="1600" b="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3</a:t>
            </a:r>
            <a:endParaRPr lang="zh-CN" altLang="en-US" sz="1600" b="0" i="1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7376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C3C7-68E7-4F82-A8CF-9FFE667F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202359"/>
            <a:ext cx="6368310" cy="452135"/>
          </a:xfrm>
        </p:spPr>
        <p:txBody>
          <a:bodyPr/>
          <a:lstStyle/>
          <a:p>
            <a:r>
              <a:rPr lang="en-US" altLang="zh-CN" dirty="0"/>
              <a:t>Consensus is harder than it looks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A282CC-2C2C-49F4-8349-72CF940B114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94565" y="986527"/>
            <a:ext cx="1338670" cy="1763850"/>
          </a:xfrm>
          <a:prstGeom prst="rect">
            <a:avLst/>
          </a:prstGeom>
          <a:ln>
            <a:noFill/>
          </a:ln>
        </p:spPr>
      </p:pic>
      <p:sp>
        <p:nvSpPr>
          <p:cNvPr id="5" name="CustomShape 1">
            <a:extLst>
              <a:ext uri="{FF2B5EF4-FFF2-40B4-BE49-F238E27FC236}">
                <a16:creationId xmlns:a16="http://schemas.microsoft.com/office/drawing/2014/main" id="{FB258E8D-48F1-4F0B-9182-D8D09DF6FBEA}"/>
              </a:ext>
            </a:extLst>
          </p:cNvPr>
          <p:cNvSpPr/>
          <p:nvPr/>
        </p:nvSpPr>
        <p:spPr>
          <a:xfrm>
            <a:off x="869502" y="2805763"/>
            <a:ext cx="2567118" cy="127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latin typeface="Arial"/>
              </a:rPr>
              <a:t>Leslie </a:t>
            </a:r>
            <a:r>
              <a:rPr lang="en-US" sz="1800" b="1" strike="noStrike" spc="-1" dirty="0" err="1">
                <a:latin typeface="Arial"/>
              </a:rPr>
              <a:t>Lamport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latin typeface="Arial"/>
              </a:rPr>
              <a:t>2013 Turing award winner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9EF4EE95-E599-4BB2-B8B8-C87455938BFB}"/>
              </a:ext>
            </a:extLst>
          </p:cNvPr>
          <p:cNvSpPr/>
          <p:nvPr/>
        </p:nvSpPr>
        <p:spPr>
          <a:xfrm>
            <a:off x="4572000" y="3954761"/>
            <a:ext cx="3939540" cy="83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latin typeface="Arial"/>
              </a:rPr>
              <a:t>Diego </a:t>
            </a:r>
            <a:r>
              <a:rPr lang="en-US" sz="1200" b="0" strike="noStrike" spc="-1" dirty="0" err="1">
                <a:latin typeface="Arial"/>
              </a:rPr>
              <a:t>Ongaro</a:t>
            </a:r>
            <a:r>
              <a:rPr lang="en-US" sz="1200" b="0" strike="noStrike" spc="-1" dirty="0">
                <a:latin typeface="Arial"/>
              </a:rPr>
              <a:t> and John </a:t>
            </a:r>
            <a:r>
              <a:rPr lang="en-US" sz="1200" b="0" strike="noStrike" spc="-1" dirty="0" err="1">
                <a:latin typeface="Arial"/>
              </a:rPr>
              <a:t>Ousterhout</a:t>
            </a:r>
            <a:r>
              <a:rPr lang="en-US" sz="1200" b="0" strike="noStrike" spc="-1" dirty="0">
                <a:latin typeface="Arial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latin typeface="Arial"/>
              </a:rPr>
              <a:t>In Search of an Understandable Consensus Algorithm. </a:t>
            </a:r>
            <a:r>
              <a:rPr lang="en-US" sz="1200" b="0" strike="noStrike" spc="-1" dirty="0" err="1">
                <a:latin typeface="Arial"/>
              </a:rPr>
              <a:t>Usenix</a:t>
            </a:r>
            <a:r>
              <a:rPr lang="en-US" sz="1200" b="0" strike="noStrike" spc="-1" dirty="0">
                <a:latin typeface="Arial"/>
              </a:rPr>
              <a:t> ATC’14.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F1733A4F-6109-4C13-8AAA-193D347131AF}"/>
              </a:ext>
            </a:extLst>
          </p:cNvPr>
          <p:cNvSpPr/>
          <p:nvPr/>
        </p:nvSpPr>
        <p:spPr>
          <a:xfrm>
            <a:off x="1369379" y="3517111"/>
            <a:ext cx="1557460" cy="54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strike="noStrike" spc="-1" dirty="0" err="1">
                <a:solidFill>
                  <a:srgbClr val="000000"/>
                </a:solidFill>
                <a:latin typeface="Arial"/>
              </a:rPr>
              <a:t>Paxos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F426FB-0D23-485D-BC69-2637AF4C1B4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457700" y="1180930"/>
            <a:ext cx="4345200" cy="2202520"/>
          </a:xfrm>
          <a:prstGeom prst="rect">
            <a:avLst/>
          </a:prstGeom>
          <a:ln>
            <a:noFill/>
          </a:ln>
        </p:spPr>
      </p:pic>
      <p:sp>
        <p:nvSpPr>
          <p:cNvPr id="9" name="CustomShape 4">
            <a:extLst>
              <a:ext uri="{FF2B5EF4-FFF2-40B4-BE49-F238E27FC236}">
                <a16:creationId xmlns:a16="http://schemas.microsoft.com/office/drawing/2014/main" id="{C502DD36-4519-4B3F-A99C-5704A7599F81}"/>
              </a:ext>
            </a:extLst>
          </p:cNvPr>
          <p:cNvSpPr/>
          <p:nvPr/>
        </p:nvSpPr>
        <p:spPr>
          <a:xfrm>
            <a:off x="5131518" y="3527060"/>
            <a:ext cx="746280" cy="45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Raft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0" name="CustomShape 5">
            <a:extLst>
              <a:ext uri="{FF2B5EF4-FFF2-40B4-BE49-F238E27FC236}">
                <a16:creationId xmlns:a16="http://schemas.microsoft.com/office/drawing/2014/main" id="{A3C04E20-FF68-454E-85BA-043A6164F8A4}"/>
              </a:ext>
            </a:extLst>
          </p:cNvPr>
          <p:cNvSpPr/>
          <p:nvPr/>
        </p:nvSpPr>
        <p:spPr>
          <a:xfrm>
            <a:off x="2986631" y="3642260"/>
            <a:ext cx="1409760" cy="221040"/>
          </a:xfrm>
          <a:custGeom>
            <a:avLst/>
            <a:gdLst/>
            <a:ahLst/>
            <a:cxnLst/>
            <a:rect l="l" t="t" r="r" b="b"/>
            <a:pathLst>
              <a:path w="3918" h="617">
                <a:moveTo>
                  <a:pt x="0" y="154"/>
                </a:moveTo>
                <a:lnTo>
                  <a:pt x="2938" y="154"/>
                </a:lnTo>
                <a:lnTo>
                  <a:pt x="2938" y="0"/>
                </a:lnTo>
                <a:lnTo>
                  <a:pt x="3917" y="308"/>
                </a:lnTo>
                <a:lnTo>
                  <a:pt x="2938" y="616"/>
                </a:lnTo>
                <a:lnTo>
                  <a:pt x="2938" y="462"/>
                </a:lnTo>
                <a:lnTo>
                  <a:pt x="0" y="462"/>
                </a:lnTo>
                <a:lnTo>
                  <a:pt x="0" y="15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45C5E2D7-9477-48CB-B953-CE73323E147E}"/>
              </a:ext>
            </a:extLst>
          </p:cNvPr>
          <p:cNvSpPr/>
          <p:nvPr/>
        </p:nvSpPr>
        <p:spPr>
          <a:xfrm>
            <a:off x="624841" y="4158910"/>
            <a:ext cx="3131819" cy="67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latin typeface="Arial"/>
              </a:rPr>
              <a:t>Leslie </a:t>
            </a:r>
            <a:r>
              <a:rPr lang="en-US" sz="1200" b="0" strike="noStrike" spc="-1" dirty="0" err="1">
                <a:latin typeface="Arial"/>
              </a:rPr>
              <a:t>Lamport</a:t>
            </a:r>
            <a:r>
              <a:rPr lang="en-US" sz="1200" b="0" strike="noStrike" spc="-1" dirty="0">
                <a:latin typeface="Arial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latin typeface="Arial"/>
              </a:rPr>
              <a:t>The Part-Time Parliament. ACM TOCS’98.</a:t>
            </a:r>
          </a:p>
        </p:txBody>
      </p:sp>
    </p:spTree>
    <p:extLst>
      <p:ext uri="{BB962C8B-B14F-4D97-AF65-F5344CB8AC3E}">
        <p14:creationId xmlns:p14="http://schemas.microsoft.com/office/powerpoint/2010/main" val="909929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B752-6C16-46EF-8699-AA758343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ED73D-8F23-4309-96B8-476E7A991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(Uniform) Consensus algorithms using failure detectors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I: Consensus using P</a:t>
            </a:r>
          </a:p>
          <a:p>
            <a:r>
              <a:rPr lang="en-US" sz="2000" dirty="0"/>
              <a:t>II: Uniform consensus using 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184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D581-542E-47DA-9D6B-08397864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Consensus algorithm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B1D4F-FA49-42B0-A993-AE5E896C1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49504"/>
            <a:ext cx="8717280" cy="3818430"/>
          </a:xfrm>
        </p:spPr>
        <p:txBody>
          <a:bodyPr>
            <a:normAutofit fontScale="92500"/>
          </a:bodyPr>
          <a:lstStyle/>
          <a:p>
            <a:r>
              <a:rPr lang="en-GB" altLang="en-US" dirty="0">
                <a:ea typeface="ＭＳ Ｐゴシック" panose="020B0600070205080204" pitchFamily="34" charset="-128"/>
              </a:rPr>
              <a:t>The processes go through rounds incrementally (1 to n): 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en-US" dirty="0">
                <a:ea typeface="ＭＳ Ｐゴシック" panose="020B0600070205080204" pitchFamily="34" charset="-128"/>
              </a:rPr>
              <a:t>in each round, the process with the id corresponding to that round is the leader of the round</a:t>
            </a:r>
          </a:p>
          <a:p>
            <a:r>
              <a:rPr lang="en-GB" altLang="en-US" dirty="0">
                <a:ea typeface="ＭＳ Ｐゴシック" panose="020B0600070205080204" pitchFamily="34" charset="-128"/>
              </a:rPr>
              <a:t>The leader of a round decides its current proposal and broadcasts it to all</a:t>
            </a:r>
          </a:p>
          <a:p>
            <a:r>
              <a:rPr lang="en-GB" altLang="en-US" dirty="0">
                <a:ea typeface="ＭＳ Ｐゴシック" panose="020B0600070205080204" pitchFamily="34" charset="-128"/>
              </a:rPr>
              <a:t>A process that is not leader in a round waits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en-US" dirty="0">
                <a:ea typeface="ＭＳ Ｐゴシック" panose="020B0600070205080204" pitchFamily="34" charset="-128"/>
              </a:rPr>
              <a:t>(a) to deliver the proposal of the leader in that round to adopt it, or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en-US" dirty="0">
                <a:ea typeface="ＭＳ Ｐゴシック" panose="020B0600070205080204" pitchFamily="34" charset="-128"/>
              </a:rPr>
              <a:t>(b) to suspect the leader</a:t>
            </a:r>
          </a:p>
          <a:p>
            <a:endParaRPr lang="en-GB" altLang="en-US" dirty="0">
              <a:ea typeface="ＭＳ Ｐゴシック" panose="020B0600070205080204" pitchFamily="34" charset="-128"/>
            </a:endParaRPr>
          </a:p>
          <a:p>
            <a:endParaRPr lang="en-GB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5CD7DDEC-22B2-4D5B-A936-610B598956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8832429-A922-4B92-BEA8-0099A0AD27B8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14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3919F-1FB9-4ACE-9E86-5E4B8A598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5C5F8-A063-4DED-B47D-D81A237F7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Implements: Consensus, instance c.</a:t>
            </a:r>
          </a:p>
          <a:p>
            <a:r>
              <a:rPr lang="en-US" dirty="0"/>
              <a:t>Uses: </a:t>
            </a:r>
            <a:r>
              <a:rPr lang="en-US" dirty="0" err="1"/>
              <a:t>BestEffortBroadcast</a:t>
            </a:r>
            <a:r>
              <a:rPr lang="en-US" dirty="0"/>
              <a:t>, instance </a:t>
            </a:r>
            <a:r>
              <a:rPr lang="en-US" dirty="0" err="1"/>
              <a:t>beb</a:t>
            </a:r>
            <a:r>
              <a:rPr lang="en-US" dirty="0"/>
              <a:t>; </a:t>
            </a:r>
            <a:r>
              <a:rPr lang="en-US" dirty="0" err="1"/>
              <a:t>PerfectFailureDetector</a:t>
            </a:r>
            <a:r>
              <a:rPr lang="en-US" dirty="0"/>
              <a:t>, instance 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upon event </a:t>
            </a:r>
            <a:r>
              <a:rPr lang="en-US" dirty="0"/>
              <a:t>&lt; c, Init &gt; </a:t>
            </a:r>
            <a:r>
              <a:rPr lang="en-US" b="1" dirty="0"/>
              <a:t>do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detectedranks</a:t>
            </a:r>
            <a:r>
              <a:rPr lang="en-US" dirty="0"/>
              <a:t> := ∅;</a:t>
            </a:r>
          </a:p>
          <a:p>
            <a:pPr marL="0" indent="0">
              <a:buNone/>
            </a:pPr>
            <a:r>
              <a:rPr lang="en-US" dirty="0"/>
              <a:t>	round := 1;</a:t>
            </a:r>
          </a:p>
          <a:p>
            <a:pPr marL="0" indent="0">
              <a:buNone/>
            </a:pPr>
            <a:r>
              <a:rPr lang="en-US" dirty="0"/>
              <a:t>	proposal := ⊥;</a:t>
            </a:r>
          </a:p>
          <a:p>
            <a:pPr marL="0" indent="0">
              <a:buNone/>
            </a:pPr>
            <a:r>
              <a:rPr lang="en-US" dirty="0"/>
              <a:t>	proposer := 0;</a:t>
            </a:r>
          </a:p>
          <a:p>
            <a:pPr marL="0" indent="0">
              <a:buNone/>
            </a:pPr>
            <a:r>
              <a:rPr lang="en-US" dirty="0"/>
              <a:t>	delivered := [FALSE]</a:t>
            </a:r>
            <a:r>
              <a:rPr lang="en-US" baseline="30000" dirty="0"/>
              <a:t>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broadcast := FALSE;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upon event </a:t>
            </a:r>
            <a:r>
              <a:rPr lang="en-US" dirty="0"/>
              <a:t>&lt; P, Crash | p &gt; </a:t>
            </a:r>
            <a:r>
              <a:rPr lang="en-US" b="1" dirty="0"/>
              <a:t>do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detectedranks</a:t>
            </a:r>
            <a:r>
              <a:rPr lang="en-US" dirty="0"/>
              <a:t> := </a:t>
            </a:r>
            <a:r>
              <a:rPr lang="en-US" dirty="0" err="1"/>
              <a:t>detectedranks</a:t>
            </a:r>
            <a:r>
              <a:rPr lang="en-US" dirty="0"/>
              <a:t> ∪ {rank(p)};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upon event </a:t>
            </a:r>
            <a:r>
              <a:rPr lang="en-US" dirty="0"/>
              <a:t>&lt; c, Propose | v &gt; </a:t>
            </a:r>
            <a:r>
              <a:rPr lang="en-US" b="1" dirty="0"/>
              <a:t>such that </a:t>
            </a:r>
            <a:r>
              <a:rPr lang="en-US" dirty="0"/>
              <a:t>proposal = ⊥ </a:t>
            </a:r>
            <a:r>
              <a:rPr lang="en-US" b="1" dirty="0"/>
              <a:t>do</a:t>
            </a:r>
          </a:p>
          <a:p>
            <a:pPr marL="0" indent="0">
              <a:buNone/>
            </a:pPr>
            <a:r>
              <a:rPr lang="en-US" dirty="0"/>
              <a:t>	proposal := v;</a:t>
            </a:r>
          </a:p>
        </p:txBody>
      </p:sp>
    </p:spTree>
    <p:extLst>
      <p:ext uri="{BB962C8B-B14F-4D97-AF65-F5344CB8AC3E}">
        <p14:creationId xmlns:p14="http://schemas.microsoft.com/office/powerpoint/2010/main" val="123981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7CAC-3181-4F97-A639-6E9094A1F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E6B27-4A0C-4662-BF41-F3B462D67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0" y="949504"/>
            <a:ext cx="8413750" cy="38184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/>
              <a:t>upon</a:t>
            </a:r>
            <a:r>
              <a:rPr lang="en-US" sz="1600" dirty="0"/>
              <a:t> round = rank(self) ∧ proposal </a:t>
            </a:r>
            <a:r>
              <a:rPr lang="en-US" altLang="en-US" sz="1600" dirty="0">
                <a:ea typeface="ＭＳ Ｐゴシック" panose="020B0600070205080204" pitchFamily="34" charset="-128"/>
              </a:rPr>
              <a:t>≠</a:t>
            </a:r>
            <a:r>
              <a:rPr lang="en-US" sz="1600" dirty="0"/>
              <a:t> ⊥ ∧ broadcast = FALSE </a:t>
            </a:r>
            <a:r>
              <a:rPr lang="en-US" sz="1600" b="1" dirty="0"/>
              <a:t>do</a:t>
            </a:r>
          </a:p>
          <a:p>
            <a:pPr marL="400050" lvl="1" indent="0">
              <a:buNone/>
            </a:pPr>
            <a:r>
              <a:rPr lang="en-US" sz="1600" dirty="0"/>
              <a:t>broadcast := TRUE;</a:t>
            </a:r>
          </a:p>
          <a:p>
            <a:pPr marL="400050" lvl="1" indent="0">
              <a:buNone/>
            </a:pPr>
            <a:r>
              <a:rPr lang="en-US" sz="1600" b="1" dirty="0"/>
              <a:t>trigger</a:t>
            </a:r>
            <a:r>
              <a:rPr lang="en-US" sz="1600" dirty="0"/>
              <a:t> &lt; </a:t>
            </a:r>
            <a:r>
              <a:rPr lang="en-US" sz="1600" dirty="0" err="1"/>
              <a:t>beb</a:t>
            </a:r>
            <a:r>
              <a:rPr lang="en-US" sz="1600" dirty="0"/>
              <a:t>, Broadcast | [DECIDED, proposal] &gt;;</a:t>
            </a:r>
          </a:p>
          <a:p>
            <a:pPr marL="400050" lvl="1" indent="0">
              <a:buNone/>
            </a:pPr>
            <a:r>
              <a:rPr lang="en-US" sz="1600" b="1" dirty="0"/>
              <a:t>trigger</a:t>
            </a:r>
            <a:r>
              <a:rPr lang="en-US" sz="1600" dirty="0"/>
              <a:t> &lt; c, Decide | proposal &gt;;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upon</a:t>
            </a:r>
            <a:r>
              <a:rPr lang="en-US" sz="1600" dirty="0"/>
              <a:t> round ∈ </a:t>
            </a:r>
            <a:r>
              <a:rPr lang="en-US" sz="1600" dirty="0" err="1"/>
              <a:t>detectedranks</a:t>
            </a:r>
            <a:r>
              <a:rPr lang="en-US" sz="1600" dirty="0"/>
              <a:t> ∨ delivered[round] = TRUE </a:t>
            </a:r>
            <a:r>
              <a:rPr lang="en-US" sz="1600" b="1" dirty="0"/>
              <a:t>do</a:t>
            </a:r>
          </a:p>
          <a:p>
            <a:pPr marL="0" indent="0">
              <a:buNone/>
            </a:pPr>
            <a:r>
              <a:rPr lang="en-US" sz="1600" dirty="0"/>
              <a:t>	round := round + 1;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upon event </a:t>
            </a:r>
            <a:r>
              <a:rPr lang="en-US" sz="1600" dirty="0"/>
              <a:t>&lt; </a:t>
            </a:r>
            <a:r>
              <a:rPr lang="en-US" sz="1600" dirty="0" err="1"/>
              <a:t>beb</a:t>
            </a:r>
            <a:r>
              <a:rPr lang="en-US" sz="1600" dirty="0"/>
              <a:t>, Deliver | p, [DECIDED, v] &gt; </a:t>
            </a:r>
            <a:r>
              <a:rPr lang="en-US" sz="1600" b="1" dirty="0"/>
              <a:t>do</a:t>
            </a:r>
          </a:p>
          <a:p>
            <a:pPr marL="400050" lvl="1" indent="0">
              <a:buNone/>
            </a:pPr>
            <a:r>
              <a:rPr lang="en-US" sz="1600" dirty="0"/>
              <a:t>r := rank(p);</a:t>
            </a:r>
          </a:p>
          <a:p>
            <a:pPr marL="400050" lvl="1" indent="0">
              <a:buNone/>
            </a:pPr>
            <a:r>
              <a:rPr lang="en-US" sz="1600" b="1" dirty="0"/>
              <a:t>if</a:t>
            </a:r>
            <a:r>
              <a:rPr lang="en-US" sz="1600" dirty="0"/>
              <a:t> r &lt; rank(self) ∧ r &gt; proposer </a:t>
            </a:r>
            <a:r>
              <a:rPr lang="en-US" sz="1600" b="1" dirty="0"/>
              <a:t>then</a:t>
            </a:r>
          </a:p>
          <a:p>
            <a:pPr marL="400050" lvl="1" indent="0">
              <a:buNone/>
            </a:pPr>
            <a:r>
              <a:rPr lang="en-US" sz="1600" dirty="0"/>
              <a:t>		proposal := v;</a:t>
            </a:r>
          </a:p>
          <a:p>
            <a:pPr marL="400050" lvl="1" indent="0">
              <a:buNone/>
            </a:pPr>
            <a:r>
              <a:rPr lang="en-US" sz="1600" dirty="0"/>
              <a:t>		proposer := r;</a:t>
            </a:r>
          </a:p>
          <a:p>
            <a:pPr marL="400050" lvl="1" indent="0">
              <a:buNone/>
            </a:pPr>
            <a:r>
              <a:rPr lang="en-US" sz="1600" dirty="0"/>
              <a:t>delivered[r] := TRUE;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28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7FB40-1FA8-4054-8AC9-3A7679EC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Consensus</a:t>
            </a:r>
          </a:p>
        </p:txBody>
      </p:sp>
      <p:sp>
        <p:nvSpPr>
          <p:cNvPr id="4" name="Line 1">
            <a:extLst>
              <a:ext uri="{FF2B5EF4-FFF2-40B4-BE49-F238E27FC236}">
                <a16:creationId xmlns:a16="http://schemas.microsoft.com/office/drawing/2014/main" id="{1C4FC8F5-CF97-4846-8501-ADB043FE48A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" y="1494818"/>
            <a:ext cx="8153400" cy="1587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Line 2">
            <a:extLst>
              <a:ext uri="{FF2B5EF4-FFF2-40B4-BE49-F238E27FC236}">
                <a16:creationId xmlns:a16="http://schemas.microsoft.com/office/drawing/2014/main" id="{7A5C4E01-E3F2-4906-B897-7E34B292D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2714018"/>
            <a:ext cx="8153400" cy="1587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8A0AD548-F42F-4973-87DD-C7ED5577A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126621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800" dirty="0"/>
              <a:t>p1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45443EF-83D0-4341-9267-FBFB1BCE9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248541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800"/>
              <a:t>p2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A2D807F7-46DA-45A1-92A2-3AEC8BF4B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385701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800"/>
              <a:t>p3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F91D4037-5DC4-49F9-9C3E-2859B67206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6500" y="1647218"/>
            <a:ext cx="1371600" cy="26670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266ACFC4-DF97-4111-B4D0-8D57E7A65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2700" y="1647218"/>
            <a:ext cx="1143000" cy="9144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A5F1C1A2-05EB-4F5E-90FC-A2C892832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4466618"/>
            <a:ext cx="8153400" cy="1587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51E066EB-3195-4BA2-AF3D-CE734B515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93324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propose(0)</a:t>
            </a:r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022DBEFE-F6B2-41BC-8D79-D553E457D8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7450" y="1190018"/>
            <a:ext cx="1588" cy="6096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38AEEE24-9D06-4F0A-B664-830021C9D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5238" y="1045961"/>
            <a:ext cx="182562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decide(0)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45A7999A-0A21-43FF-BF50-F68F590EA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2" y="209806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propose(1)</a:t>
            </a:r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7EA17AED-EF59-440D-8826-14385EBBFC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2138" y="2401280"/>
            <a:ext cx="1587" cy="6096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49478F10-C10B-4249-AB1A-907831A76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" y="3592699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propose(0)</a:t>
            </a:r>
          </a:p>
        </p:txBody>
      </p:sp>
      <p:sp>
        <p:nvSpPr>
          <p:cNvPr id="18" name="Line 15">
            <a:extLst>
              <a:ext uri="{FF2B5EF4-FFF2-40B4-BE49-F238E27FC236}">
                <a16:creationId xmlns:a16="http://schemas.microsoft.com/office/drawing/2014/main" id="{0A20DEA9-3F95-4FE1-A9E2-5EA4B12B4A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163" y="4066754"/>
            <a:ext cx="1587" cy="6096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BA14322F-9F24-4DE5-8C07-5F73FED209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4100" y="1190018"/>
            <a:ext cx="1588" cy="36576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D21EBCA9-8620-48C1-8C68-CE53483ED9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5300" y="1266218"/>
            <a:ext cx="1588" cy="36576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0205CB4B-B3FE-4194-8D45-920754E632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0100" y="1566255"/>
            <a:ext cx="1828800" cy="1000125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39A1B3BD-21BE-450E-B32E-C07BC5735F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0100" y="2866418"/>
            <a:ext cx="1752600" cy="13716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B16F39F3-FB1B-4932-A0BB-1DAC7A5458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1300" y="1266218"/>
            <a:ext cx="1588" cy="36576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E1EE9900-B8D7-425C-B463-11DD4B058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964" y="2266529"/>
            <a:ext cx="164147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decide(0)</a:t>
            </a:r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id="{91F4033A-5F7B-4589-8D48-5B281D81C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4542818"/>
            <a:ext cx="170973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decide(0)</a:t>
            </a:r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81AAE405-3F3B-484E-B36E-49CF3F0750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23088" y="1531330"/>
            <a:ext cx="1511300" cy="2817813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60FB3E59-B07E-4A91-865F-2660842EFF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38988" y="2828318"/>
            <a:ext cx="1295400" cy="1449387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53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058E3-2160-428C-9D3E-81BE9580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Consensus</a:t>
            </a:r>
          </a:p>
        </p:txBody>
      </p:sp>
      <p:sp>
        <p:nvSpPr>
          <p:cNvPr id="4" name="Line 1">
            <a:extLst>
              <a:ext uri="{FF2B5EF4-FFF2-40B4-BE49-F238E27FC236}">
                <a16:creationId xmlns:a16="http://schemas.microsoft.com/office/drawing/2014/main" id="{E5411F1C-3A3C-4F9A-B21C-DCE283F30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425" y="1551113"/>
            <a:ext cx="4046538" cy="20637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2">
            <a:extLst>
              <a:ext uri="{FF2B5EF4-FFF2-40B4-BE49-F238E27FC236}">
                <a16:creationId xmlns:a16="http://schemas.microsoft.com/office/drawing/2014/main" id="{82FB255C-C810-414A-A405-6D326361DFE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625" y="2770313"/>
            <a:ext cx="8153400" cy="1587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0882ECA5-BC36-48C3-B8D3-AC8F499CE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132251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800"/>
              <a:t>p1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7B3C0EA1-ADBF-4912-BC24-703E4A950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254171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800"/>
              <a:t>p2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3549D733-0BAA-46CE-B4FD-4D6ACF0FA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391331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800"/>
              <a:t>p3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23157F3D-3EAB-435E-97CB-CDB15C8E2D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9825" y="1703513"/>
            <a:ext cx="1400175" cy="2751137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0D76FD96-7453-4D17-BA72-2470540C4F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6025" y="1703513"/>
            <a:ext cx="479425" cy="331787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80D56A56-C3EE-4B54-B216-DC3CEF87CF9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625" y="4522913"/>
            <a:ext cx="8153400" cy="1587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C5C08CBF-C6AD-4FE6-962C-12C1780E5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8557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propose(0)</a:t>
            </a:r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F92EB82E-BF74-4A2A-A9EF-6E94B4DDA0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0775" y="1246313"/>
            <a:ext cx="1588" cy="6096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74B681EB-32E4-491F-B897-453129580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75" y="855788"/>
            <a:ext cx="163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decide(0)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B615102B-AACF-4FDC-A308-C85A50833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" y="1932113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propose(1)</a:t>
            </a:r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160A6B54-C593-44D2-BCE9-67517C9EE0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5463" y="2457575"/>
            <a:ext cx="1587" cy="6096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82A81872-E672-4B60-9CE7-CF0CE341F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052" y="3502944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/>
              <a:t>propose(0)</a:t>
            </a:r>
          </a:p>
        </p:txBody>
      </p:sp>
      <p:sp>
        <p:nvSpPr>
          <p:cNvPr id="18" name="Line 15">
            <a:extLst>
              <a:ext uri="{FF2B5EF4-FFF2-40B4-BE49-F238E27FC236}">
                <a16:creationId xmlns:a16="http://schemas.microsoft.com/office/drawing/2014/main" id="{C8577114-D83D-422D-908C-99583671A9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0513" y="4113338"/>
            <a:ext cx="1587" cy="6096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4DAB1C7B-84C3-4812-828F-A210ECC162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7425" y="1246313"/>
            <a:ext cx="1588" cy="36576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1963DA4D-E91C-4F70-991A-84A06DCB03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8625" y="1322513"/>
            <a:ext cx="1588" cy="36576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994DDFD6-1A73-49F3-BFD8-BE39B74E57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3425" y="2922713"/>
            <a:ext cx="1752600" cy="13716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3B1A92D3-2392-4917-871A-B5154716B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4625" y="1322513"/>
            <a:ext cx="1588" cy="36576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24">
            <a:extLst>
              <a:ext uri="{FF2B5EF4-FFF2-40B4-BE49-F238E27FC236}">
                <a16:creationId xmlns:a16="http://schemas.microsoft.com/office/drawing/2014/main" id="{30FB4323-AD20-43FD-8DD8-EDD8C8930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25" y="2313113"/>
            <a:ext cx="1676400" cy="44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decide(1)</a:t>
            </a:r>
          </a:p>
        </p:txBody>
      </p:sp>
      <p:sp>
        <p:nvSpPr>
          <p:cNvPr id="24" name="Text Box 25">
            <a:extLst>
              <a:ext uri="{FF2B5EF4-FFF2-40B4-BE49-F238E27FC236}">
                <a16:creationId xmlns:a16="http://schemas.microsoft.com/office/drawing/2014/main" id="{9E22357D-2FFB-4DC5-B9C3-375F13B21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8425" y="4697538"/>
            <a:ext cx="1816098" cy="44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/>
              <a:t>decide(1)</a:t>
            </a:r>
          </a:p>
        </p:txBody>
      </p:sp>
      <p:sp>
        <p:nvSpPr>
          <p:cNvPr id="25" name="Line 27">
            <a:extLst>
              <a:ext uri="{FF2B5EF4-FFF2-40B4-BE49-F238E27FC236}">
                <a16:creationId xmlns:a16="http://schemas.microsoft.com/office/drawing/2014/main" id="{7F48E593-1BBA-4BC4-B60F-6CFDFC8B24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72313" y="2884613"/>
            <a:ext cx="1295400" cy="1449387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19">
            <a:extLst>
              <a:ext uri="{FF2B5EF4-FFF2-40B4-BE49-F238E27FC236}">
                <a16:creationId xmlns:a16="http://schemas.microsoft.com/office/drawing/2014/main" id="{3785A0C9-9296-4023-8B3C-8319F9C85B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7954" y="1256632"/>
            <a:ext cx="466725" cy="609600"/>
          </a:xfrm>
          <a:prstGeom prst="line">
            <a:avLst/>
          </a:prstGeom>
          <a:noFill/>
          <a:ln w="381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0">
            <a:extLst>
              <a:ext uri="{FF2B5EF4-FFF2-40B4-BE49-F238E27FC236}">
                <a16:creationId xmlns:a16="http://schemas.microsoft.com/office/drawing/2014/main" id="{E3D1C1DD-0575-452D-860D-737B7BB248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8916" y="1180432"/>
            <a:ext cx="304800" cy="762000"/>
          </a:xfrm>
          <a:prstGeom prst="line">
            <a:avLst/>
          </a:prstGeom>
          <a:noFill/>
          <a:ln w="381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9">
            <a:extLst>
              <a:ext uri="{FF2B5EF4-FFF2-40B4-BE49-F238E27FC236}">
                <a16:creationId xmlns:a16="http://schemas.microsoft.com/office/drawing/2014/main" id="{F3611BAC-6AD1-4F9A-A2C7-A8F8481A3D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8930" y="1780506"/>
            <a:ext cx="255588" cy="390525"/>
          </a:xfrm>
          <a:prstGeom prst="line">
            <a:avLst/>
          </a:prstGeom>
          <a:noFill/>
          <a:ln w="381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0">
            <a:extLst>
              <a:ext uri="{FF2B5EF4-FFF2-40B4-BE49-F238E27FC236}">
                <a16:creationId xmlns:a16="http://schemas.microsoft.com/office/drawing/2014/main" id="{B352E631-AD68-4115-B69D-216730830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6393" y="1837656"/>
            <a:ext cx="196850" cy="223837"/>
          </a:xfrm>
          <a:prstGeom prst="line">
            <a:avLst/>
          </a:prstGeom>
          <a:noFill/>
          <a:ln w="381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9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56D9-F598-4B9E-B7F5-4DE0F5DC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argument: Agreement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D047E-029F-4BA3-8D2A-36ECCE104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pi be the correct process with the smallest rank in an execution ex</a:t>
            </a:r>
          </a:p>
          <a:p>
            <a:r>
              <a:rPr lang="en-US" dirty="0"/>
              <a:t>Assume pi decides v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 = n): </a:t>
            </a:r>
            <a:r>
              <a:rPr lang="en-US" sz="2000" dirty="0" err="1"/>
              <a:t>pn</a:t>
            </a:r>
            <a:r>
              <a:rPr lang="en-US" sz="2000" dirty="0"/>
              <a:t> is the only correct process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 &lt; n): in round </a:t>
            </a:r>
            <a:r>
              <a:rPr lang="en-US" sz="2000" dirty="0" err="1"/>
              <a:t>i</a:t>
            </a:r>
            <a:r>
              <a:rPr lang="en-US" sz="2000" dirty="0"/>
              <a:t>, all correct processes receive v and will not decide anything different from 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7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E597-D854-43F8-B6DF-C07913F4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Outline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229B2F6D-E1C4-478E-880A-F37E244C2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This course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Consensus</a:t>
            </a: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D6A27B23-A8C0-4980-9EAA-9E04C15A2F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B27DC7-96E8-4620-AD6E-CF53C6DAE9E8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2</a:t>
            </a:fld>
            <a:endParaRPr lang="fr-FR" altLang="en-US" dirty="0">
              <a:solidFill>
                <a:schemeClr val="bg2"/>
              </a:solidFill>
              <a:latin typeface="Eurostile LT Std"/>
            </a:endParaRPr>
          </a:p>
        </p:txBody>
      </p:sp>
    </p:spTree>
    <p:extLst>
      <p:ext uri="{BB962C8B-B14F-4D97-AF65-F5344CB8AC3E}">
        <p14:creationId xmlns:p14="http://schemas.microsoft.com/office/powerpoint/2010/main" val="1580154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4F7B-5A3C-4365-9D02-1F77EFB1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4DC5C-0496-483D-A38B-976881420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34" y="949504"/>
            <a:ext cx="8974899" cy="3818430"/>
          </a:xfrm>
        </p:spPr>
        <p:txBody>
          <a:bodyPr>
            <a:normAutofit/>
          </a:bodyPr>
          <a:lstStyle/>
          <a:p>
            <a:r>
              <a:rPr lang="en-US" sz="1800" dirty="0"/>
              <a:t>Name: Consensus, instance </a:t>
            </a:r>
            <a:r>
              <a:rPr lang="en-US" sz="1800" dirty="0" err="1"/>
              <a:t>uc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Request: &lt; </a:t>
            </a:r>
            <a:r>
              <a:rPr lang="en-US" sz="1800" dirty="0" err="1"/>
              <a:t>uc</a:t>
            </a:r>
            <a:r>
              <a:rPr lang="en-US" sz="1800" dirty="0"/>
              <a:t>, Propose | v &gt;: Proposes value v for consensus.</a:t>
            </a:r>
          </a:p>
          <a:p>
            <a:r>
              <a:rPr lang="en-US" sz="1800" dirty="0"/>
              <a:t>Indication: &lt; </a:t>
            </a:r>
            <a:r>
              <a:rPr lang="en-US" sz="1800" dirty="0" err="1"/>
              <a:t>uc</a:t>
            </a:r>
            <a:r>
              <a:rPr lang="en-US" sz="1800" dirty="0"/>
              <a:t>, Decide | v &gt;: Outputs a decided value v of consensus.</a:t>
            </a:r>
          </a:p>
          <a:p>
            <a:endParaRPr lang="en-US" sz="1800" dirty="0"/>
          </a:p>
          <a:p>
            <a:r>
              <a:rPr lang="en-US" sz="1800" dirty="0"/>
              <a:t>Properties: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C1. Termination</a:t>
            </a:r>
            <a:r>
              <a:rPr lang="en-US" sz="1800" dirty="0"/>
              <a:t>: Every correct process eventually decides some value.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C2. Validity</a:t>
            </a:r>
            <a:r>
              <a:rPr lang="en-US" sz="1800" dirty="0"/>
              <a:t>: If a process decides v, then v was proposed by some process.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C3. Integrity</a:t>
            </a:r>
            <a:r>
              <a:rPr lang="en-US" sz="1800" dirty="0"/>
              <a:t>: No process decides twice.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C4. </a:t>
            </a:r>
            <a:r>
              <a:rPr lang="en-US" sz="1800" b="1" u="sng" dirty="0">
                <a:solidFill>
                  <a:srgbClr val="FF0000"/>
                </a:solidFill>
              </a:rPr>
              <a:t>Uniform Agreement</a:t>
            </a:r>
            <a:r>
              <a:rPr lang="en-US" sz="1800" dirty="0"/>
              <a:t>: No two processes decide differently.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99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C0E9-E7A2-49CE-AFD1-A2B27F16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Algorithm II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C909F-3AF1-4685-A6CD-28094D46E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P-based uniform consensus algorithm</a:t>
            </a:r>
          </a:p>
          <a:p>
            <a:endParaRPr lang="en-US" dirty="0"/>
          </a:p>
          <a:p>
            <a:r>
              <a:rPr lang="en-US" dirty="0"/>
              <a:t>Idea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The processes exchange and update proposals in rounds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After n rounds decide on the current proposal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33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B9D6-8A89-49A0-8047-1A78A3F6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Consensus algorithm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97CEC-3E25-4359-A15D-F91C9D6B2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49504"/>
            <a:ext cx="8580329" cy="3818430"/>
          </a:xfrm>
        </p:spPr>
        <p:txBody>
          <a:bodyPr/>
          <a:lstStyle/>
          <a:p>
            <a:r>
              <a:rPr lang="en-GB" altLang="en-US" sz="2000" dirty="0">
                <a:ea typeface="ＭＳ Ｐゴシック" panose="020B0600070205080204" pitchFamily="34" charset="-128"/>
              </a:rPr>
              <a:t>The processes go through rounds incrementally (1 to n): 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en-US" sz="2000" b="1" dirty="0">
                <a:ea typeface="ＭＳ Ｐゴシック" panose="020B0600070205080204" pitchFamily="34" charset="-128"/>
              </a:rPr>
              <a:t>in each round </a:t>
            </a:r>
            <a:r>
              <a:rPr lang="en-GB" altLang="en-US" sz="2000" b="1" dirty="0" err="1">
                <a:ea typeface="ＭＳ Ｐゴシック" panose="020B0600070205080204" pitchFamily="34" charset="-128"/>
              </a:rPr>
              <a:t>i</a:t>
            </a:r>
            <a:r>
              <a:rPr lang="en-GB" altLang="en-US" sz="2000" b="1" dirty="0">
                <a:ea typeface="ＭＳ Ｐゴシック" panose="020B0600070205080204" pitchFamily="34" charset="-128"/>
              </a:rPr>
              <a:t>, process pi sends its proposal to all</a:t>
            </a:r>
          </a:p>
          <a:p>
            <a:endParaRPr lang="en-GB" altLang="en-US" sz="2000" dirty="0">
              <a:ea typeface="ＭＳ Ｐゴシック" panose="020B0600070205080204" pitchFamily="34" charset="-128"/>
            </a:endParaRPr>
          </a:p>
          <a:p>
            <a:r>
              <a:rPr lang="en-GB" altLang="en-US" sz="2000" dirty="0">
                <a:ea typeface="ＭＳ Ｐゴシック" panose="020B0600070205080204" pitchFamily="34" charset="-128"/>
              </a:rPr>
              <a:t>A process adopts any proposal it receives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en-US" sz="2000" dirty="0">
                <a:ea typeface="ＭＳ Ｐゴシック" panose="020B0600070205080204" pitchFamily="34" charset="-128"/>
              </a:rPr>
              <a:t>If the proposal is sent in previous round and more recent than its current proposal</a:t>
            </a:r>
          </a:p>
          <a:p>
            <a:endParaRPr lang="en-GB" altLang="en-US" sz="2000" dirty="0">
              <a:ea typeface="ＭＳ Ｐゴシック" panose="020B0600070205080204" pitchFamily="34" charset="-128"/>
            </a:endParaRPr>
          </a:p>
          <a:p>
            <a:r>
              <a:rPr lang="en-GB" altLang="en-US" sz="2000" dirty="0">
                <a:ea typeface="ＭＳ Ｐゴシック" panose="020B0600070205080204" pitchFamily="34" charset="-128"/>
              </a:rPr>
              <a:t>Process decide on their proposal at the end of round n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82C11A32-CEFA-463D-8802-1C9B1E5A22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4203962-7E74-4B75-BF4B-CDA50D0DA5C0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22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DE9D-8BE6-4C3D-B209-123F10A4C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algorithm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5D4DF-C9A2-46FC-99E3-45A3F2BEA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949504"/>
            <a:ext cx="8731250" cy="381843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Implements: </a:t>
            </a:r>
            <a:r>
              <a:rPr lang="en-US" dirty="0" err="1"/>
              <a:t>UniformConsensus</a:t>
            </a:r>
            <a:r>
              <a:rPr lang="en-US" dirty="0"/>
              <a:t>, instance </a:t>
            </a:r>
            <a:r>
              <a:rPr lang="en-US" dirty="0" err="1"/>
              <a:t>uc</a:t>
            </a:r>
            <a:r>
              <a:rPr lang="en-US" dirty="0"/>
              <a:t>.</a:t>
            </a:r>
          </a:p>
          <a:p>
            <a:r>
              <a:rPr lang="en-US" dirty="0"/>
              <a:t>Uses: </a:t>
            </a:r>
            <a:r>
              <a:rPr lang="en-US" dirty="0" err="1"/>
              <a:t>BestEffortBroadcast</a:t>
            </a:r>
            <a:r>
              <a:rPr lang="en-US" dirty="0"/>
              <a:t>, instance </a:t>
            </a:r>
            <a:r>
              <a:rPr lang="en-US" dirty="0" err="1"/>
              <a:t>beb</a:t>
            </a:r>
            <a:r>
              <a:rPr lang="en-US" dirty="0"/>
              <a:t>; </a:t>
            </a:r>
            <a:r>
              <a:rPr lang="en-US" dirty="0" err="1"/>
              <a:t>PerfectFailureDetector</a:t>
            </a:r>
            <a:r>
              <a:rPr lang="en-US" dirty="0"/>
              <a:t>, instance 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upon event </a:t>
            </a:r>
            <a:r>
              <a:rPr lang="en-US" dirty="0"/>
              <a:t>&lt; </a:t>
            </a:r>
            <a:r>
              <a:rPr lang="en-US" dirty="0" err="1"/>
              <a:t>uc</a:t>
            </a:r>
            <a:r>
              <a:rPr lang="en-US" dirty="0"/>
              <a:t>, Init &gt; </a:t>
            </a:r>
            <a:r>
              <a:rPr lang="en-US" b="1" dirty="0"/>
              <a:t>do</a:t>
            </a:r>
          </a:p>
          <a:p>
            <a:pPr marL="0" indent="0">
              <a:buNone/>
            </a:pPr>
            <a:r>
              <a:rPr lang="en-US" dirty="0"/>
              <a:t>	correct := </a:t>
            </a:r>
            <a:r>
              <a:rPr lang="el-GR" dirty="0"/>
              <a:t>Π;</a:t>
            </a:r>
          </a:p>
          <a:p>
            <a:pPr marL="0" indent="0">
              <a:buNone/>
            </a:pPr>
            <a:r>
              <a:rPr lang="en-US" dirty="0"/>
              <a:t>	round := 1;</a:t>
            </a:r>
          </a:p>
          <a:p>
            <a:pPr marL="0" indent="0">
              <a:buNone/>
            </a:pPr>
            <a:r>
              <a:rPr lang="en-US" dirty="0"/>
              <a:t>	proposal := ⊥;</a:t>
            </a:r>
          </a:p>
          <a:p>
            <a:pPr marL="0" indent="0">
              <a:buNone/>
            </a:pPr>
            <a:r>
              <a:rPr lang="en-US" dirty="0"/>
              <a:t>	proposer := 0;</a:t>
            </a:r>
          </a:p>
          <a:p>
            <a:pPr marL="0" indent="0">
              <a:buNone/>
            </a:pPr>
            <a:r>
              <a:rPr lang="en-US" dirty="0"/>
              <a:t>	delivered := [FALSE]</a:t>
            </a:r>
            <a:r>
              <a:rPr lang="en-US" baseline="30000" dirty="0"/>
              <a:t>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broadcast := FALSE;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upon event </a:t>
            </a:r>
            <a:r>
              <a:rPr lang="en-US" dirty="0"/>
              <a:t>&lt; P, Crash | p &gt; </a:t>
            </a:r>
            <a:r>
              <a:rPr lang="en-US" b="1" dirty="0"/>
              <a:t>do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detectedranks</a:t>
            </a:r>
            <a:r>
              <a:rPr lang="en-US" dirty="0"/>
              <a:t> := </a:t>
            </a:r>
            <a:r>
              <a:rPr lang="en-US" dirty="0" err="1"/>
              <a:t>detectedranks</a:t>
            </a:r>
            <a:r>
              <a:rPr lang="en-US" dirty="0"/>
              <a:t> ∪ {rank(p)};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upon event </a:t>
            </a:r>
            <a:r>
              <a:rPr lang="en-US" dirty="0"/>
              <a:t>&lt; </a:t>
            </a:r>
            <a:r>
              <a:rPr lang="en-US" dirty="0" err="1"/>
              <a:t>uc</a:t>
            </a:r>
            <a:r>
              <a:rPr lang="en-US" dirty="0"/>
              <a:t>, Propose | v &gt; </a:t>
            </a:r>
            <a:r>
              <a:rPr lang="en-US" b="1" dirty="0"/>
              <a:t>such that </a:t>
            </a:r>
            <a:r>
              <a:rPr lang="en-US" dirty="0"/>
              <a:t>proposal = ⊥ </a:t>
            </a:r>
            <a:r>
              <a:rPr lang="en-US" b="1" dirty="0"/>
              <a:t>do</a:t>
            </a:r>
          </a:p>
          <a:p>
            <a:pPr marL="0" indent="0">
              <a:buNone/>
            </a:pPr>
            <a:r>
              <a:rPr lang="en-US" dirty="0"/>
              <a:t>	proposal := v;</a:t>
            </a:r>
          </a:p>
        </p:txBody>
      </p:sp>
    </p:spTree>
    <p:extLst>
      <p:ext uri="{BB962C8B-B14F-4D97-AF65-F5344CB8AC3E}">
        <p14:creationId xmlns:p14="http://schemas.microsoft.com/office/powerpoint/2010/main" val="329605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CF76-C456-48D3-89BA-6E3C2D08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algorithm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90A1E-9A76-4FC0-9D03-98D9C07AA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/>
              <a:t>upon</a:t>
            </a:r>
            <a:r>
              <a:rPr lang="en-US" sz="1600" dirty="0"/>
              <a:t> round = rank(self) ∧ proposal </a:t>
            </a:r>
            <a:r>
              <a:rPr lang="en-US" altLang="en-US" sz="1600" dirty="0">
                <a:ea typeface="ＭＳ Ｐゴシック" panose="020B0600070205080204" pitchFamily="34" charset="-128"/>
              </a:rPr>
              <a:t>≠</a:t>
            </a:r>
            <a:r>
              <a:rPr lang="en-US" sz="1600" dirty="0"/>
              <a:t> ⊥ ∧ broadcast = FALSE </a:t>
            </a:r>
            <a:r>
              <a:rPr lang="en-US" sz="1600" b="1" dirty="0"/>
              <a:t>do</a:t>
            </a:r>
          </a:p>
          <a:p>
            <a:pPr marL="400050" lvl="1" indent="0">
              <a:buNone/>
            </a:pPr>
            <a:r>
              <a:rPr lang="en-US" sz="1600" dirty="0"/>
              <a:t>broadcast := TRUE;</a:t>
            </a:r>
          </a:p>
          <a:p>
            <a:pPr marL="400050" lvl="1" indent="0">
              <a:buNone/>
            </a:pPr>
            <a:r>
              <a:rPr lang="en-US" sz="1600" b="1" dirty="0"/>
              <a:t>trigger</a:t>
            </a:r>
            <a:r>
              <a:rPr lang="en-US" sz="1600" dirty="0"/>
              <a:t> &lt; </a:t>
            </a:r>
            <a:r>
              <a:rPr lang="en-US" sz="1600" dirty="0" err="1"/>
              <a:t>beb</a:t>
            </a:r>
            <a:r>
              <a:rPr lang="en-US" sz="1600" dirty="0"/>
              <a:t>, Broadcast | [PROPOSAL, proposal] &gt;;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upon event </a:t>
            </a:r>
            <a:r>
              <a:rPr lang="en-US" sz="1600" dirty="0"/>
              <a:t>&lt; </a:t>
            </a:r>
            <a:r>
              <a:rPr lang="en-US" sz="1600" dirty="0" err="1"/>
              <a:t>beb</a:t>
            </a:r>
            <a:r>
              <a:rPr lang="en-US" sz="1600" dirty="0"/>
              <a:t>, Deliver | p, [PROPOSAL, v] &gt; </a:t>
            </a:r>
            <a:r>
              <a:rPr lang="en-US" sz="1600" b="1" dirty="0"/>
              <a:t>do</a:t>
            </a:r>
          </a:p>
          <a:p>
            <a:pPr marL="400050" lvl="1" indent="0">
              <a:buNone/>
            </a:pPr>
            <a:r>
              <a:rPr lang="en-US" sz="1600" b="1" dirty="0"/>
              <a:t>	</a:t>
            </a:r>
            <a:r>
              <a:rPr lang="en-US" sz="1600" dirty="0"/>
              <a:t>r := rank(p);</a:t>
            </a:r>
          </a:p>
          <a:p>
            <a:pPr marL="400050" lvl="1" indent="0">
              <a:buNone/>
            </a:pPr>
            <a:r>
              <a:rPr lang="en-US" sz="1600" b="1" dirty="0"/>
              <a:t>if</a:t>
            </a:r>
            <a:r>
              <a:rPr lang="en-US" sz="1600" dirty="0"/>
              <a:t> r &lt; rank(self) ∧ r &gt; proposer </a:t>
            </a:r>
            <a:r>
              <a:rPr lang="en-US" sz="1600" b="1" dirty="0"/>
              <a:t>then</a:t>
            </a:r>
          </a:p>
          <a:p>
            <a:pPr marL="400050" lvl="1" indent="0">
              <a:buNone/>
            </a:pPr>
            <a:r>
              <a:rPr lang="en-US" sz="1600" dirty="0"/>
              <a:t>		proposal := v;</a:t>
            </a:r>
          </a:p>
          <a:p>
            <a:pPr marL="400050" lvl="1" indent="0">
              <a:buNone/>
            </a:pPr>
            <a:r>
              <a:rPr lang="en-US" sz="1600" dirty="0"/>
              <a:t>		proposer := r;</a:t>
            </a:r>
          </a:p>
          <a:p>
            <a:pPr marL="400050" lvl="1" indent="0">
              <a:buNone/>
            </a:pPr>
            <a:r>
              <a:rPr lang="en-US" sz="1600" dirty="0"/>
              <a:t>delivered[r] := TRUE;</a:t>
            </a:r>
            <a:endParaRPr lang="en-US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upon</a:t>
            </a:r>
            <a:r>
              <a:rPr lang="en-US" sz="1600" dirty="0"/>
              <a:t> round ∈ </a:t>
            </a:r>
            <a:r>
              <a:rPr lang="en-US" sz="1600" dirty="0" err="1"/>
              <a:t>detectedranks</a:t>
            </a:r>
            <a:r>
              <a:rPr lang="en-US" sz="1600" dirty="0"/>
              <a:t> ∨ delivered[round] = TRUE </a:t>
            </a:r>
            <a:r>
              <a:rPr lang="en-US" sz="1600" b="1" dirty="0"/>
              <a:t>do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b="1" dirty="0"/>
              <a:t>if</a:t>
            </a:r>
            <a:r>
              <a:rPr lang="en-US" sz="1600" dirty="0"/>
              <a:t> round = n </a:t>
            </a:r>
            <a:r>
              <a:rPr lang="en-US" sz="1600" b="1" dirty="0"/>
              <a:t>then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b="1" dirty="0"/>
              <a:t>trigger</a:t>
            </a:r>
            <a:r>
              <a:rPr lang="en-US" sz="1600" dirty="0"/>
              <a:t> &lt; c, Decide | proposal &gt;;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b="1" dirty="0"/>
              <a:t>else</a:t>
            </a:r>
          </a:p>
          <a:p>
            <a:pPr marL="0" indent="0">
              <a:buNone/>
            </a:pPr>
            <a:r>
              <a:rPr lang="en-US" sz="1600" dirty="0"/>
              <a:t>		round := round + 1;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391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DA22-846F-49D0-8542-D3F0286B9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algorithm II</a:t>
            </a:r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5965B58B-E2FD-4CCD-9E22-B758803C65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" y="1551113"/>
            <a:ext cx="8153400" cy="1587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22CCCBBF-9DE8-45FC-8AE9-71075CA0CF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" y="2770313"/>
            <a:ext cx="8153400" cy="1587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0371EAE8-EE78-4404-B102-5550F3E12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" y="132251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800"/>
              <a:t>p1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5767C60D-E43E-44F8-BEDF-93A5940F8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" y="254171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800"/>
              <a:t>p2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A307B03D-2E6A-4847-A3E5-BA0D5B6CD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" y="391331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800"/>
              <a:t>p3</a:t>
            </a: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47B1C50F-E4CC-4C4D-ADFC-1B8A10FDB0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5540" y="1703513"/>
            <a:ext cx="1371600" cy="26670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002D6849-E7A3-45FA-9726-38E45F92F2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1740" y="1703513"/>
            <a:ext cx="1143000" cy="9144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295EDA07-0167-457F-8C4B-FB207C7045C2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" y="4522913"/>
            <a:ext cx="8153400" cy="1587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26CDE348-E03D-44E7-BCAF-D5E92C367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422" y="896269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propose(0)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35B2587D-38E4-4907-B2DB-9150A2CA0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" y="1932113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/>
              <a:t>propose(1)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7DD21161-8FA9-4FFD-83F4-60DB5A7E2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" y="3532313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/>
              <a:t>propose(0)</a:t>
            </a:r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9E3B6A50-6D35-45C5-AD15-896992F857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6228" y="4141913"/>
            <a:ext cx="1587" cy="6096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0E8CD0B0-2EEF-4649-9EA3-546E161C62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3140" y="1246313"/>
            <a:ext cx="1588" cy="36576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80430FE8-9B75-404F-857B-BD8AE40933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4915" y="1322513"/>
            <a:ext cx="1588" cy="36576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530C6AEC-71E7-4568-A07F-A705990D4B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37940" y="1587625"/>
            <a:ext cx="1368425" cy="103505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3F6E63F8-606F-45B5-AC2B-F6D2364E1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5565" y="2922713"/>
            <a:ext cx="1247775" cy="1406525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A613F253-0609-493E-B82A-1E582EBC6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6440" y="1160588"/>
            <a:ext cx="1588" cy="36576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DF94B8BB-FBAD-4EC3-A493-8EA8C7055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4853" y="4610225"/>
            <a:ext cx="1661158" cy="44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decide(0)</a:t>
            </a:r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992E6EEF-79B6-437B-9C78-E1B562A82E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2415" y="2457575"/>
            <a:ext cx="1588" cy="6096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23">
            <a:extLst>
              <a:ext uri="{FF2B5EF4-FFF2-40B4-BE49-F238E27FC236}">
                <a16:creationId xmlns:a16="http://schemas.microsoft.com/office/drawing/2014/main" id="{20ED5E04-BDD7-4408-8114-D52DE495C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1039" y="2925888"/>
            <a:ext cx="1565909" cy="44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decide(0)</a:t>
            </a:r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0008DA60-63A1-4438-B4C8-5FF1F3C9A6D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2415" y="1233613"/>
            <a:ext cx="1588" cy="6096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id="{BDA209EA-5267-4432-AA07-578BAD97D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1040" y="1701925"/>
            <a:ext cx="1564320" cy="44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decide(0)</a:t>
            </a:r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382A604D-55F2-4EB6-93F6-22328DBA91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9240" y="1305050"/>
            <a:ext cx="1588" cy="36576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5656C161-D5DB-46F8-B51D-254BE9F219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49240" y="2813175"/>
            <a:ext cx="1152525" cy="1665288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88C479C9-342E-43A0-BD1B-FCA04FCA8F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22265" y="1587625"/>
            <a:ext cx="1079500" cy="2674938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5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BA585-8B39-4C83-BDC4-250C4AAC1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algorithm II</a:t>
            </a:r>
          </a:p>
        </p:txBody>
      </p:sp>
      <p:sp>
        <p:nvSpPr>
          <p:cNvPr id="4" name="Line 1">
            <a:extLst>
              <a:ext uri="{FF2B5EF4-FFF2-40B4-BE49-F238E27FC236}">
                <a16:creationId xmlns:a16="http://schemas.microsoft.com/office/drawing/2014/main" id="{9484837D-4CB7-4EBD-8B0F-F92B53B352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300" y="1554163"/>
            <a:ext cx="4046538" cy="20637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2">
            <a:extLst>
              <a:ext uri="{FF2B5EF4-FFF2-40B4-BE49-F238E27FC236}">
                <a16:creationId xmlns:a16="http://schemas.microsoft.com/office/drawing/2014/main" id="{042C6382-049C-4A96-BE07-2BDF36366FD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500" y="2773363"/>
            <a:ext cx="8153400" cy="1587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A97BF2F3-C638-43DB-9967-72739D03A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" y="132556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800"/>
              <a:t>p1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D98AA2C-2891-4063-94E8-AF548E22C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" y="254476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800"/>
              <a:t>p2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8616860F-F2C7-41E7-B50A-023FDFE98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" y="391636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800"/>
              <a:t>p3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FB62BD91-E075-4108-9335-CDFD9B43BE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5700" y="1706563"/>
            <a:ext cx="1400175" cy="2751137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5211A972-2DFC-4A35-8DF3-C351C9EDDC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1900" y="1706563"/>
            <a:ext cx="479425" cy="331787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67939176-8C5E-40A7-96EB-0AC0B3E62D0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500" y="4525963"/>
            <a:ext cx="8153400" cy="1587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BCBA242E-385D-417B-9DE2-397005618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2" y="878682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propose(0)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8F890604-053D-45F9-9BC2-01B8401E8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" y="1935163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/>
              <a:t>propose(1)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C5B5C565-738B-4519-AD2D-B3E9596CA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3535363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/>
              <a:t>propose(0)</a:t>
            </a:r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EA38217D-D66B-4BE2-80A5-B99634C5C94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0900" y="4130675"/>
            <a:ext cx="1588" cy="6096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ADA5258D-76A3-4928-94AE-D2EE2F3A2C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3300" y="1249363"/>
            <a:ext cx="1588" cy="36576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965D890B-ADBF-47D6-972A-22A257315E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4500" y="1325563"/>
            <a:ext cx="1588" cy="36576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22">
            <a:extLst>
              <a:ext uri="{FF2B5EF4-FFF2-40B4-BE49-F238E27FC236}">
                <a16:creationId xmlns:a16="http://schemas.microsoft.com/office/drawing/2014/main" id="{4733AB8F-6A5E-45E5-8B6A-5265D9E50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9300" y="2925763"/>
            <a:ext cx="1752600" cy="13716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23">
            <a:extLst>
              <a:ext uri="{FF2B5EF4-FFF2-40B4-BE49-F238E27FC236}">
                <a16:creationId xmlns:a16="http://schemas.microsoft.com/office/drawing/2014/main" id="{556A9B47-8E15-4E2C-8D8D-5CA1DCAA1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0500" y="1325563"/>
            <a:ext cx="1588" cy="36576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25">
            <a:extLst>
              <a:ext uri="{FF2B5EF4-FFF2-40B4-BE49-F238E27FC236}">
                <a16:creationId xmlns:a16="http://schemas.microsoft.com/office/drawing/2014/main" id="{5AC616B7-A07A-4503-A29F-AF8AC63C6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6826" y="3682121"/>
            <a:ext cx="1646236" cy="44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decide(1)</a:t>
            </a:r>
          </a:p>
        </p:txBody>
      </p:sp>
      <p:sp>
        <p:nvSpPr>
          <p:cNvPr id="21" name="Line 27">
            <a:extLst>
              <a:ext uri="{FF2B5EF4-FFF2-40B4-BE49-F238E27FC236}">
                <a16:creationId xmlns:a16="http://schemas.microsoft.com/office/drawing/2014/main" id="{4D3C226A-6194-45D8-9063-36A325551E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8188" y="2887663"/>
            <a:ext cx="1295400" cy="1449387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9">
            <a:extLst>
              <a:ext uri="{FF2B5EF4-FFF2-40B4-BE49-F238E27FC236}">
                <a16:creationId xmlns:a16="http://schemas.microsoft.com/office/drawing/2014/main" id="{00BF5511-66A1-40B5-ACB0-066EDA5AD4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3263" y="1230313"/>
            <a:ext cx="466725" cy="609600"/>
          </a:xfrm>
          <a:prstGeom prst="line">
            <a:avLst/>
          </a:prstGeom>
          <a:noFill/>
          <a:ln w="381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0">
            <a:extLst>
              <a:ext uri="{FF2B5EF4-FFF2-40B4-BE49-F238E27FC236}">
                <a16:creationId xmlns:a16="http://schemas.microsoft.com/office/drawing/2014/main" id="{AA419050-02D7-452D-9194-CF04618557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4225" y="1154113"/>
            <a:ext cx="304800" cy="762000"/>
          </a:xfrm>
          <a:prstGeom prst="line">
            <a:avLst/>
          </a:prstGeom>
          <a:noFill/>
          <a:ln w="381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D1D2787A-C994-4228-906D-D61B50472F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42431" y="1797051"/>
            <a:ext cx="255588" cy="390525"/>
          </a:xfrm>
          <a:prstGeom prst="line">
            <a:avLst/>
          </a:prstGeom>
          <a:noFill/>
          <a:ln w="381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0">
            <a:extLst>
              <a:ext uri="{FF2B5EF4-FFF2-40B4-BE49-F238E27FC236}">
                <a16:creationId xmlns:a16="http://schemas.microsoft.com/office/drawing/2014/main" id="{BAF0CDFA-7FD5-4CA4-8BAE-63A2DB382C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9894" y="1854201"/>
            <a:ext cx="196850" cy="223837"/>
          </a:xfrm>
          <a:prstGeom prst="line">
            <a:avLst/>
          </a:prstGeom>
          <a:noFill/>
          <a:ln w="381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15">
            <a:extLst>
              <a:ext uri="{FF2B5EF4-FFF2-40B4-BE49-F238E27FC236}">
                <a16:creationId xmlns:a16="http://schemas.microsoft.com/office/drawing/2014/main" id="{19AF24D1-8430-41A3-9852-F74C07ACFF82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6300" y="2524125"/>
            <a:ext cx="1588" cy="6096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2CAFE2C7-D02B-4FB8-958C-605F29FA5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0312" y="2081213"/>
            <a:ext cx="1563687" cy="44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decide(1)</a:t>
            </a:r>
          </a:p>
        </p:txBody>
      </p:sp>
    </p:spTree>
    <p:extLst>
      <p:ext uri="{BB962C8B-B14F-4D97-AF65-F5344CB8AC3E}">
        <p14:creationId xmlns:p14="http://schemas.microsoft.com/office/powerpoint/2010/main" val="72834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E6F0B-CE61-4EEB-9067-5D041976F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argument: Uniform agreement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FB500-E261-4B3E-B4D7-CBCABD47E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502650" cy="3818430"/>
          </a:xfrm>
        </p:spPr>
        <p:txBody>
          <a:bodyPr/>
          <a:lstStyle/>
          <a:p>
            <a:r>
              <a:rPr lang="en-US" sz="2000" dirty="0"/>
              <a:t>Consider the process with the lowest id which decides, say 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Hence, pi completes round n</a:t>
            </a:r>
          </a:p>
          <a:p>
            <a:endParaRPr lang="en-US" sz="2000" dirty="0"/>
          </a:p>
          <a:p>
            <a:r>
              <a:rPr lang="en-US" sz="2000" dirty="0"/>
              <a:t>in round </a:t>
            </a:r>
            <a:r>
              <a:rPr lang="en-US" sz="2000" dirty="0" err="1"/>
              <a:t>i</a:t>
            </a:r>
            <a:r>
              <a:rPr lang="en-US" sz="2000" dirty="0"/>
              <a:t>, every </a:t>
            </a:r>
            <a:r>
              <a:rPr lang="en-US" sz="2000" dirty="0" err="1"/>
              <a:t>pj</a:t>
            </a:r>
            <a:r>
              <a:rPr lang="en-US" sz="2000" dirty="0"/>
              <a:t> with j &gt; </a:t>
            </a:r>
            <a:r>
              <a:rPr lang="en-US" sz="2000" dirty="0" err="1"/>
              <a:t>i</a:t>
            </a:r>
            <a:r>
              <a:rPr lang="en-US" sz="2000" dirty="0"/>
              <a:t> receives the proposal of pi and adopts it</a:t>
            </a:r>
          </a:p>
          <a:p>
            <a:endParaRPr lang="en-US" sz="2000" dirty="0"/>
          </a:p>
          <a:p>
            <a:r>
              <a:rPr lang="en-US" sz="2000" dirty="0"/>
              <a:t>Hence, every process which sends a message after round </a:t>
            </a:r>
            <a:r>
              <a:rPr lang="en-US" sz="2000" dirty="0" err="1"/>
              <a:t>i</a:t>
            </a:r>
            <a:r>
              <a:rPr lang="en-US" sz="2000" dirty="0"/>
              <a:t> has the same proposal at the end of round </a:t>
            </a:r>
            <a:r>
              <a:rPr lang="en-US" sz="2000" dirty="0" err="1"/>
              <a:t>i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49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5D7C-928F-41B4-A94E-097AA23B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Total Order Broadcast Agenda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016A06DF-5535-4BB8-9C95-6B74E4CE2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>
                <a:ea typeface="ＭＳ Ｐゴシック" panose="020B0600070205080204" pitchFamily="34" charset="-128"/>
              </a:rPr>
              <a:t>Why, where?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Specification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Consensus-based Algorithm</a:t>
            </a:r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5DA8FA97-715D-4451-A2B3-B5E14FB365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5EECBA4-F0E5-44D0-A3E8-88E40B38A1A5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28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1A2D-7CD9-4334-A112-BD139AB6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total order?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FFE2C-3D2F-4224-A4C6-EFBF9DF09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Reliable broadcast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the processes are free to deliver messages in any order they wish</a:t>
            </a:r>
          </a:p>
          <a:p>
            <a:endParaRPr lang="en-US" sz="2000" dirty="0"/>
          </a:p>
          <a:p>
            <a:r>
              <a:rPr lang="en-US" sz="2000" dirty="0"/>
              <a:t>Causal broadcast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the processes need to deliver messages according to some order (causal order)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The order imposed by causal broadcast is however partial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Causally unrelated messages might be delivered in different order by the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5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5FD3E-02BF-4071-9E8C-3A074CD4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1E0C3-7587-4EEA-AB8F-C3F82F159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251" y="949504"/>
            <a:ext cx="8483599" cy="3818430"/>
          </a:xfrm>
        </p:spPr>
        <p:txBody>
          <a:bodyPr>
            <a:normAutofit lnSpcReduction="10000"/>
          </a:bodyPr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(One of) the most fundamental problem(s) in distributed computing</a:t>
            </a:r>
          </a:p>
          <a:p>
            <a:endParaRPr lang="en-GB" altLang="en-US" sz="2000" dirty="0">
              <a:ea typeface="ＭＳ Ｐゴシック" panose="020B0600070205080204" pitchFamily="34" charset="-128"/>
            </a:endParaRPr>
          </a:p>
          <a:p>
            <a:r>
              <a:rPr lang="en-GB" altLang="en-US" sz="2000" dirty="0">
                <a:ea typeface="ＭＳ Ｐゴシック" panose="020B0600070205080204" pitchFamily="34" charset="-128"/>
              </a:rPr>
              <a:t>Key to solving many other problems in distributed computing; e.g.,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en-US" sz="2000" dirty="0">
                <a:ea typeface="ＭＳ Ｐゴシック" panose="020B0600070205080204" pitchFamily="34" charset="-128"/>
              </a:rPr>
              <a:t>total order broadcast, (state machine)</a:t>
            </a:r>
            <a:r>
              <a:rPr lang="zh-CN" altLang="en-US" sz="2000" dirty="0">
                <a:ea typeface="ＭＳ Ｐゴシック" panose="020B0600070205080204" pitchFamily="34" charset="-128"/>
              </a:rPr>
              <a:t>　</a:t>
            </a:r>
            <a:r>
              <a:rPr lang="en-GB" altLang="en-US" sz="2000" dirty="0">
                <a:ea typeface="ＭＳ Ｐゴシック" panose="020B0600070205080204" pitchFamily="34" charset="-128"/>
              </a:rPr>
              <a:t>replication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en-US" sz="2000" dirty="0">
                <a:ea typeface="ＭＳ Ｐゴシック" panose="020B0600070205080204" pitchFamily="34" charset="-128"/>
              </a:rPr>
              <a:t>atomic commit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en-US" sz="2000" dirty="0">
                <a:ea typeface="ＭＳ Ｐゴシック" panose="020B0600070205080204" pitchFamily="34" charset="-128"/>
              </a:rPr>
              <a:t>terminating reliable broadcast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endParaRPr lang="en-GB" altLang="en-US" sz="2000" dirty="0">
              <a:ea typeface="ＭＳ Ｐゴシック" panose="020B0600070205080204" pitchFamily="34" charset="-128"/>
            </a:endParaRPr>
          </a:p>
          <a:p>
            <a:r>
              <a:rPr lang="en-GB" altLang="en-US" sz="2000" dirty="0">
                <a:ea typeface="ＭＳ Ｐゴシック" panose="020B0600070205080204" pitchFamily="34" charset="-128"/>
              </a:rPr>
              <a:t>In the consensus problem, the processes propose values and have to agree on one among these values</a:t>
            </a:r>
            <a:r>
              <a:rPr lang="en-GB" altLang="en-US" sz="2000" i="1" dirty="0">
                <a:ea typeface="ＭＳ Ｐゴシック" panose="020B0600070205080204" pitchFamily="34" charset="-128"/>
              </a:rPr>
              <a:t> 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17526603-CA9D-4179-B8F3-BCD5962D08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BCE8882-0D07-4CE4-AA4C-D9B14766548D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3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72717-AB54-48FD-BFAE-0C399BE3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broadcast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9E3215B5-3041-47F7-8E05-498402165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987" y="1474913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85930D75-F3D0-4BC6-9C10-9046E8E17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187" y="2694113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0F709353-98B6-4513-84AA-FC746DD5F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87" y="1195513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800"/>
              <a:t>p1</a:t>
            </a:r>
            <a:endParaRPr lang="en-GB" altLang="en-US" sz="2800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BF722DE2-835D-40CC-A7DA-B0F2A659A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87" y="2465513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800"/>
              <a:t>p2</a:t>
            </a:r>
            <a:endParaRPr lang="en-GB" altLang="en-US" sz="280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0391896F-988F-44AA-B759-7CFC1836F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87" y="3837113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800"/>
              <a:t>p3</a:t>
            </a:r>
            <a:endParaRPr lang="en-GB" altLang="en-US" sz="2800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678CFB46-459B-49EE-9098-110B0B6D9E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3587" y="1551113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B8C5DAA1-0FD4-48D0-8321-D9BD16724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187" y="19321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m2</a:t>
            </a:r>
            <a:endParaRPr lang="en-GB" alt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6A21922E-16ED-4527-8D18-B0070C74ED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5987" y="1551113"/>
            <a:ext cx="5943600" cy="2667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38D123B3-BE8B-4656-A96F-3A0D34ABEAF4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187" y="4446713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4F9A4D19-E062-4629-8EF1-BDD21EE3B5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5187" y="23893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6549ADB7-6BA7-4B3B-B9E2-B7BBE325CB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4187" y="11701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19BD002B-E317-4DC9-994D-4ED7935991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1987" y="41419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Text Box 18">
            <a:extLst>
              <a:ext uri="{FF2B5EF4-FFF2-40B4-BE49-F238E27FC236}">
                <a16:creationId xmlns:a16="http://schemas.microsoft.com/office/drawing/2014/main" id="{D631CFE1-4FB8-45CF-975D-E0504AD8C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4787" y="36847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m1</a:t>
            </a:r>
            <a:endParaRPr lang="en-GB" altLang="en-US"/>
          </a:p>
        </p:txBody>
      </p:sp>
      <p:sp>
        <p:nvSpPr>
          <p:cNvPr id="17" name="Line 19">
            <a:extLst>
              <a:ext uri="{FF2B5EF4-FFF2-40B4-BE49-F238E27FC236}">
                <a16:creationId xmlns:a16="http://schemas.microsoft.com/office/drawing/2014/main" id="{5E8125D8-2984-459A-8E45-C53468FA79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4787" y="1551113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Text Box 20">
            <a:extLst>
              <a:ext uri="{FF2B5EF4-FFF2-40B4-BE49-F238E27FC236}">
                <a16:creationId xmlns:a16="http://schemas.microsoft.com/office/drawing/2014/main" id="{7F888512-BED5-4DFF-BD51-BF0D0988E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387" y="20083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m1</a:t>
            </a:r>
            <a:endParaRPr lang="en-GB" altLang="en-US"/>
          </a:p>
        </p:txBody>
      </p:sp>
      <p:sp>
        <p:nvSpPr>
          <p:cNvPr id="19" name="Line 21">
            <a:extLst>
              <a:ext uri="{FF2B5EF4-FFF2-40B4-BE49-F238E27FC236}">
                <a16:creationId xmlns:a16="http://schemas.microsoft.com/office/drawing/2014/main" id="{10486B7B-D299-4FE3-8A08-12B633DF02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187" y="23893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Line 23">
            <a:extLst>
              <a:ext uri="{FF2B5EF4-FFF2-40B4-BE49-F238E27FC236}">
                <a16:creationId xmlns:a16="http://schemas.microsoft.com/office/drawing/2014/main" id="{9E508914-4674-40A4-8A1A-4EC70B936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8587" y="1551113"/>
            <a:ext cx="1828800" cy="2819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Text Box 24">
            <a:extLst>
              <a:ext uri="{FF2B5EF4-FFF2-40B4-BE49-F238E27FC236}">
                <a16:creationId xmlns:a16="http://schemas.microsoft.com/office/drawing/2014/main" id="{7F7D266C-EC96-4D34-95E0-9BE0C6C21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4987" y="36847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m2</a:t>
            </a:r>
            <a:endParaRPr lang="en-GB" altLang="en-US"/>
          </a:p>
        </p:txBody>
      </p:sp>
      <p:sp>
        <p:nvSpPr>
          <p:cNvPr id="22" name="Line 25">
            <a:extLst>
              <a:ext uri="{FF2B5EF4-FFF2-40B4-BE49-F238E27FC236}">
                <a16:creationId xmlns:a16="http://schemas.microsoft.com/office/drawing/2014/main" id="{93358E35-A308-4BED-912D-025C73F707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5987" y="40657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Line 27">
            <a:extLst>
              <a:ext uri="{FF2B5EF4-FFF2-40B4-BE49-F238E27FC236}">
                <a16:creationId xmlns:a16="http://schemas.microsoft.com/office/drawing/2014/main" id="{D0E997DF-D2BA-482C-900D-FDE1C28C5C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0587" y="11701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Line 29">
            <a:extLst>
              <a:ext uri="{FF2B5EF4-FFF2-40B4-BE49-F238E27FC236}">
                <a16:creationId xmlns:a16="http://schemas.microsoft.com/office/drawing/2014/main" id="{CFAB8D97-08AF-4A14-9B50-CD6412B7A6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9787" y="2813176"/>
            <a:ext cx="396875" cy="15573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Line 30">
            <a:extLst>
              <a:ext uri="{FF2B5EF4-FFF2-40B4-BE49-F238E27FC236}">
                <a16:creationId xmlns:a16="http://schemas.microsoft.com/office/drawing/2014/main" id="{8DB99739-BC3D-4F1C-A754-5F1D77A31E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82187" y="1627313"/>
            <a:ext cx="670560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Text Box 31">
            <a:extLst>
              <a:ext uri="{FF2B5EF4-FFF2-40B4-BE49-F238E27FC236}">
                <a16:creationId xmlns:a16="http://schemas.microsoft.com/office/drawing/2014/main" id="{340254E5-9E26-4A68-BB2B-ADEA63D08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444" y="903851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dirty="0"/>
              <a:t>m1</a:t>
            </a:r>
            <a:endParaRPr lang="en-GB" altLang="en-US" dirty="0"/>
          </a:p>
        </p:txBody>
      </p:sp>
      <p:sp>
        <p:nvSpPr>
          <p:cNvPr id="27" name="Text Box 32">
            <a:extLst>
              <a:ext uri="{FF2B5EF4-FFF2-40B4-BE49-F238E27FC236}">
                <a16:creationId xmlns:a16="http://schemas.microsoft.com/office/drawing/2014/main" id="{C5492365-FC32-40C7-A9BB-6695C6183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2587" y="45991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m3</a:t>
            </a:r>
            <a:endParaRPr lang="en-GB" altLang="en-US"/>
          </a:p>
        </p:txBody>
      </p:sp>
      <p:sp>
        <p:nvSpPr>
          <p:cNvPr id="28" name="Line 33">
            <a:extLst>
              <a:ext uri="{FF2B5EF4-FFF2-40B4-BE49-F238E27FC236}">
                <a16:creationId xmlns:a16="http://schemas.microsoft.com/office/drawing/2014/main" id="{5F010A01-3D3E-4A7D-9789-60C55A8106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187" y="23893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Line 34">
            <a:extLst>
              <a:ext uri="{FF2B5EF4-FFF2-40B4-BE49-F238E27FC236}">
                <a16:creationId xmlns:a16="http://schemas.microsoft.com/office/drawing/2014/main" id="{27A310E9-45E8-4E3D-996C-086508614B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187" y="11701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Text Box 35">
            <a:extLst>
              <a:ext uri="{FF2B5EF4-FFF2-40B4-BE49-F238E27FC236}">
                <a16:creationId xmlns:a16="http://schemas.microsoft.com/office/drawing/2014/main" id="{26817450-3BEB-4344-95B9-4E4AA887E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5587" y="7891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m1</a:t>
            </a:r>
            <a:endParaRPr lang="en-GB" altLang="en-US"/>
          </a:p>
        </p:txBody>
      </p:sp>
      <p:sp>
        <p:nvSpPr>
          <p:cNvPr id="31" name="Text Box 36">
            <a:extLst>
              <a:ext uri="{FF2B5EF4-FFF2-40B4-BE49-F238E27FC236}">
                <a16:creationId xmlns:a16="http://schemas.microsoft.com/office/drawing/2014/main" id="{03804F97-0DC8-4E7B-84BB-928C1E7B1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5787" y="7891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m2</a:t>
            </a:r>
            <a:endParaRPr lang="en-GB" altLang="en-US"/>
          </a:p>
        </p:txBody>
      </p:sp>
      <p:sp>
        <p:nvSpPr>
          <p:cNvPr id="32" name="Text Box 37">
            <a:extLst>
              <a:ext uri="{FF2B5EF4-FFF2-40B4-BE49-F238E27FC236}">
                <a16:creationId xmlns:a16="http://schemas.microsoft.com/office/drawing/2014/main" id="{92CA7235-28C2-4B56-B1E7-E4AE81A34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187" y="7129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m3</a:t>
            </a:r>
            <a:endParaRPr lang="en-GB" altLang="en-US"/>
          </a:p>
        </p:txBody>
      </p:sp>
      <p:sp>
        <p:nvSpPr>
          <p:cNvPr id="33" name="Text Box 38">
            <a:extLst>
              <a:ext uri="{FF2B5EF4-FFF2-40B4-BE49-F238E27FC236}">
                <a16:creationId xmlns:a16="http://schemas.microsoft.com/office/drawing/2014/main" id="{7A93E480-4D5A-4E30-938A-2AE91C65E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187" y="20083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m3</a:t>
            </a:r>
            <a:endParaRPr lang="en-GB" altLang="en-US"/>
          </a:p>
        </p:txBody>
      </p:sp>
      <p:sp>
        <p:nvSpPr>
          <p:cNvPr id="34" name="Line 39">
            <a:extLst>
              <a:ext uri="{FF2B5EF4-FFF2-40B4-BE49-F238E27FC236}">
                <a16:creationId xmlns:a16="http://schemas.microsoft.com/office/drawing/2014/main" id="{A0B61EFD-107E-41E9-9AF7-8E5740D45B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5187" y="41419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Text Box 40">
            <a:extLst>
              <a:ext uri="{FF2B5EF4-FFF2-40B4-BE49-F238E27FC236}">
                <a16:creationId xmlns:a16="http://schemas.microsoft.com/office/drawing/2014/main" id="{A0E3D218-CA7F-4DDC-8017-3651826C4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6587" y="37609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m3</a:t>
            </a:r>
            <a:endParaRPr lang="en-GB" altLang="en-US"/>
          </a:p>
        </p:txBody>
      </p:sp>
      <p:sp>
        <p:nvSpPr>
          <p:cNvPr id="36" name="Text Box 42">
            <a:extLst>
              <a:ext uri="{FF2B5EF4-FFF2-40B4-BE49-F238E27FC236}">
                <a16:creationId xmlns:a16="http://schemas.microsoft.com/office/drawing/2014/main" id="{4E4D107C-202B-426C-8BEB-593A29497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330" y="936751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dirty="0"/>
              <a:t>m2</a:t>
            </a:r>
            <a:endParaRPr lang="en-GB" alt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F9FBC85-B397-48F6-B932-88F3ACF4E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387" y="1317751"/>
            <a:ext cx="304800" cy="3048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CC44840-BEC9-4191-B674-C03D537B4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3475" y="1332038"/>
            <a:ext cx="304800" cy="3048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98DE36E-BFA2-4454-93D8-8E6C12173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675" y="4300663"/>
            <a:ext cx="304800" cy="3048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6029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771D5-493B-45F3-99D7-3BBAF58F6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order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0F89416A-C575-4146-80F6-1DA2663A60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901" y="1474913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5A3EB41E-D5B2-4C64-9BE6-4CC121F80F4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101" y="2694113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CF36CAC-EDBC-474E-9509-132BD9D29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301" y="1195513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800"/>
              <a:t>p1</a:t>
            </a:r>
            <a:endParaRPr lang="en-GB" altLang="en-US" sz="2800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352EEB92-AD19-440A-B22D-A00143F6A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301" y="2465513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800"/>
              <a:t>p2</a:t>
            </a:r>
            <a:endParaRPr lang="en-GB" altLang="en-US" sz="280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0FE4EC70-A1F6-4840-B0E1-E48C9407A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301" y="3837113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800"/>
              <a:t>p3</a:t>
            </a:r>
            <a:endParaRPr lang="en-GB" altLang="en-US" sz="2800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4E99FB98-1582-4F53-991E-FCF7E47FDD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1501" y="1551113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8BEF852E-0F23-4957-B94C-E49228CC6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101" y="19321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m2</a:t>
            </a:r>
            <a:endParaRPr lang="en-GB" alt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38EB6696-DDC8-48CB-8848-6E4977ED5A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3901" y="1551113"/>
            <a:ext cx="5943600" cy="2667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0DEBCC37-4773-4EAC-A2FF-771ABA93D55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101" y="4446713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40B25446-AC6C-4F44-A223-975FFC07C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3101" y="23893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8A382824-5F41-4CE6-AFE9-2DDEA9EA31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2101" y="11701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257B7C9B-021F-4A2A-853D-449060985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9901" y="41419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D4B7A3BE-AC2C-42BE-A147-8DF3E4D67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2701" y="36847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m1</a:t>
            </a:r>
            <a:endParaRPr lang="en-GB" altLang="en-US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4B2402A6-E1DD-4331-BC61-AB07DF171A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2701" y="1551113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A38825A1-5593-4AA5-BFB8-2198A3F1E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301" y="20083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m1</a:t>
            </a:r>
            <a:endParaRPr lang="en-GB" altLang="en-US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97E6CE74-436F-4F09-9C76-6D8A10BB5C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8101" y="23893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5E8839AE-A5A7-429C-840B-F995C5D75A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6501" y="1551113"/>
            <a:ext cx="1828800" cy="2819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0EC40C3C-9BFA-4298-937B-DEA2D4F55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2301" y="36847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m2</a:t>
            </a:r>
            <a:endParaRPr lang="en-GB" altLang="en-US"/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AE87EEF7-72B3-4945-8FBE-CF7146F0F2D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3301" y="41419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5417EA97-E0B2-4300-B243-C4482E0F39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8501" y="11701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60DAE8A4-AA9C-4E05-84F9-C8D0FFD1DC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7701" y="2770313"/>
            <a:ext cx="685800" cy="1600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40F55102-6BDF-4606-8829-3497578FC9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30101" y="1627313"/>
            <a:ext cx="670560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0A265FBE-C53B-4E8D-A854-065E7591A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706" y="870076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dirty="0"/>
              <a:t>m1</a:t>
            </a:r>
            <a:endParaRPr lang="en-GB" altLang="en-US" dirty="0"/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362328AC-B1C9-4AA2-B1E4-A4580A5EA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264" y="4521752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dirty="0"/>
              <a:t>m3</a:t>
            </a:r>
            <a:endParaRPr lang="en-GB" altLang="en-US" dirty="0"/>
          </a:p>
        </p:txBody>
      </p:sp>
      <p:sp>
        <p:nvSpPr>
          <p:cNvPr id="28" name="Line 27">
            <a:extLst>
              <a:ext uri="{FF2B5EF4-FFF2-40B4-BE49-F238E27FC236}">
                <a16:creationId xmlns:a16="http://schemas.microsoft.com/office/drawing/2014/main" id="{4382BC51-0D18-492C-A00C-D3E4FAC8BF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9701" y="24655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FFC93C38-BEED-4249-A396-EEFC9330C2A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8101" y="11701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5DEB5A44-1FE5-4B41-A788-570DA3B04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3501" y="7891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m1</a:t>
            </a:r>
            <a:endParaRPr lang="en-GB" altLang="en-US"/>
          </a:p>
        </p:txBody>
      </p:sp>
      <p:sp>
        <p:nvSpPr>
          <p:cNvPr id="31" name="Text Box 30">
            <a:extLst>
              <a:ext uri="{FF2B5EF4-FFF2-40B4-BE49-F238E27FC236}">
                <a16:creationId xmlns:a16="http://schemas.microsoft.com/office/drawing/2014/main" id="{9A4750FC-39B6-437C-946C-D339678BC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3701" y="7891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m2</a:t>
            </a:r>
            <a:endParaRPr lang="en-GB" altLang="en-US"/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46DD3C04-15F2-4D31-A680-CE9D1F340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7101" y="7129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m3</a:t>
            </a:r>
            <a:endParaRPr lang="en-GB" altLang="en-US"/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2F004E87-63FF-4298-B5E0-ABFE91962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301" y="22369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m3</a:t>
            </a:r>
            <a:endParaRPr lang="en-GB" altLang="en-US"/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70542E05-C537-4C0B-A1CC-F06AEA36D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3101" y="41419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B480E823-C118-4419-93D4-A732AD19D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4501" y="37609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m3</a:t>
            </a:r>
            <a:endParaRPr lang="en-GB" altLang="en-US"/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75608489-E017-4F5D-979D-6CA661644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6706" y="96612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dirty="0"/>
              <a:t>m2</a:t>
            </a:r>
            <a:endParaRPr lang="en-GB" alt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3C884AA-80B1-4527-9C03-7294E981B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301" y="1317751"/>
            <a:ext cx="304800" cy="3048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94677D2-EC44-4A9D-A002-4737A7469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989" y="4241926"/>
            <a:ext cx="304800" cy="3048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52BA23E-22D2-4429-9826-0B58344A4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501" y="1371726"/>
            <a:ext cx="304800" cy="3048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418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CB851-A399-4EE0-A794-C180B018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B29A8-8803-4509-9442-6F0100BBC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processes must deliver all messages according to the same order</a:t>
            </a:r>
          </a:p>
          <a:p>
            <a:endParaRPr lang="en-US" dirty="0"/>
          </a:p>
          <a:p>
            <a:r>
              <a:rPr lang="en-US" dirty="0"/>
              <a:t>NB: This order does not need to respect causality (or even FIFO) </a:t>
            </a:r>
          </a:p>
          <a:p>
            <a:endParaRPr lang="en-US" dirty="0"/>
          </a:p>
          <a:p>
            <a:r>
              <a:rPr lang="en-US" dirty="0"/>
              <a:t>Total order broadcast can be made to respect causal (or FIFO) ordering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57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AC3C-E46D-4CC6-A0C7-503C964E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order broadcast</a:t>
            </a:r>
          </a:p>
        </p:txBody>
      </p:sp>
      <p:sp>
        <p:nvSpPr>
          <p:cNvPr id="40" name="Line 3">
            <a:extLst>
              <a:ext uri="{FF2B5EF4-FFF2-40B4-BE49-F238E27FC236}">
                <a16:creationId xmlns:a16="http://schemas.microsoft.com/office/drawing/2014/main" id="{B823AEFA-104F-4926-A1EA-7958E84E5B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603" y="1562100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1" name="Line 4">
            <a:extLst>
              <a:ext uri="{FF2B5EF4-FFF2-40B4-BE49-F238E27FC236}">
                <a16:creationId xmlns:a16="http://schemas.microsoft.com/office/drawing/2014/main" id="{AC11D0F8-D79C-4021-B78E-43A0EE315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803" y="2781300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2" name="Text Box 5">
            <a:extLst>
              <a:ext uri="{FF2B5EF4-FFF2-40B4-BE49-F238E27FC236}">
                <a16:creationId xmlns:a16="http://schemas.microsoft.com/office/drawing/2014/main" id="{33EA4EB9-77B0-4E09-BCEC-C6FFA4D6C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03" y="12827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800"/>
              <a:t>p1</a:t>
            </a:r>
            <a:endParaRPr lang="en-GB" altLang="en-US" sz="2800"/>
          </a:p>
        </p:txBody>
      </p:sp>
      <p:sp>
        <p:nvSpPr>
          <p:cNvPr id="43" name="Text Box 6">
            <a:extLst>
              <a:ext uri="{FF2B5EF4-FFF2-40B4-BE49-F238E27FC236}">
                <a16:creationId xmlns:a16="http://schemas.microsoft.com/office/drawing/2014/main" id="{67B1B049-A86B-4936-8F3D-D939BDD54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03" y="25527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800"/>
              <a:t>p2</a:t>
            </a:r>
            <a:endParaRPr lang="en-GB" altLang="en-US" sz="2800"/>
          </a:p>
        </p:txBody>
      </p:sp>
      <p:sp>
        <p:nvSpPr>
          <p:cNvPr id="44" name="Text Box 7">
            <a:extLst>
              <a:ext uri="{FF2B5EF4-FFF2-40B4-BE49-F238E27FC236}">
                <a16:creationId xmlns:a16="http://schemas.microsoft.com/office/drawing/2014/main" id="{B238A411-1D7F-473C-B17A-0FA2AD723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03" y="39243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800"/>
              <a:t>p3</a:t>
            </a:r>
            <a:endParaRPr lang="en-GB" altLang="en-US" sz="2800"/>
          </a:p>
        </p:txBody>
      </p:sp>
      <p:sp>
        <p:nvSpPr>
          <p:cNvPr id="45" name="Line 8">
            <a:extLst>
              <a:ext uri="{FF2B5EF4-FFF2-40B4-BE49-F238E27FC236}">
                <a16:creationId xmlns:a16="http://schemas.microsoft.com/office/drawing/2014/main" id="{1400F865-FEF8-4073-BA74-9E42DDFB55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5203" y="1638300"/>
            <a:ext cx="1468438" cy="10969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6" name="Text Box 9">
            <a:extLst>
              <a:ext uri="{FF2B5EF4-FFF2-40B4-BE49-F238E27FC236}">
                <a16:creationId xmlns:a16="http://schemas.microsoft.com/office/drawing/2014/main" id="{2517E2BA-E1CA-4AF7-B0AB-6F429F5F8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003" y="2075406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dirty="0"/>
              <a:t>m2</a:t>
            </a:r>
            <a:endParaRPr lang="en-GB" altLang="en-US" dirty="0"/>
          </a:p>
        </p:txBody>
      </p:sp>
      <p:sp>
        <p:nvSpPr>
          <p:cNvPr id="47" name="Line 10">
            <a:extLst>
              <a:ext uri="{FF2B5EF4-FFF2-40B4-BE49-F238E27FC236}">
                <a16:creationId xmlns:a16="http://schemas.microsoft.com/office/drawing/2014/main" id="{28BBAF94-4511-4DC9-B3DB-A912B1C2DB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7603" y="1638300"/>
            <a:ext cx="5943600" cy="2667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8" name="Line 11">
            <a:extLst>
              <a:ext uri="{FF2B5EF4-FFF2-40B4-BE49-F238E27FC236}">
                <a16:creationId xmlns:a16="http://schemas.microsoft.com/office/drawing/2014/main" id="{6174E399-FC1F-449C-BC73-48F0B304312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803" y="4533900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9" name="Line 12">
            <a:extLst>
              <a:ext uri="{FF2B5EF4-FFF2-40B4-BE49-F238E27FC236}">
                <a16:creationId xmlns:a16="http://schemas.microsoft.com/office/drawing/2014/main" id="{A55CC751-9FD4-44E1-B377-21DE09918D2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9403" y="24765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0" name="Line 13">
            <a:extLst>
              <a:ext uri="{FF2B5EF4-FFF2-40B4-BE49-F238E27FC236}">
                <a16:creationId xmlns:a16="http://schemas.microsoft.com/office/drawing/2014/main" id="{8D601966-BF45-4966-8D0C-152AC14EED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2803" y="12573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1" name="Line 14">
            <a:extLst>
              <a:ext uri="{FF2B5EF4-FFF2-40B4-BE49-F238E27FC236}">
                <a16:creationId xmlns:a16="http://schemas.microsoft.com/office/drawing/2014/main" id="{C699C190-9987-4F0C-8463-111CE8BBDCA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3603" y="42291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2" name="Text Box 15">
            <a:extLst>
              <a:ext uri="{FF2B5EF4-FFF2-40B4-BE49-F238E27FC236}">
                <a16:creationId xmlns:a16="http://schemas.microsoft.com/office/drawing/2014/main" id="{234BED72-4AC8-410E-BD29-660A0B684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403" y="37719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m1</a:t>
            </a:r>
            <a:endParaRPr lang="en-GB" altLang="en-US"/>
          </a:p>
        </p:txBody>
      </p:sp>
      <p:sp>
        <p:nvSpPr>
          <p:cNvPr id="53" name="Line 16">
            <a:extLst>
              <a:ext uri="{FF2B5EF4-FFF2-40B4-BE49-F238E27FC236}">
                <a16:creationId xmlns:a16="http://schemas.microsoft.com/office/drawing/2014/main" id="{6B1587D0-D6D5-4CF3-9310-3C2068C39F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6403" y="16383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4" name="Text Box 17">
            <a:extLst>
              <a:ext uri="{FF2B5EF4-FFF2-40B4-BE49-F238E27FC236}">
                <a16:creationId xmlns:a16="http://schemas.microsoft.com/office/drawing/2014/main" id="{CB7C175D-CDA2-4246-A3A7-EC09E61EC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4603" y="20955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m3</a:t>
            </a:r>
            <a:endParaRPr lang="en-GB" altLang="en-US"/>
          </a:p>
        </p:txBody>
      </p:sp>
      <p:sp>
        <p:nvSpPr>
          <p:cNvPr id="55" name="Line 18">
            <a:extLst>
              <a:ext uri="{FF2B5EF4-FFF2-40B4-BE49-F238E27FC236}">
                <a16:creationId xmlns:a16="http://schemas.microsoft.com/office/drawing/2014/main" id="{FCB7A945-450B-449F-B322-BD6C943054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1803" y="24765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6" name="Line 19">
            <a:extLst>
              <a:ext uri="{FF2B5EF4-FFF2-40B4-BE49-F238E27FC236}">
                <a16:creationId xmlns:a16="http://schemas.microsoft.com/office/drawing/2014/main" id="{CB3DD90D-C4E3-4129-8806-449434F00A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0203" y="1638300"/>
            <a:ext cx="1828800" cy="2819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7" name="Text Box 20">
            <a:extLst>
              <a:ext uri="{FF2B5EF4-FFF2-40B4-BE49-F238E27FC236}">
                <a16:creationId xmlns:a16="http://schemas.microsoft.com/office/drawing/2014/main" id="{6F226C5D-1CD5-4C96-8D52-B53B760AE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6603" y="37719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m2</a:t>
            </a:r>
            <a:endParaRPr lang="en-GB" altLang="en-US"/>
          </a:p>
        </p:txBody>
      </p:sp>
      <p:sp>
        <p:nvSpPr>
          <p:cNvPr id="58" name="Line 21">
            <a:extLst>
              <a:ext uri="{FF2B5EF4-FFF2-40B4-BE49-F238E27FC236}">
                <a16:creationId xmlns:a16="http://schemas.microsoft.com/office/drawing/2014/main" id="{1E6E31E7-2749-46B4-8EAA-7D46220EBE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7603" y="41529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9" name="Line 22">
            <a:extLst>
              <a:ext uri="{FF2B5EF4-FFF2-40B4-BE49-F238E27FC236}">
                <a16:creationId xmlns:a16="http://schemas.microsoft.com/office/drawing/2014/main" id="{0A9D30D8-8EEE-4C24-BF2D-3A3F71449B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2203" y="12573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0" name="Line 23">
            <a:extLst>
              <a:ext uri="{FF2B5EF4-FFF2-40B4-BE49-F238E27FC236}">
                <a16:creationId xmlns:a16="http://schemas.microsoft.com/office/drawing/2014/main" id="{3213E195-156C-4CD8-B799-2C05056017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31403" y="2857500"/>
            <a:ext cx="685800" cy="1600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1" name="Line 24">
            <a:extLst>
              <a:ext uri="{FF2B5EF4-FFF2-40B4-BE49-F238E27FC236}">
                <a16:creationId xmlns:a16="http://schemas.microsoft.com/office/drawing/2014/main" id="{3679AEFF-2E30-4CB0-A54D-DD2B5E8AF4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83803" y="1714500"/>
            <a:ext cx="670560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2" name="Text Box 25">
            <a:extLst>
              <a:ext uri="{FF2B5EF4-FFF2-40B4-BE49-F238E27FC236}">
                <a16:creationId xmlns:a16="http://schemas.microsoft.com/office/drawing/2014/main" id="{5E9ECB7A-7963-4BC5-A0FD-3445D406C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766" y="1006475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m1</a:t>
            </a:r>
            <a:endParaRPr lang="en-GB" altLang="en-US"/>
          </a:p>
        </p:txBody>
      </p:sp>
      <p:sp>
        <p:nvSpPr>
          <p:cNvPr id="63" name="Text Box 26">
            <a:extLst>
              <a:ext uri="{FF2B5EF4-FFF2-40B4-BE49-F238E27FC236}">
                <a16:creationId xmlns:a16="http://schemas.microsoft.com/office/drawing/2014/main" id="{7CB6C460-3654-44CB-B384-150DFEA89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203" y="46863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m3</a:t>
            </a:r>
            <a:endParaRPr lang="en-GB" altLang="en-US"/>
          </a:p>
        </p:txBody>
      </p:sp>
      <p:sp>
        <p:nvSpPr>
          <p:cNvPr id="64" name="Line 27">
            <a:extLst>
              <a:ext uri="{FF2B5EF4-FFF2-40B4-BE49-F238E27FC236}">
                <a16:creationId xmlns:a16="http://schemas.microsoft.com/office/drawing/2014/main" id="{43774762-A5E5-4210-97E3-98C6134AB3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7403" y="24765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5" name="Line 28">
            <a:extLst>
              <a:ext uri="{FF2B5EF4-FFF2-40B4-BE49-F238E27FC236}">
                <a16:creationId xmlns:a16="http://schemas.microsoft.com/office/drawing/2014/main" id="{064D6BA7-CC09-4902-8310-79C8EEAFEAEC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1803" y="12573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6" name="Text Box 29">
            <a:extLst>
              <a:ext uri="{FF2B5EF4-FFF2-40B4-BE49-F238E27FC236}">
                <a16:creationId xmlns:a16="http://schemas.microsoft.com/office/drawing/2014/main" id="{CD6FF4C0-2DAF-4FC6-BE59-1FC5500DA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2316" y="853282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dirty="0"/>
              <a:t>m1</a:t>
            </a:r>
            <a:endParaRPr lang="en-GB" altLang="en-US" dirty="0"/>
          </a:p>
        </p:txBody>
      </p:sp>
      <p:sp>
        <p:nvSpPr>
          <p:cNvPr id="67" name="Text Box 30">
            <a:extLst>
              <a:ext uri="{FF2B5EF4-FFF2-40B4-BE49-F238E27FC236}">
                <a16:creationId xmlns:a16="http://schemas.microsoft.com/office/drawing/2014/main" id="{41F6E6AF-9DB9-49AA-99A8-8602A8F67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403" y="8763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dirty="0"/>
              <a:t>m2</a:t>
            </a:r>
            <a:endParaRPr lang="en-GB" altLang="en-US" dirty="0"/>
          </a:p>
        </p:txBody>
      </p:sp>
      <p:sp>
        <p:nvSpPr>
          <p:cNvPr id="68" name="Text Box 31">
            <a:extLst>
              <a:ext uri="{FF2B5EF4-FFF2-40B4-BE49-F238E27FC236}">
                <a16:creationId xmlns:a16="http://schemas.microsoft.com/office/drawing/2014/main" id="{955CD36D-6E0F-4E9F-8A81-0C13429C7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0803" y="8001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m3</a:t>
            </a:r>
            <a:endParaRPr lang="en-GB" altLang="en-US"/>
          </a:p>
        </p:txBody>
      </p:sp>
      <p:sp>
        <p:nvSpPr>
          <p:cNvPr id="69" name="Text Box 32">
            <a:extLst>
              <a:ext uri="{FF2B5EF4-FFF2-40B4-BE49-F238E27FC236}">
                <a16:creationId xmlns:a16="http://schemas.microsoft.com/office/drawing/2014/main" id="{7ACF8AB6-4093-4768-BDC0-CA693D4AB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403" y="20955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m1</a:t>
            </a:r>
            <a:endParaRPr lang="en-GB" altLang="en-US"/>
          </a:p>
        </p:txBody>
      </p:sp>
      <p:sp>
        <p:nvSpPr>
          <p:cNvPr id="70" name="Line 33">
            <a:extLst>
              <a:ext uri="{FF2B5EF4-FFF2-40B4-BE49-F238E27FC236}">
                <a16:creationId xmlns:a16="http://schemas.microsoft.com/office/drawing/2014/main" id="{4C93C6C9-9729-4863-A45B-F409A6555BE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65603" y="42291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1" name="Text Box 34">
            <a:extLst>
              <a:ext uri="{FF2B5EF4-FFF2-40B4-BE49-F238E27FC236}">
                <a16:creationId xmlns:a16="http://schemas.microsoft.com/office/drawing/2014/main" id="{360F02D4-A8C8-47CE-8D3C-45EBAAACD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0803" y="36957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m3</a:t>
            </a:r>
            <a:endParaRPr lang="en-GB" altLang="en-US"/>
          </a:p>
        </p:txBody>
      </p:sp>
      <p:sp>
        <p:nvSpPr>
          <p:cNvPr id="72" name="Text Box 35">
            <a:extLst>
              <a:ext uri="{FF2B5EF4-FFF2-40B4-BE49-F238E27FC236}">
                <a16:creationId xmlns:a16="http://schemas.microsoft.com/office/drawing/2014/main" id="{EE5A3DAF-A499-4D9D-89BD-E557AD2B4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120" y="1006475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dirty="0"/>
              <a:t>m2</a:t>
            </a:r>
            <a:endParaRPr lang="en-GB" alt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3F7E531-23EF-4D3D-9487-3199F607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003" y="1404938"/>
            <a:ext cx="304800" cy="3048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B0A0E73-1E1D-41B7-A431-FC229EA5C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7491" y="1403350"/>
            <a:ext cx="304800" cy="3048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1905D53-D05C-4AAD-948A-760015610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116" y="4370388"/>
            <a:ext cx="304800" cy="3048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101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FCC50-CC1E-40E0-9CA1-2ED510529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order broadcast + causality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A946727D-AA02-4D35-AD2C-EAD8D9A6B1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708" y="1474913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73EB6E7F-C71F-49D1-9BD8-9FF939BC28D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908" y="2694113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0C5ED654-45FB-433C-9D1F-330C9B00F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08" y="1195513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800"/>
              <a:t>p1</a:t>
            </a:r>
            <a:endParaRPr lang="en-GB" altLang="en-US" sz="2800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14D8D83-D843-46FB-B420-D4F9CA890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08" y="2465513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800"/>
              <a:t>p2</a:t>
            </a:r>
            <a:endParaRPr lang="en-GB" altLang="en-US" sz="280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D69B60A8-69B2-482D-BF24-0C2FC3755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08" y="3837113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800"/>
              <a:t>p3</a:t>
            </a:r>
            <a:endParaRPr lang="en-GB" altLang="en-US" sz="2800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EA4D8724-4D84-40E5-B8B0-1BC653362F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2308" y="1551113"/>
            <a:ext cx="1397000" cy="10683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7C1B94BD-B29E-44C5-A9EB-F9668B214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7908" y="19321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m1</a:t>
            </a:r>
            <a:endParaRPr lang="en-GB" alt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DC77B7A5-1FD9-4D09-A90E-FC1936BFFD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4708" y="1551113"/>
            <a:ext cx="5943600" cy="2667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7EA22728-407D-4781-A723-4EEFA4E43CA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908" y="4446713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E9A7806A-86E2-49BC-B8A9-E3EEACC21F9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6508" y="23893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CC0AAF41-14A4-45D3-96E8-94D74FBBCE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9908" y="11701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97EA950B-12A0-49AC-84F3-F5F5ADBD01A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0308" y="41419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1733F747-149A-4110-821D-400084B1A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508" y="36847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m2</a:t>
            </a:r>
            <a:endParaRPr lang="en-GB" altLang="en-US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6E34464D-8B73-463B-AA26-C82535C054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3508" y="1551113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81D7F64E-3FD1-4425-9E6D-E381B95AC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708" y="20083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m3</a:t>
            </a:r>
            <a:endParaRPr lang="en-GB" altLang="en-US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40439836-C811-42F0-9D97-2A24193A8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8908" y="23893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85F1AA5F-1DC6-436B-A345-7F5B306D2F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7308" y="1551113"/>
            <a:ext cx="1828800" cy="2819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A30C6EF0-A194-47FF-80C7-91E74847F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108" y="36847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m1</a:t>
            </a:r>
            <a:endParaRPr lang="en-GB" altLang="en-US"/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599BE575-7FCD-479D-BB64-F303EA6C46A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3108" y="41419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89A6EC62-A176-4C1A-9807-4015A5B138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9308" y="11701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2FCF0C52-D8E7-4391-A584-849970EFA8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28508" y="2770313"/>
            <a:ext cx="685800" cy="1600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6EE3A867-3318-4F0D-AF08-FC2D7B1375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80908" y="1627313"/>
            <a:ext cx="670560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BBE0E5A1-B684-4143-982A-B8A5ADDA8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308" y="933576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m1</a:t>
            </a:r>
            <a:endParaRPr lang="en-GB" altLang="en-US"/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EFE8550E-A75A-4DE3-AFBC-8394CAA02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308" y="45991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m3</a:t>
            </a:r>
            <a:endParaRPr lang="en-GB" altLang="en-US"/>
          </a:p>
        </p:txBody>
      </p:sp>
      <p:sp>
        <p:nvSpPr>
          <p:cNvPr id="28" name="Line 27">
            <a:extLst>
              <a:ext uri="{FF2B5EF4-FFF2-40B4-BE49-F238E27FC236}">
                <a16:creationId xmlns:a16="http://schemas.microsoft.com/office/drawing/2014/main" id="{C7604745-4D9F-4985-A8C6-67712FD996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4508" y="23893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193CAEDC-3469-4889-B464-45EE3604CFA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8908" y="11701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8916CD42-DA44-4C46-9289-C4EBD9E08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708" y="7129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m2</a:t>
            </a:r>
            <a:endParaRPr lang="en-GB" altLang="en-US"/>
          </a:p>
        </p:txBody>
      </p:sp>
      <p:sp>
        <p:nvSpPr>
          <p:cNvPr id="31" name="Text Box 30">
            <a:extLst>
              <a:ext uri="{FF2B5EF4-FFF2-40B4-BE49-F238E27FC236}">
                <a16:creationId xmlns:a16="http://schemas.microsoft.com/office/drawing/2014/main" id="{35F9AF8A-E3DA-4263-93B8-5D1FB918C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508" y="7891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m1</a:t>
            </a:r>
            <a:endParaRPr lang="en-GB" altLang="en-US"/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2F53EC45-4919-4D32-BD72-9ED8EF338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7908" y="7129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m3</a:t>
            </a:r>
            <a:endParaRPr lang="en-GB" altLang="en-US"/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557A2FD9-F428-4A68-B5CC-0963AD9B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508" y="20083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m2</a:t>
            </a:r>
            <a:endParaRPr lang="en-GB" altLang="en-US"/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946E760B-1C3F-460F-9C3B-6A77FF192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7508" y="41419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0CF26FEC-8064-4C34-AAD5-5D145BB94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5108" y="36085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m3</a:t>
            </a:r>
            <a:endParaRPr lang="en-GB" altLang="en-US"/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194B843C-290B-49D8-B55E-759E0F447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508" y="10177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m2</a:t>
            </a:r>
            <a:endParaRPr lang="en-GB" alt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437EC23-4A43-4D3D-B4D1-06D0C655B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108" y="1317751"/>
            <a:ext cx="304800" cy="3048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5DA9396-A7FC-4F6B-9667-07C953C33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083" y="4268913"/>
            <a:ext cx="304800" cy="3048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D8278DE-C044-41DF-8A0A-3E058211F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308" y="1371726"/>
            <a:ext cx="304800" cy="3048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3991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36CF-F1AD-42A6-81F1-0E3664C15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Order: Where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D7277-3BB8-47E7-8AE3-70A4D4562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Replicated services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State machine replication (SMR)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Where the replicas need to treat the requests in the same order to preserve consistency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46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38FE5-EB1C-45C1-BC87-468DB17B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Total Order Broadcast Agenda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59F8A942-56EF-4BBA-8F56-C8491E701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Why, where?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u="sng" dirty="0">
                <a:ea typeface="ＭＳ Ｐゴシック" panose="020B0600070205080204" pitchFamily="34" charset="-128"/>
              </a:rPr>
              <a:t>Specification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Consensus-based Algorithm</a:t>
            </a: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25D5C62E-B483-478C-AAA7-EE681FCBEA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CB6B05-AD7C-4862-A1F4-FB185472234D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36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301B-949E-4459-90EF-680152BD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Total Order Broadcast specification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8D969D69-69A8-4843-B010-71A0D5CA6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712913"/>
            <a:ext cx="8542751" cy="4328813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Name: </a:t>
            </a:r>
            <a:r>
              <a:rPr lang="en-US" altLang="en-US" dirty="0" err="1">
                <a:ea typeface="ＭＳ Ｐゴシック" panose="020B0600070205080204" pitchFamily="34" charset="-128"/>
              </a:rPr>
              <a:t>TotalOrderBroadcast</a:t>
            </a:r>
            <a:r>
              <a:rPr lang="en-US" altLang="en-US" dirty="0">
                <a:ea typeface="ＭＳ Ｐゴシック" panose="020B0600070205080204" pitchFamily="34" charset="-128"/>
              </a:rPr>
              <a:t>, instance </a:t>
            </a:r>
            <a:r>
              <a:rPr lang="en-US" altLang="en-US" dirty="0" err="1">
                <a:ea typeface="ＭＳ Ｐゴシック" panose="020B0600070205080204" pitchFamily="34" charset="-128"/>
              </a:rPr>
              <a:t>tob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Request: &lt; </a:t>
            </a:r>
            <a:r>
              <a:rPr lang="en-US" altLang="en-US" dirty="0" err="1">
                <a:ea typeface="ＭＳ Ｐゴシック" panose="020B0600070205080204" pitchFamily="34" charset="-128"/>
              </a:rPr>
              <a:t>tob</a:t>
            </a:r>
            <a:r>
              <a:rPr lang="en-US" altLang="en-US" dirty="0">
                <a:ea typeface="ＭＳ Ｐゴシック" panose="020B0600070205080204" pitchFamily="34" charset="-128"/>
              </a:rPr>
              <a:t>, Broadcast | m &gt;: Broadcasts a message m to all processes.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Indication: &lt; </a:t>
            </a:r>
            <a:r>
              <a:rPr lang="en-US" altLang="en-US" dirty="0" err="1">
                <a:ea typeface="ＭＳ Ｐゴシック" panose="020B0600070205080204" pitchFamily="34" charset="-128"/>
              </a:rPr>
              <a:t>tob</a:t>
            </a:r>
            <a:r>
              <a:rPr lang="en-US" altLang="en-US" dirty="0">
                <a:ea typeface="ＭＳ Ｐゴシック" panose="020B0600070205080204" pitchFamily="34" charset="-128"/>
              </a:rPr>
              <a:t>, Deliver | p, m &gt;: Delivers a message m broadcast by process p.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Properties: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b="1" dirty="0">
                <a:ea typeface="ＭＳ Ｐゴシック" panose="020B0600070205080204" pitchFamily="34" charset="-128"/>
              </a:rPr>
              <a:t>TOB1. Validity</a:t>
            </a:r>
            <a:r>
              <a:rPr lang="en-US" altLang="en-US" dirty="0">
                <a:ea typeface="ＭＳ Ｐゴシック" panose="020B0600070205080204" pitchFamily="34" charset="-128"/>
              </a:rPr>
              <a:t>: If a correct process p broadcasts a message m, then p eventually delivers m.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b="1" dirty="0">
                <a:ea typeface="ＭＳ Ｐゴシック" panose="020B0600070205080204" pitchFamily="34" charset="-128"/>
              </a:rPr>
              <a:t>TOB2. No duplication</a:t>
            </a:r>
            <a:r>
              <a:rPr lang="en-US" altLang="en-US" dirty="0">
                <a:ea typeface="ＭＳ Ｐゴシック" panose="020B0600070205080204" pitchFamily="34" charset="-128"/>
              </a:rPr>
              <a:t>: No message is delivered more than once.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b="1" dirty="0">
                <a:ea typeface="ＭＳ Ｐゴシック" panose="020B0600070205080204" pitchFamily="34" charset="-128"/>
              </a:rPr>
              <a:t>TOB3. No creation</a:t>
            </a:r>
            <a:r>
              <a:rPr lang="en-US" altLang="en-US" dirty="0">
                <a:ea typeface="ＭＳ Ｐゴシック" panose="020B0600070205080204" pitchFamily="34" charset="-128"/>
              </a:rPr>
              <a:t>: If a process delivers a message m with sender s, then m was previously broadcast by process 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b="1" dirty="0">
                <a:ea typeface="ＭＳ Ｐゴシック" panose="020B0600070205080204" pitchFamily="34" charset="-128"/>
              </a:rPr>
              <a:t>TOB4. Agreement</a:t>
            </a:r>
            <a:r>
              <a:rPr lang="en-US" altLang="en-US" dirty="0">
                <a:ea typeface="ＭＳ Ｐゴシック" panose="020B0600070205080204" pitchFamily="34" charset="-128"/>
              </a:rPr>
              <a:t>: If a message m is delivered by some correct process, then m is eventually delivered by every correct process.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TOB5. Total order</a:t>
            </a:r>
            <a:r>
              <a:rPr lang="en-US" altLang="en-US" dirty="0">
                <a:ea typeface="ＭＳ Ｐゴシック" panose="020B0600070205080204" pitchFamily="34" charset="-128"/>
              </a:rPr>
              <a:t>: Let m1 and m2 be any two messages and suppose p and q are any two correct processes that deliver m1 and m2. If p delivers m1 before m2, then q delivers m1 before m2.</a:t>
            </a:r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4867472E-D642-4C33-AD2A-BA5C0D13E5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B0927CD-5E9D-462D-9695-7359F05EAF41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37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1257-9FBB-4FE4-9924-27293380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Order Broadcast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EBA00-D997-4398-9FEB-FA43D7F3E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Why, where?</a:t>
            </a:r>
          </a:p>
          <a:p>
            <a:endParaRPr lang="en-US" dirty="0"/>
          </a:p>
          <a:p>
            <a:r>
              <a:rPr lang="en-US" dirty="0"/>
              <a:t>Specification</a:t>
            </a:r>
          </a:p>
          <a:p>
            <a:endParaRPr lang="en-US" dirty="0"/>
          </a:p>
          <a:p>
            <a:r>
              <a:rPr lang="en-US" u="sng" dirty="0"/>
              <a:t>Consensus-based Algorithm</a:t>
            </a:r>
          </a:p>
        </p:txBody>
      </p:sp>
    </p:spTree>
    <p:extLst>
      <p:ext uri="{BB962C8B-B14F-4D97-AF65-F5344CB8AC3E}">
        <p14:creationId xmlns:p14="http://schemas.microsoft.com/office/powerpoint/2010/main" val="8337312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52E0-7652-40BA-990C-02623269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Consensus-Based Total-Order Broadcast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57B53B-04A8-41B3-B9AF-EC3BEABC2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Implements: </a:t>
                </a:r>
                <a:r>
                  <a:rPr lang="en-US" dirty="0" err="1"/>
                  <a:t>TotalOrderBroadcast</a:t>
                </a:r>
                <a:r>
                  <a:rPr lang="en-US" dirty="0"/>
                  <a:t>, instance </a:t>
                </a:r>
                <a:r>
                  <a:rPr lang="en-US" dirty="0" err="1"/>
                  <a:t>tob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Uses: </a:t>
                </a:r>
                <a:r>
                  <a:rPr lang="en-US" dirty="0" err="1"/>
                  <a:t>ReliableBroadcast</a:t>
                </a:r>
                <a:r>
                  <a:rPr lang="en-US" dirty="0"/>
                  <a:t>, instance </a:t>
                </a:r>
                <a:r>
                  <a:rPr lang="en-US" dirty="0" err="1"/>
                  <a:t>rb</a:t>
                </a:r>
                <a:r>
                  <a:rPr lang="en-US" dirty="0"/>
                  <a:t>; Consensus (multiple instances).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upon event </a:t>
                </a:r>
                <a:r>
                  <a:rPr lang="en-US" dirty="0"/>
                  <a:t>&lt; </a:t>
                </a:r>
                <a:r>
                  <a:rPr lang="en-US" dirty="0" err="1"/>
                  <a:t>tob</a:t>
                </a:r>
                <a:r>
                  <a:rPr lang="en-US" dirty="0"/>
                  <a:t>, Init &gt; </a:t>
                </a:r>
                <a:r>
                  <a:rPr lang="en-US" b="1" dirty="0"/>
                  <a:t>do</a:t>
                </a:r>
              </a:p>
              <a:p>
                <a:pPr marL="0" indent="0">
                  <a:buNone/>
                </a:pPr>
                <a:r>
                  <a:rPr lang="en-US" dirty="0"/>
                  <a:t>	unordered := ∅;</a:t>
                </a:r>
              </a:p>
              <a:p>
                <a:pPr marL="0" indent="0">
                  <a:buNone/>
                </a:pPr>
                <a:r>
                  <a:rPr lang="en-US" dirty="0"/>
                  <a:t>	delivered := ∅;</a:t>
                </a:r>
              </a:p>
              <a:p>
                <a:pPr marL="0" indent="0">
                  <a:buNone/>
                </a:pPr>
                <a:r>
                  <a:rPr lang="en-US" dirty="0"/>
                  <a:t>	round := 1;</a:t>
                </a:r>
              </a:p>
              <a:p>
                <a:pPr marL="0" indent="0">
                  <a:buNone/>
                </a:pPr>
                <a:r>
                  <a:rPr lang="en-US" dirty="0"/>
                  <a:t>	wait := FALSE;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upon</a:t>
                </a:r>
                <a:r>
                  <a:rPr lang="en-US" dirty="0"/>
                  <a:t> </a:t>
                </a:r>
                <a:r>
                  <a:rPr lang="en-US" b="1" dirty="0"/>
                  <a:t>event</a:t>
                </a:r>
                <a:r>
                  <a:rPr lang="en-US" dirty="0"/>
                  <a:t> &lt; </a:t>
                </a:r>
                <a:r>
                  <a:rPr lang="en-US" dirty="0" err="1"/>
                  <a:t>tob</a:t>
                </a:r>
                <a:r>
                  <a:rPr lang="en-US" dirty="0"/>
                  <a:t>, Broadcast | m &gt; </a:t>
                </a:r>
                <a:r>
                  <a:rPr lang="en-US" b="1" dirty="0"/>
                  <a:t>do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1" dirty="0"/>
                  <a:t>trigger</a:t>
                </a:r>
                <a:r>
                  <a:rPr lang="en-US" dirty="0"/>
                  <a:t> &lt; </a:t>
                </a:r>
                <a:r>
                  <a:rPr lang="en-US" dirty="0" err="1"/>
                  <a:t>rb</a:t>
                </a:r>
                <a:r>
                  <a:rPr lang="en-US" dirty="0"/>
                  <a:t>, Broadcast | m &gt;;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upon event </a:t>
                </a:r>
                <a:r>
                  <a:rPr lang="en-US" dirty="0"/>
                  <a:t>&lt; </a:t>
                </a:r>
                <a:r>
                  <a:rPr lang="en-US" dirty="0" err="1"/>
                  <a:t>rb</a:t>
                </a:r>
                <a:r>
                  <a:rPr lang="en-US" dirty="0"/>
                  <a:t>, Deliver | p, m &gt; </a:t>
                </a:r>
                <a:r>
                  <a:rPr lang="en-US" b="1" dirty="0"/>
                  <a:t>do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1" dirty="0"/>
                  <a:t>if</a:t>
                </a:r>
                <a:r>
                  <a:rPr lang="en-US" dirty="0"/>
                  <a:t> 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dirty="0"/>
                  <a:t> delivered </a:t>
                </a:r>
                <a:r>
                  <a:rPr lang="en-US" b="1" dirty="0"/>
                  <a:t>then</a:t>
                </a:r>
              </a:p>
              <a:p>
                <a:pPr marL="0" indent="0">
                  <a:buNone/>
                </a:pPr>
                <a:r>
                  <a:rPr lang="en-US" dirty="0"/>
                  <a:t>		unordered := unordered ∪ {(p, m)};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57B53B-04A8-41B3-B9AF-EC3BEABC2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1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20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7BF0-F0BC-4213-A200-E0C6B785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B6149-60B5-4A3D-B245-619501E62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" y="847904"/>
            <a:ext cx="8712200" cy="3933218"/>
          </a:xfrm>
        </p:spPr>
        <p:txBody>
          <a:bodyPr>
            <a:normAutofit/>
          </a:bodyPr>
          <a:lstStyle/>
          <a:p>
            <a:r>
              <a:rPr lang="en-US" dirty="0"/>
              <a:t>A group of </a:t>
            </a:r>
            <a:r>
              <a:rPr lang="en-US" b="1" i="1" u="sng" dirty="0"/>
              <a:t>n</a:t>
            </a:r>
            <a:r>
              <a:rPr lang="en-US" dirty="0"/>
              <a:t> processes, among which some (usually </a:t>
            </a:r>
            <a:r>
              <a:rPr lang="en-US" b="1" i="1" u="sng" dirty="0"/>
              <a:t>f</a:t>
            </a:r>
            <a:r>
              <a:rPr lang="en-US" dirty="0"/>
              <a:t>) may crash (Crash fault)</a:t>
            </a:r>
          </a:p>
          <a:p>
            <a:endParaRPr lang="en-US" dirty="0"/>
          </a:p>
          <a:p>
            <a:r>
              <a:rPr lang="en-US" dirty="0"/>
              <a:t>The problem is for correct processes to agree on a value</a:t>
            </a:r>
          </a:p>
          <a:p>
            <a:endParaRPr lang="en-US" dirty="0"/>
          </a:p>
          <a:p>
            <a:r>
              <a:rPr lang="en-US"/>
              <a:t>Every </a:t>
            </a:r>
            <a:r>
              <a:rPr lang="en-US" dirty="0"/>
              <a:t>process can </a:t>
            </a:r>
            <a:r>
              <a:rPr lang="en-US" u="sng" dirty="0"/>
              <a:t>propose</a:t>
            </a:r>
            <a:r>
              <a:rPr lang="en-US" dirty="0"/>
              <a:t>, finally every correct process </a:t>
            </a:r>
            <a:r>
              <a:rPr lang="en-US" u="sng" dirty="0"/>
              <a:t>decides</a:t>
            </a:r>
          </a:p>
        </p:txBody>
      </p:sp>
    </p:spTree>
    <p:extLst>
      <p:ext uri="{BB962C8B-B14F-4D97-AF65-F5344CB8AC3E}">
        <p14:creationId xmlns:p14="http://schemas.microsoft.com/office/powerpoint/2010/main" val="397006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2156-3321-49BC-B2B4-6B3526EC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Consensus-Based Total-Order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7825E-D1A4-4A0E-BA56-94C6264C3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upon</a:t>
            </a:r>
            <a:r>
              <a:rPr lang="en-US" sz="1500" dirty="0"/>
              <a:t> unordered </a:t>
            </a:r>
            <a:r>
              <a:rPr lang="en-US" altLang="en-US" sz="1600" dirty="0">
                <a:ea typeface="ＭＳ Ｐゴシック" panose="020B0600070205080204" pitchFamily="34" charset="-128"/>
              </a:rPr>
              <a:t>≠</a:t>
            </a:r>
            <a:r>
              <a:rPr lang="en-US" sz="1500" dirty="0"/>
              <a:t> ∅ ∧ wait = FALSE </a:t>
            </a:r>
            <a:r>
              <a:rPr lang="en-US" sz="1500" b="1" dirty="0"/>
              <a:t>do</a:t>
            </a:r>
          </a:p>
          <a:p>
            <a:pPr marL="0" indent="0">
              <a:buNone/>
            </a:pPr>
            <a:r>
              <a:rPr lang="en-US" sz="1500" dirty="0"/>
              <a:t>	wait := TRUE;</a:t>
            </a:r>
          </a:p>
          <a:p>
            <a:pPr marL="0" indent="0">
              <a:buNone/>
            </a:pPr>
            <a:r>
              <a:rPr lang="en-US" sz="1500" dirty="0"/>
              <a:t>	Initialize a new instance </a:t>
            </a:r>
            <a:r>
              <a:rPr lang="en-US" sz="1500" dirty="0" err="1"/>
              <a:t>c.round</a:t>
            </a:r>
            <a:r>
              <a:rPr lang="en-US" sz="1500" dirty="0"/>
              <a:t> of consensus;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b="1" dirty="0"/>
              <a:t>trigger</a:t>
            </a:r>
            <a:r>
              <a:rPr lang="en-US" sz="1500" dirty="0"/>
              <a:t> &lt; </a:t>
            </a:r>
            <a:r>
              <a:rPr lang="en-US" sz="1500" dirty="0" err="1"/>
              <a:t>c.round</a:t>
            </a:r>
            <a:r>
              <a:rPr lang="en-US" sz="1500" dirty="0"/>
              <a:t>, Propose | unordered &gt;;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upon event </a:t>
            </a:r>
            <a:r>
              <a:rPr lang="en-US" sz="1500" dirty="0"/>
              <a:t>&lt; </a:t>
            </a:r>
            <a:r>
              <a:rPr lang="en-US" sz="1500" dirty="0" err="1"/>
              <a:t>c.r</a:t>
            </a:r>
            <a:r>
              <a:rPr lang="en-US" sz="1500" dirty="0"/>
              <a:t>, Decide | decided &gt; </a:t>
            </a:r>
            <a:r>
              <a:rPr lang="en-US" sz="1500" b="1" dirty="0"/>
              <a:t>such that </a:t>
            </a:r>
            <a:r>
              <a:rPr lang="en-US" sz="1500" dirty="0"/>
              <a:t>r = round </a:t>
            </a:r>
            <a:r>
              <a:rPr lang="en-US" sz="1500" b="1" dirty="0"/>
              <a:t>do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b="1" dirty="0" err="1"/>
              <a:t>forall</a:t>
            </a:r>
            <a:r>
              <a:rPr lang="en-US" sz="1500" dirty="0"/>
              <a:t> (s, m) ∈ sort(decided) </a:t>
            </a:r>
            <a:r>
              <a:rPr lang="en-US" sz="1500" b="1" dirty="0"/>
              <a:t>do</a:t>
            </a:r>
          </a:p>
          <a:p>
            <a:pPr marL="0" indent="0">
              <a:buNone/>
            </a:pPr>
            <a:r>
              <a:rPr lang="en-US" sz="1500" dirty="0"/>
              <a:t>		</a:t>
            </a:r>
            <a:r>
              <a:rPr lang="en-US" sz="1500" b="1" dirty="0"/>
              <a:t>trigger</a:t>
            </a:r>
            <a:r>
              <a:rPr lang="en-US" sz="1500" dirty="0"/>
              <a:t> &lt; </a:t>
            </a:r>
            <a:r>
              <a:rPr lang="en-US" sz="1500" dirty="0" err="1"/>
              <a:t>tob</a:t>
            </a:r>
            <a:r>
              <a:rPr lang="en-US" sz="1500" dirty="0"/>
              <a:t>, Deliver | s, m &gt;;</a:t>
            </a:r>
          </a:p>
          <a:p>
            <a:pPr marL="0" indent="0">
              <a:buNone/>
            </a:pPr>
            <a:r>
              <a:rPr lang="en-US" sz="1500" dirty="0"/>
              <a:t>	delivered := delivered ∪ decided;</a:t>
            </a:r>
          </a:p>
          <a:p>
            <a:pPr marL="0" indent="0">
              <a:buNone/>
            </a:pPr>
            <a:r>
              <a:rPr lang="en-US" sz="1500" dirty="0"/>
              <a:t>	unordered := unordered \ decided;</a:t>
            </a:r>
          </a:p>
          <a:p>
            <a:pPr marL="0" indent="0">
              <a:buNone/>
            </a:pPr>
            <a:r>
              <a:rPr lang="en-US" sz="1500" dirty="0"/>
              <a:t>	round := round + 1;</a:t>
            </a:r>
          </a:p>
          <a:p>
            <a:pPr marL="0" indent="0">
              <a:buNone/>
            </a:pPr>
            <a:r>
              <a:rPr lang="en-US" sz="1500" dirty="0"/>
              <a:t>	wait := FALSE;</a:t>
            </a:r>
          </a:p>
        </p:txBody>
      </p:sp>
    </p:spTree>
    <p:extLst>
      <p:ext uri="{BB962C8B-B14F-4D97-AF65-F5344CB8AC3E}">
        <p14:creationId xmlns:p14="http://schemas.microsoft.com/office/powerpoint/2010/main" val="170935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96D5-5351-40A2-9133-35C53012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9990F-D407-44F6-BB4C-510554AA1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Implement Consensus using total-order broadcast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7967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9656-6C44-425F-9984-3406FF137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34984"/>
            <a:ext cx="6368310" cy="452135"/>
          </a:xfrm>
        </p:spPr>
        <p:txBody>
          <a:bodyPr/>
          <a:lstStyle/>
          <a:p>
            <a:r>
              <a:rPr lang="en-US" altLang="zh-CN" dirty="0"/>
              <a:t>Problem w/ network faults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6DAF9-6DDB-475E-9CA9-82E8B3140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803454"/>
            <a:ext cx="8794750" cy="42279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detecting a process failure (with the help of timing assumptions) is unreliable!</a:t>
            </a:r>
          </a:p>
          <a:p>
            <a:endParaRPr 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1E40EBC2-1151-477E-B19C-798F1BBA8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178" y="2613545"/>
            <a:ext cx="1470684" cy="1542077"/>
          </a:xfrm>
          <a:prstGeom prst="rect">
            <a:avLst/>
          </a:prstGeom>
        </p:spPr>
      </p:pic>
      <p:cxnSp>
        <p:nvCxnSpPr>
          <p:cNvPr id="5" name="直接箭头连接符 38">
            <a:extLst>
              <a:ext uri="{FF2B5EF4-FFF2-40B4-BE49-F238E27FC236}">
                <a16:creationId xmlns:a16="http://schemas.microsoft.com/office/drawing/2014/main" id="{DFC774CC-49B9-4AA7-A940-333766855ADF}"/>
              </a:ext>
            </a:extLst>
          </p:cNvPr>
          <p:cNvCxnSpPr/>
          <p:nvPr/>
        </p:nvCxnSpPr>
        <p:spPr>
          <a:xfrm>
            <a:off x="1679535" y="2540460"/>
            <a:ext cx="5095393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1" descr="bolt.png">
            <a:extLst>
              <a:ext uri="{FF2B5EF4-FFF2-40B4-BE49-F238E27FC236}">
                <a16:creationId xmlns:a16="http://schemas.microsoft.com/office/drawing/2014/main" id="{42FFECFB-2B43-43D1-B395-1F2A33578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142393" flipH="1">
            <a:off x="3582551" y="2498675"/>
            <a:ext cx="366098" cy="1254556"/>
          </a:xfrm>
          <a:prstGeom prst="rect">
            <a:avLst/>
          </a:prstGeom>
        </p:spPr>
      </p:pic>
      <p:cxnSp>
        <p:nvCxnSpPr>
          <p:cNvPr id="7" name="直接箭头连接符 47">
            <a:extLst>
              <a:ext uri="{FF2B5EF4-FFF2-40B4-BE49-F238E27FC236}">
                <a16:creationId xmlns:a16="http://schemas.microsoft.com/office/drawing/2014/main" id="{F8F7F956-0009-49D2-92D3-9292325224AC}"/>
              </a:ext>
            </a:extLst>
          </p:cNvPr>
          <p:cNvCxnSpPr/>
          <p:nvPr/>
        </p:nvCxnSpPr>
        <p:spPr>
          <a:xfrm flipH="1">
            <a:off x="4459016" y="2731006"/>
            <a:ext cx="2315912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F8FB44-7797-4DF6-8BBC-AF8A38480C3E}"/>
              </a:ext>
            </a:extLst>
          </p:cNvPr>
          <p:cNvSpPr txBox="1"/>
          <p:nvPr/>
        </p:nvSpPr>
        <p:spPr>
          <a:xfrm>
            <a:off x="7511448" y="3231757"/>
            <a:ext cx="1974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process fault?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64FA1F-9CF9-46AF-940A-4CB7546B4839}"/>
              </a:ext>
            </a:extLst>
          </p:cNvPr>
          <p:cNvSpPr txBox="1"/>
          <p:nvPr/>
        </p:nvSpPr>
        <p:spPr>
          <a:xfrm>
            <a:off x="3921554" y="3018850"/>
            <a:ext cx="1532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network fault</a:t>
            </a:r>
            <a:r>
              <a:rPr lang="zh-CN" altLang="en-US" sz="1600" dirty="0"/>
              <a:t>？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15A5D1-6560-4C60-AF79-E881F53431EB}"/>
              </a:ext>
            </a:extLst>
          </p:cNvPr>
          <p:cNvSpPr txBox="1"/>
          <p:nvPr/>
        </p:nvSpPr>
        <p:spPr>
          <a:xfrm>
            <a:off x="706843" y="3015252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CFBA76-DCC4-4D74-9391-85D5E791DD80}"/>
              </a:ext>
            </a:extLst>
          </p:cNvPr>
          <p:cNvSpPr txBox="1"/>
          <p:nvPr/>
        </p:nvSpPr>
        <p:spPr>
          <a:xfrm>
            <a:off x="7282927" y="3089776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矩形 48">
            <a:extLst>
              <a:ext uri="{FF2B5EF4-FFF2-40B4-BE49-F238E27FC236}">
                <a16:creationId xmlns:a16="http://schemas.microsoft.com/office/drawing/2014/main" id="{9EAB1521-FD80-4292-8F32-D2C865FF2F22}"/>
              </a:ext>
            </a:extLst>
          </p:cNvPr>
          <p:cNvSpPr/>
          <p:nvPr/>
        </p:nvSpPr>
        <p:spPr>
          <a:xfrm>
            <a:off x="1031468" y="2157219"/>
            <a:ext cx="35405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1600" dirty="0">
                <a:ea typeface="宋体" pitchFamily="2" charset="-122"/>
              </a:rPr>
              <a:t>heartbeat message</a:t>
            </a:r>
          </a:p>
        </p:txBody>
      </p:sp>
      <p:sp>
        <p:nvSpPr>
          <p:cNvPr id="16" name="矩形 48">
            <a:extLst>
              <a:ext uri="{FF2B5EF4-FFF2-40B4-BE49-F238E27FC236}">
                <a16:creationId xmlns:a16="http://schemas.microsoft.com/office/drawing/2014/main" id="{5C49BD0A-D6AB-4C7B-BBA0-D420EFDFBF1A}"/>
              </a:ext>
            </a:extLst>
          </p:cNvPr>
          <p:cNvSpPr/>
          <p:nvPr/>
        </p:nvSpPr>
        <p:spPr>
          <a:xfrm>
            <a:off x="1961900" y="3753258"/>
            <a:ext cx="22420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1600" dirty="0">
                <a:ea typeface="宋体" pitchFamily="2" charset="-122"/>
              </a:rPr>
              <a:t>after </a:t>
            </a:r>
            <a:r>
              <a:rPr lang="en-US" altLang="zh-CN" sz="1600" dirty="0"/>
              <a:t>∆ time</a:t>
            </a:r>
            <a:r>
              <a:rPr lang="en-US" altLang="zh-CN" sz="1600" dirty="0">
                <a:ea typeface="宋体" pitchFamily="2" charset="-122"/>
              </a:rPr>
              <a:t> </a:t>
            </a:r>
          </a:p>
        </p:txBody>
      </p:sp>
      <p:pic>
        <p:nvPicPr>
          <p:cNvPr id="17" name="Picture 9">
            <a:extLst>
              <a:ext uri="{FF2B5EF4-FFF2-40B4-BE49-F238E27FC236}">
                <a16:creationId xmlns:a16="http://schemas.microsoft.com/office/drawing/2014/main" id="{55F639CF-5D3A-47D9-A0D5-E41FA14035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52" y="2187971"/>
            <a:ext cx="442148" cy="685330"/>
          </a:xfrm>
          <a:prstGeom prst="rect">
            <a:avLst/>
          </a:prstGeom>
        </p:spPr>
      </p:pic>
      <p:pic>
        <p:nvPicPr>
          <p:cNvPr id="18" name="Picture 9">
            <a:extLst>
              <a:ext uri="{FF2B5EF4-FFF2-40B4-BE49-F238E27FC236}">
                <a16:creationId xmlns:a16="http://schemas.microsoft.com/office/drawing/2014/main" id="{C2176813-04B6-4516-85E3-744ED4A9EC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067" y="2266134"/>
            <a:ext cx="442148" cy="685330"/>
          </a:xfrm>
          <a:prstGeom prst="rect">
            <a:avLst/>
          </a:prstGeom>
        </p:spPr>
      </p:pic>
      <p:pic>
        <p:nvPicPr>
          <p:cNvPr id="15" name="Picture 5">
            <a:extLst>
              <a:ext uri="{FF2B5EF4-FFF2-40B4-BE49-F238E27FC236}">
                <a16:creationId xmlns:a16="http://schemas.microsoft.com/office/drawing/2014/main" id="{749693CD-51D5-4B42-A53E-16EEF1841A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377" y="2744729"/>
            <a:ext cx="551294" cy="41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883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781" y="174847"/>
            <a:ext cx="7922334" cy="515145"/>
          </a:xfrm>
        </p:spPr>
        <p:txBody>
          <a:bodyPr>
            <a:normAutofit/>
          </a:bodyPr>
          <a:lstStyle/>
          <a:p>
            <a:r>
              <a:rPr lang="en-US" altLang="zh-CN" dirty="0"/>
              <a:t>Crash faults + network faults</a:t>
            </a:r>
            <a:endParaRPr lang="en-US" dirty="0"/>
          </a:p>
        </p:txBody>
      </p:sp>
      <p:pic>
        <p:nvPicPr>
          <p:cNvPr id="75" name="Picture 6">
            <a:extLst>
              <a:ext uri="{FF2B5EF4-FFF2-40B4-BE49-F238E27FC236}">
                <a16:creationId xmlns:a16="http://schemas.microsoft.com/office/drawing/2014/main" id="{1CCF6E71-3511-43E5-89DA-B40117B695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58" y="3426576"/>
            <a:ext cx="1470684" cy="1542077"/>
          </a:xfrm>
          <a:prstGeom prst="rect">
            <a:avLst/>
          </a:prstGeom>
        </p:spPr>
      </p:pic>
      <p:cxnSp>
        <p:nvCxnSpPr>
          <p:cNvPr id="76" name="直接箭头连接符 38">
            <a:extLst>
              <a:ext uri="{FF2B5EF4-FFF2-40B4-BE49-F238E27FC236}">
                <a16:creationId xmlns:a16="http://schemas.microsoft.com/office/drawing/2014/main" id="{2596DD02-C0C5-4C3F-9504-476BE12198DA}"/>
              </a:ext>
            </a:extLst>
          </p:cNvPr>
          <p:cNvCxnSpPr/>
          <p:nvPr/>
        </p:nvCxnSpPr>
        <p:spPr>
          <a:xfrm>
            <a:off x="1539467" y="3222307"/>
            <a:ext cx="5095393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11" descr="bolt.png">
            <a:extLst>
              <a:ext uri="{FF2B5EF4-FFF2-40B4-BE49-F238E27FC236}">
                <a16:creationId xmlns:a16="http://schemas.microsoft.com/office/drawing/2014/main" id="{C11A5073-6E6C-420E-947C-C6999BBD2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142393" flipH="1">
            <a:off x="3442483" y="3180522"/>
            <a:ext cx="366098" cy="1254556"/>
          </a:xfrm>
          <a:prstGeom prst="rect">
            <a:avLst/>
          </a:prstGeom>
        </p:spPr>
      </p:pic>
      <p:cxnSp>
        <p:nvCxnSpPr>
          <p:cNvPr id="78" name="直接箭头连接符 47">
            <a:extLst>
              <a:ext uri="{FF2B5EF4-FFF2-40B4-BE49-F238E27FC236}">
                <a16:creationId xmlns:a16="http://schemas.microsoft.com/office/drawing/2014/main" id="{69A4EAA9-6892-488D-BED0-16B3820309EF}"/>
              </a:ext>
            </a:extLst>
          </p:cNvPr>
          <p:cNvCxnSpPr/>
          <p:nvPr/>
        </p:nvCxnSpPr>
        <p:spPr>
          <a:xfrm flipH="1">
            <a:off x="4318948" y="3426576"/>
            <a:ext cx="2315912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AE1D517-417B-4A70-9F4F-652A7A048074}"/>
              </a:ext>
            </a:extLst>
          </p:cNvPr>
          <p:cNvSpPr txBox="1"/>
          <p:nvPr/>
        </p:nvSpPr>
        <p:spPr>
          <a:xfrm>
            <a:off x="7371380" y="3913604"/>
            <a:ext cx="1974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process fault?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CEE6CE4-E8AB-4515-BD34-9CE7ACADFEC5}"/>
              </a:ext>
            </a:extLst>
          </p:cNvPr>
          <p:cNvSpPr txBox="1"/>
          <p:nvPr/>
        </p:nvSpPr>
        <p:spPr>
          <a:xfrm>
            <a:off x="3781486" y="3700697"/>
            <a:ext cx="1532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network fault</a:t>
            </a:r>
            <a:r>
              <a:rPr lang="zh-CN" altLang="en-US" sz="1600" dirty="0"/>
              <a:t>？</a:t>
            </a:r>
            <a:endParaRPr lang="en-US" sz="16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DCCB2F0-51D5-4E4F-807D-1C2833275580}"/>
              </a:ext>
            </a:extLst>
          </p:cNvPr>
          <p:cNvSpPr txBox="1"/>
          <p:nvPr/>
        </p:nvSpPr>
        <p:spPr>
          <a:xfrm>
            <a:off x="566775" y="3697099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CE2C2C4-8809-428E-B4FC-133327235626}"/>
              </a:ext>
            </a:extLst>
          </p:cNvPr>
          <p:cNvSpPr txBox="1"/>
          <p:nvPr/>
        </p:nvSpPr>
        <p:spPr>
          <a:xfrm>
            <a:off x="7142859" y="3771623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pic>
        <p:nvPicPr>
          <p:cNvPr id="98" name="Picture 9">
            <a:extLst>
              <a:ext uri="{FF2B5EF4-FFF2-40B4-BE49-F238E27FC236}">
                <a16:creationId xmlns:a16="http://schemas.microsoft.com/office/drawing/2014/main" id="{7206D015-8F4A-4539-BA1B-10110A31DE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41" y="2894942"/>
            <a:ext cx="442148" cy="685330"/>
          </a:xfrm>
          <a:prstGeom prst="rect">
            <a:avLst/>
          </a:prstGeom>
        </p:spPr>
      </p:pic>
      <p:pic>
        <p:nvPicPr>
          <p:cNvPr id="100" name="Picture 5">
            <a:extLst>
              <a:ext uri="{FF2B5EF4-FFF2-40B4-BE49-F238E27FC236}">
                <a16:creationId xmlns:a16="http://schemas.microsoft.com/office/drawing/2014/main" id="{42A97990-DBAB-4BFF-A6DA-BF91B22E2F7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309" y="3426576"/>
            <a:ext cx="551294" cy="413471"/>
          </a:xfrm>
          <a:prstGeom prst="rect">
            <a:avLst/>
          </a:prstGeom>
        </p:spPr>
      </p:pic>
      <p:sp>
        <p:nvSpPr>
          <p:cNvPr id="101" name="矩形 48">
            <a:extLst>
              <a:ext uri="{FF2B5EF4-FFF2-40B4-BE49-F238E27FC236}">
                <a16:creationId xmlns:a16="http://schemas.microsoft.com/office/drawing/2014/main" id="{971B0C67-4043-4E14-8399-779E1A5BE18E}"/>
              </a:ext>
            </a:extLst>
          </p:cNvPr>
          <p:cNvSpPr/>
          <p:nvPr/>
        </p:nvSpPr>
        <p:spPr>
          <a:xfrm>
            <a:off x="2165486" y="4366518"/>
            <a:ext cx="48786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1600" dirty="0">
                <a:ea typeface="宋体" pitchFamily="2" charset="-122"/>
              </a:rPr>
              <a:t>after </a:t>
            </a:r>
            <a:r>
              <a:rPr lang="en-US" altLang="zh-CN" sz="1600" dirty="0"/>
              <a:t>∆ time…</a:t>
            </a:r>
          </a:p>
          <a:p>
            <a:pPr lvl="1"/>
            <a:r>
              <a:rPr lang="en-US" altLang="zh-CN" sz="1600" dirty="0">
                <a:ea typeface="宋体" pitchFamily="2" charset="-122"/>
              </a:rPr>
              <a:t>process B crashed! decide(</a:t>
            </a:r>
            <a:r>
              <a:rPr lang="en-US" altLang="zh-CN" sz="160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req</a:t>
            </a:r>
            <a:r>
              <a:rPr lang="en-US" altLang="zh-CN" sz="160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1</a:t>
            </a:r>
            <a:r>
              <a:rPr lang="en-US" altLang="zh-CN" sz="1600" dirty="0">
                <a:ea typeface="宋体" pitchFamily="2" charset="-122"/>
              </a:rPr>
              <a:t>) </a:t>
            </a:r>
          </a:p>
        </p:txBody>
      </p:sp>
      <p:pic>
        <p:nvPicPr>
          <p:cNvPr id="102" name="Picture 8">
            <a:extLst>
              <a:ext uri="{FF2B5EF4-FFF2-40B4-BE49-F238E27FC236}">
                <a16:creationId xmlns:a16="http://schemas.microsoft.com/office/drawing/2014/main" id="{5CA71B83-1D61-4FE3-9E5D-D2F78B97C50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10" y="1477093"/>
            <a:ext cx="512765" cy="428801"/>
          </a:xfrm>
          <a:prstGeom prst="rect">
            <a:avLst/>
          </a:prstGeom>
        </p:spPr>
      </p:pic>
      <p:cxnSp>
        <p:nvCxnSpPr>
          <p:cNvPr id="103" name="直接箭头连接符 47">
            <a:extLst>
              <a:ext uri="{FF2B5EF4-FFF2-40B4-BE49-F238E27FC236}">
                <a16:creationId xmlns:a16="http://schemas.microsoft.com/office/drawing/2014/main" id="{4E32B99A-9933-4C7C-9FC9-22BC69A17B8D}"/>
              </a:ext>
            </a:extLst>
          </p:cNvPr>
          <p:cNvCxnSpPr>
            <a:cxnSpLocks/>
          </p:cNvCxnSpPr>
          <p:nvPr/>
        </p:nvCxnSpPr>
        <p:spPr>
          <a:xfrm>
            <a:off x="891400" y="2032104"/>
            <a:ext cx="0" cy="554743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432">
            <a:extLst>
              <a:ext uri="{FF2B5EF4-FFF2-40B4-BE49-F238E27FC236}">
                <a16:creationId xmlns:a16="http://schemas.microsoft.com/office/drawing/2014/main" id="{B132B452-3625-418B-9942-B1F9C1E52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400" y="2119559"/>
            <a:ext cx="6413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req</a:t>
            </a:r>
            <a:r>
              <a:rPr lang="en-US" altLang="zh-CN" sz="1600" b="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1</a:t>
            </a:r>
            <a:endParaRPr lang="zh-CN" altLang="en-US" sz="1600" b="0" i="1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9" name="矩形 48">
            <a:extLst>
              <a:ext uri="{FF2B5EF4-FFF2-40B4-BE49-F238E27FC236}">
                <a16:creationId xmlns:a16="http://schemas.microsoft.com/office/drawing/2014/main" id="{82C80635-4561-4A07-8D45-3D13D8E80EB5}"/>
              </a:ext>
            </a:extLst>
          </p:cNvPr>
          <p:cNvSpPr/>
          <p:nvPr/>
        </p:nvSpPr>
        <p:spPr>
          <a:xfrm>
            <a:off x="818392" y="2666729"/>
            <a:ext cx="35758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1600" dirty="0">
                <a:ea typeface="宋体" pitchFamily="2" charset="-122"/>
              </a:rPr>
              <a:t>propose(</a:t>
            </a:r>
            <a:r>
              <a:rPr lang="en-US" altLang="zh-CN" sz="160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req</a:t>
            </a:r>
            <a:r>
              <a:rPr lang="en-US" altLang="zh-CN" sz="160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1</a:t>
            </a:r>
            <a:r>
              <a:rPr lang="en-US" altLang="zh-CN" sz="1600" dirty="0">
                <a:ea typeface="宋体" pitchFamily="2" charset="-122"/>
              </a:rPr>
              <a:t>)</a:t>
            </a:r>
          </a:p>
        </p:txBody>
      </p:sp>
      <p:sp>
        <p:nvSpPr>
          <p:cNvPr id="118" name="Content Placeholder 2">
            <a:extLst>
              <a:ext uri="{FF2B5EF4-FFF2-40B4-BE49-F238E27FC236}">
                <a16:creationId xmlns:a16="http://schemas.microsoft.com/office/drawing/2014/main" id="{D9BA0CFE-A655-4DF3-A961-1D44495C2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803454"/>
            <a:ext cx="8794750" cy="56017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assume there are f crash faults</a:t>
            </a:r>
          </a:p>
        </p:txBody>
      </p:sp>
      <p:sp>
        <p:nvSpPr>
          <p:cNvPr id="119" name="矩形 48">
            <a:extLst>
              <a:ext uri="{FF2B5EF4-FFF2-40B4-BE49-F238E27FC236}">
                <a16:creationId xmlns:a16="http://schemas.microsoft.com/office/drawing/2014/main" id="{668689E4-DA5B-4BF3-A03E-04BD516DEB64}"/>
              </a:ext>
            </a:extLst>
          </p:cNvPr>
          <p:cNvSpPr/>
          <p:nvPr/>
        </p:nvSpPr>
        <p:spPr>
          <a:xfrm>
            <a:off x="1960623" y="1359618"/>
            <a:ext cx="38763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1600" dirty="0">
                <a:ea typeface="宋体" pitchFamily="2" charset="-122"/>
              </a:rPr>
              <a:t>take f = 1 for example</a:t>
            </a:r>
          </a:p>
        </p:txBody>
      </p:sp>
      <p:cxnSp>
        <p:nvCxnSpPr>
          <p:cNvPr id="120" name="直接箭头连接符 47">
            <a:extLst>
              <a:ext uri="{FF2B5EF4-FFF2-40B4-BE49-F238E27FC236}">
                <a16:creationId xmlns:a16="http://schemas.microsoft.com/office/drawing/2014/main" id="{D1A4191E-00B0-405B-A417-83503FE26B3F}"/>
              </a:ext>
            </a:extLst>
          </p:cNvPr>
          <p:cNvCxnSpPr>
            <a:cxnSpLocks/>
          </p:cNvCxnSpPr>
          <p:nvPr/>
        </p:nvCxnSpPr>
        <p:spPr>
          <a:xfrm>
            <a:off x="7396859" y="2119559"/>
            <a:ext cx="0" cy="554743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8">
            <a:extLst>
              <a:ext uri="{FF2B5EF4-FFF2-40B4-BE49-F238E27FC236}">
                <a16:creationId xmlns:a16="http://schemas.microsoft.com/office/drawing/2014/main" id="{E142D769-284E-4822-8BCC-ADDA9166186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094" y="1569362"/>
            <a:ext cx="512765" cy="428801"/>
          </a:xfrm>
          <a:prstGeom prst="rect">
            <a:avLst/>
          </a:prstGeom>
        </p:spPr>
      </p:pic>
      <p:sp>
        <p:nvSpPr>
          <p:cNvPr id="122" name="TextBox 432">
            <a:extLst>
              <a:ext uri="{FF2B5EF4-FFF2-40B4-BE49-F238E27FC236}">
                <a16:creationId xmlns:a16="http://schemas.microsoft.com/office/drawing/2014/main" id="{A0184D34-F74C-4BD0-93A6-669D52302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0316" y="2173933"/>
            <a:ext cx="6413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req</a:t>
            </a:r>
            <a:r>
              <a:rPr lang="en-US" altLang="zh-CN" sz="1600" b="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2</a:t>
            </a:r>
            <a:endParaRPr lang="zh-CN" altLang="en-US" sz="1600" b="0" i="1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24" name="Picture 9">
            <a:extLst>
              <a:ext uri="{FF2B5EF4-FFF2-40B4-BE49-F238E27FC236}">
                <a16:creationId xmlns:a16="http://schemas.microsoft.com/office/drawing/2014/main" id="{71051C72-A2BF-4FFB-9CA6-25363267DB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285" y="2862888"/>
            <a:ext cx="442148" cy="6853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8FF1C2-EBBE-46B2-8950-C2D58E47489D}"/>
              </a:ext>
            </a:extLst>
          </p:cNvPr>
          <p:cNvSpPr txBox="1"/>
          <p:nvPr/>
        </p:nvSpPr>
        <p:spPr>
          <a:xfrm>
            <a:off x="335471" y="2789839"/>
            <a:ext cx="44214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AA4B20-4C06-4E3A-AF15-3C47358B5B17}"/>
              </a:ext>
            </a:extLst>
          </p:cNvPr>
          <p:cNvSpPr txBox="1"/>
          <p:nvPr/>
        </p:nvSpPr>
        <p:spPr>
          <a:xfrm>
            <a:off x="7044161" y="2775942"/>
            <a:ext cx="44214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E29BC8-3E17-473F-A0B0-44D893344C5E}"/>
              </a:ext>
            </a:extLst>
          </p:cNvPr>
          <p:cNvSpPr txBox="1"/>
          <p:nvPr/>
        </p:nvSpPr>
        <p:spPr>
          <a:xfrm>
            <a:off x="3639119" y="2105961"/>
            <a:ext cx="102107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n = 2f</a:t>
            </a:r>
          </a:p>
        </p:txBody>
      </p:sp>
    </p:spTree>
    <p:extLst>
      <p:ext uri="{BB962C8B-B14F-4D97-AF65-F5344CB8AC3E}">
        <p14:creationId xmlns:p14="http://schemas.microsoft.com/office/powerpoint/2010/main" val="77682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" grpId="0" animBg="1"/>
      <p:bldP spid="2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04D92D66-77B2-49B2-9C0B-CD364B758E55}"/>
              </a:ext>
            </a:extLst>
          </p:cNvPr>
          <p:cNvSpPr txBox="1"/>
          <p:nvPr/>
        </p:nvSpPr>
        <p:spPr>
          <a:xfrm>
            <a:off x="3763619" y="2287473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781" y="174847"/>
            <a:ext cx="7922334" cy="515145"/>
          </a:xfrm>
        </p:spPr>
        <p:txBody>
          <a:bodyPr>
            <a:normAutofit/>
          </a:bodyPr>
          <a:lstStyle/>
          <a:p>
            <a:r>
              <a:rPr lang="en-US" altLang="zh-CN" dirty="0"/>
              <a:t>Crash faults + network faults</a:t>
            </a:r>
            <a:endParaRPr lang="en-US" dirty="0"/>
          </a:p>
        </p:txBody>
      </p:sp>
      <p:pic>
        <p:nvPicPr>
          <p:cNvPr id="75" name="Picture 6">
            <a:extLst>
              <a:ext uri="{FF2B5EF4-FFF2-40B4-BE49-F238E27FC236}">
                <a16:creationId xmlns:a16="http://schemas.microsoft.com/office/drawing/2014/main" id="{1CCF6E71-3511-43E5-89DA-B40117B695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67" y="3403389"/>
            <a:ext cx="1470684" cy="1542077"/>
          </a:xfrm>
          <a:prstGeom prst="rect">
            <a:avLst/>
          </a:prstGeom>
        </p:spPr>
      </p:pic>
      <p:cxnSp>
        <p:nvCxnSpPr>
          <p:cNvPr id="76" name="直接箭头连接符 38">
            <a:extLst>
              <a:ext uri="{FF2B5EF4-FFF2-40B4-BE49-F238E27FC236}">
                <a16:creationId xmlns:a16="http://schemas.microsoft.com/office/drawing/2014/main" id="{2596DD02-C0C5-4C3F-9504-476BE12198DA}"/>
              </a:ext>
            </a:extLst>
          </p:cNvPr>
          <p:cNvCxnSpPr/>
          <p:nvPr/>
        </p:nvCxnSpPr>
        <p:spPr>
          <a:xfrm>
            <a:off x="1539467" y="3222307"/>
            <a:ext cx="5095393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11" descr="bolt.png">
            <a:extLst>
              <a:ext uri="{FF2B5EF4-FFF2-40B4-BE49-F238E27FC236}">
                <a16:creationId xmlns:a16="http://schemas.microsoft.com/office/drawing/2014/main" id="{C11A5073-6E6C-420E-947C-C6999BBD2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142393" flipH="1">
            <a:off x="3442483" y="3180522"/>
            <a:ext cx="366098" cy="1254556"/>
          </a:xfrm>
          <a:prstGeom prst="rect">
            <a:avLst/>
          </a:prstGeom>
        </p:spPr>
      </p:pic>
      <p:cxnSp>
        <p:nvCxnSpPr>
          <p:cNvPr id="78" name="直接箭头连接符 47">
            <a:extLst>
              <a:ext uri="{FF2B5EF4-FFF2-40B4-BE49-F238E27FC236}">
                <a16:creationId xmlns:a16="http://schemas.microsoft.com/office/drawing/2014/main" id="{69A4EAA9-6892-488D-BED0-16B3820309EF}"/>
              </a:ext>
            </a:extLst>
          </p:cNvPr>
          <p:cNvCxnSpPr/>
          <p:nvPr/>
        </p:nvCxnSpPr>
        <p:spPr>
          <a:xfrm flipH="1">
            <a:off x="4318948" y="3434184"/>
            <a:ext cx="2315912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AE1D517-417B-4A70-9F4F-652A7A048074}"/>
              </a:ext>
            </a:extLst>
          </p:cNvPr>
          <p:cNvSpPr txBox="1"/>
          <p:nvPr/>
        </p:nvSpPr>
        <p:spPr>
          <a:xfrm>
            <a:off x="7371380" y="3913604"/>
            <a:ext cx="1974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process fault?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CEE6CE4-E8AB-4515-BD34-9CE7ACADFEC5}"/>
              </a:ext>
            </a:extLst>
          </p:cNvPr>
          <p:cNvSpPr txBox="1"/>
          <p:nvPr/>
        </p:nvSpPr>
        <p:spPr>
          <a:xfrm>
            <a:off x="3781486" y="3700697"/>
            <a:ext cx="1532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network fault</a:t>
            </a:r>
            <a:r>
              <a:rPr lang="zh-CN" altLang="en-US" sz="1600" dirty="0"/>
              <a:t>？</a:t>
            </a:r>
            <a:endParaRPr lang="en-US" sz="16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DCCB2F0-51D5-4E4F-807D-1C2833275580}"/>
              </a:ext>
            </a:extLst>
          </p:cNvPr>
          <p:cNvSpPr txBox="1"/>
          <p:nvPr/>
        </p:nvSpPr>
        <p:spPr>
          <a:xfrm>
            <a:off x="566775" y="3697099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CE2C2C4-8809-428E-B4FC-133327235626}"/>
              </a:ext>
            </a:extLst>
          </p:cNvPr>
          <p:cNvSpPr txBox="1"/>
          <p:nvPr/>
        </p:nvSpPr>
        <p:spPr>
          <a:xfrm>
            <a:off x="7142859" y="3771623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1" name="矩形 48">
            <a:extLst>
              <a:ext uri="{FF2B5EF4-FFF2-40B4-BE49-F238E27FC236}">
                <a16:creationId xmlns:a16="http://schemas.microsoft.com/office/drawing/2014/main" id="{971B0C67-4043-4E14-8399-779E1A5BE18E}"/>
              </a:ext>
            </a:extLst>
          </p:cNvPr>
          <p:cNvSpPr/>
          <p:nvPr/>
        </p:nvSpPr>
        <p:spPr>
          <a:xfrm>
            <a:off x="2168139" y="4387399"/>
            <a:ext cx="49747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1600" dirty="0">
                <a:ea typeface="宋体" pitchFamily="2" charset="-122"/>
              </a:rPr>
              <a:t>after </a:t>
            </a:r>
            <a:r>
              <a:rPr lang="en-US" altLang="zh-CN" sz="1600" dirty="0"/>
              <a:t>∆ time…</a:t>
            </a:r>
          </a:p>
          <a:p>
            <a:pPr lvl="1"/>
            <a:r>
              <a:rPr lang="en-US" altLang="zh-CN" sz="1600" dirty="0">
                <a:ea typeface="宋体" pitchFamily="2" charset="-122"/>
              </a:rPr>
              <a:t>process B crashed! decide(</a:t>
            </a:r>
            <a:r>
              <a:rPr lang="en-US" altLang="zh-CN" sz="160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req</a:t>
            </a:r>
            <a:r>
              <a:rPr lang="en-US" altLang="zh-CN" sz="160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1</a:t>
            </a:r>
            <a:r>
              <a:rPr lang="en-US" altLang="zh-CN" sz="1600" dirty="0">
                <a:ea typeface="宋体" pitchFamily="2" charset="-122"/>
              </a:rPr>
              <a:t>) </a:t>
            </a:r>
          </a:p>
        </p:txBody>
      </p:sp>
      <p:pic>
        <p:nvPicPr>
          <p:cNvPr id="102" name="Picture 8">
            <a:extLst>
              <a:ext uri="{FF2B5EF4-FFF2-40B4-BE49-F238E27FC236}">
                <a16:creationId xmlns:a16="http://schemas.microsoft.com/office/drawing/2014/main" id="{5CA71B83-1D61-4FE3-9E5D-D2F78B97C5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27" y="1641459"/>
            <a:ext cx="512765" cy="428801"/>
          </a:xfrm>
          <a:prstGeom prst="rect">
            <a:avLst/>
          </a:prstGeom>
        </p:spPr>
      </p:pic>
      <p:cxnSp>
        <p:nvCxnSpPr>
          <p:cNvPr id="103" name="直接箭头连接符 47">
            <a:extLst>
              <a:ext uri="{FF2B5EF4-FFF2-40B4-BE49-F238E27FC236}">
                <a16:creationId xmlns:a16="http://schemas.microsoft.com/office/drawing/2014/main" id="{4E32B99A-9933-4C7C-9FC9-22BC69A17B8D}"/>
              </a:ext>
            </a:extLst>
          </p:cNvPr>
          <p:cNvCxnSpPr>
            <a:cxnSpLocks/>
          </p:cNvCxnSpPr>
          <p:nvPr/>
        </p:nvCxnSpPr>
        <p:spPr>
          <a:xfrm>
            <a:off x="865217" y="2196470"/>
            <a:ext cx="0" cy="554743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432">
            <a:extLst>
              <a:ext uri="{FF2B5EF4-FFF2-40B4-BE49-F238E27FC236}">
                <a16:creationId xmlns:a16="http://schemas.microsoft.com/office/drawing/2014/main" id="{B132B452-3625-418B-9942-B1F9C1E52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991" y="2233537"/>
            <a:ext cx="6413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req</a:t>
            </a:r>
            <a:r>
              <a:rPr lang="en-US" altLang="zh-CN" sz="1600" b="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1</a:t>
            </a:r>
            <a:endParaRPr lang="zh-CN" altLang="en-US" sz="1600" b="0" i="1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9" name="矩形 48">
            <a:extLst>
              <a:ext uri="{FF2B5EF4-FFF2-40B4-BE49-F238E27FC236}">
                <a16:creationId xmlns:a16="http://schemas.microsoft.com/office/drawing/2014/main" id="{82C80635-4561-4A07-8D45-3D13D8E80EB5}"/>
              </a:ext>
            </a:extLst>
          </p:cNvPr>
          <p:cNvSpPr/>
          <p:nvPr/>
        </p:nvSpPr>
        <p:spPr>
          <a:xfrm>
            <a:off x="1098309" y="2666162"/>
            <a:ext cx="33784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1600" dirty="0">
                <a:ea typeface="宋体" pitchFamily="2" charset="-122"/>
              </a:rPr>
              <a:t>propose(</a:t>
            </a:r>
            <a:r>
              <a:rPr lang="en-US" altLang="zh-CN" sz="160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req</a:t>
            </a:r>
            <a:r>
              <a:rPr lang="en-US" altLang="zh-CN" sz="160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1</a:t>
            </a:r>
            <a:r>
              <a:rPr lang="en-US" altLang="zh-CN" sz="1600" dirty="0">
                <a:ea typeface="宋体" pitchFamily="2" charset="-122"/>
              </a:rPr>
              <a:t>)</a:t>
            </a:r>
          </a:p>
        </p:txBody>
      </p:sp>
      <p:sp>
        <p:nvSpPr>
          <p:cNvPr id="118" name="Content Placeholder 2">
            <a:extLst>
              <a:ext uri="{FF2B5EF4-FFF2-40B4-BE49-F238E27FC236}">
                <a16:creationId xmlns:a16="http://schemas.microsoft.com/office/drawing/2014/main" id="{D9BA0CFE-A655-4DF3-A961-1D44495C2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766740"/>
            <a:ext cx="6273800" cy="56017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assume there are f crash faults</a:t>
            </a:r>
          </a:p>
        </p:txBody>
      </p:sp>
      <p:sp>
        <p:nvSpPr>
          <p:cNvPr id="119" name="矩形 48">
            <a:extLst>
              <a:ext uri="{FF2B5EF4-FFF2-40B4-BE49-F238E27FC236}">
                <a16:creationId xmlns:a16="http://schemas.microsoft.com/office/drawing/2014/main" id="{668689E4-DA5B-4BF3-A03E-04BD516DEB64}"/>
              </a:ext>
            </a:extLst>
          </p:cNvPr>
          <p:cNvSpPr/>
          <p:nvPr/>
        </p:nvSpPr>
        <p:spPr>
          <a:xfrm>
            <a:off x="2113023" y="1380118"/>
            <a:ext cx="42369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1600" dirty="0">
                <a:ea typeface="宋体" pitchFamily="2" charset="-122"/>
              </a:rPr>
              <a:t>when n = 2f + 1, take f = 1 for example</a:t>
            </a:r>
          </a:p>
        </p:txBody>
      </p:sp>
      <p:cxnSp>
        <p:nvCxnSpPr>
          <p:cNvPr id="120" name="直接箭头连接符 47">
            <a:extLst>
              <a:ext uri="{FF2B5EF4-FFF2-40B4-BE49-F238E27FC236}">
                <a16:creationId xmlns:a16="http://schemas.microsoft.com/office/drawing/2014/main" id="{D1A4191E-00B0-405B-A417-83503FE26B3F}"/>
              </a:ext>
            </a:extLst>
          </p:cNvPr>
          <p:cNvCxnSpPr>
            <a:cxnSpLocks/>
          </p:cNvCxnSpPr>
          <p:nvPr/>
        </p:nvCxnSpPr>
        <p:spPr>
          <a:xfrm>
            <a:off x="7432167" y="2236347"/>
            <a:ext cx="0" cy="554743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8">
            <a:extLst>
              <a:ext uri="{FF2B5EF4-FFF2-40B4-BE49-F238E27FC236}">
                <a16:creationId xmlns:a16="http://schemas.microsoft.com/office/drawing/2014/main" id="{E142D769-284E-4822-8BCC-ADDA916618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402" y="1686150"/>
            <a:ext cx="512765" cy="428801"/>
          </a:xfrm>
          <a:prstGeom prst="rect">
            <a:avLst/>
          </a:prstGeom>
        </p:spPr>
      </p:pic>
      <p:sp>
        <p:nvSpPr>
          <p:cNvPr id="122" name="TextBox 432">
            <a:extLst>
              <a:ext uri="{FF2B5EF4-FFF2-40B4-BE49-F238E27FC236}">
                <a16:creationId xmlns:a16="http://schemas.microsoft.com/office/drawing/2014/main" id="{A0184D34-F74C-4BD0-93A6-669D52302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784" y="2276766"/>
            <a:ext cx="6413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req</a:t>
            </a:r>
            <a:r>
              <a:rPr lang="en-US" altLang="zh-CN" sz="1600" b="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2</a:t>
            </a:r>
            <a:endParaRPr lang="zh-CN" altLang="en-US" sz="1600" b="0" i="1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123" name="Picture 9">
            <a:extLst>
              <a:ext uri="{FF2B5EF4-FFF2-40B4-BE49-F238E27FC236}">
                <a16:creationId xmlns:a16="http://schemas.microsoft.com/office/drawing/2014/main" id="{35896281-58E5-4F7E-8940-9A3284DC671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41" y="2894942"/>
            <a:ext cx="442148" cy="685330"/>
          </a:xfrm>
          <a:prstGeom prst="rect">
            <a:avLst/>
          </a:prstGeom>
        </p:spPr>
      </p:pic>
      <p:pic>
        <p:nvPicPr>
          <p:cNvPr id="124" name="Picture 9">
            <a:extLst>
              <a:ext uri="{FF2B5EF4-FFF2-40B4-BE49-F238E27FC236}">
                <a16:creationId xmlns:a16="http://schemas.microsoft.com/office/drawing/2014/main" id="{0324FED5-A52B-4541-83A6-623823FA34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711" y="2924478"/>
            <a:ext cx="442148" cy="685330"/>
          </a:xfrm>
          <a:prstGeom prst="rect">
            <a:avLst/>
          </a:prstGeom>
        </p:spPr>
      </p:pic>
      <p:pic>
        <p:nvPicPr>
          <p:cNvPr id="100" name="Picture 5">
            <a:extLst>
              <a:ext uri="{FF2B5EF4-FFF2-40B4-BE49-F238E27FC236}">
                <a16:creationId xmlns:a16="http://schemas.microsoft.com/office/drawing/2014/main" id="{42A97990-DBAB-4BFF-A6DA-BF91B22E2F7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785" y="3365901"/>
            <a:ext cx="551294" cy="413471"/>
          </a:xfrm>
          <a:prstGeom prst="rect">
            <a:avLst/>
          </a:prstGeom>
        </p:spPr>
      </p:pic>
      <p:pic>
        <p:nvPicPr>
          <p:cNvPr id="125" name="Picture 9">
            <a:extLst>
              <a:ext uri="{FF2B5EF4-FFF2-40B4-BE49-F238E27FC236}">
                <a16:creationId xmlns:a16="http://schemas.microsoft.com/office/drawing/2014/main" id="{9A1A3C6A-95A1-4794-9117-657F1089CC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545" y="1765707"/>
            <a:ext cx="442148" cy="685330"/>
          </a:xfrm>
          <a:prstGeom prst="rect">
            <a:avLst/>
          </a:prstGeom>
        </p:spPr>
      </p:pic>
      <p:cxnSp>
        <p:nvCxnSpPr>
          <p:cNvPr id="126" name="直接箭头连接符 38">
            <a:extLst>
              <a:ext uri="{FF2B5EF4-FFF2-40B4-BE49-F238E27FC236}">
                <a16:creationId xmlns:a16="http://schemas.microsoft.com/office/drawing/2014/main" id="{3E107745-151A-4B0A-BE84-7F2CE0BD1596}"/>
              </a:ext>
            </a:extLst>
          </p:cNvPr>
          <p:cNvCxnSpPr>
            <a:cxnSpLocks/>
          </p:cNvCxnSpPr>
          <p:nvPr/>
        </p:nvCxnSpPr>
        <p:spPr>
          <a:xfrm flipV="1">
            <a:off x="1240238" y="2173933"/>
            <a:ext cx="2631239" cy="709831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38">
            <a:extLst>
              <a:ext uri="{FF2B5EF4-FFF2-40B4-BE49-F238E27FC236}">
                <a16:creationId xmlns:a16="http://schemas.microsoft.com/office/drawing/2014/main" id="{5AEC89F9-069B-44E8-87B5-E5FBE3678FEE}"/>
              </a:ext>
            </a:extLst>
          </p:cNvPr>
          <p:cNvCxnSpPr>
            <a:cxnSpLocks/>
          </p:cNvCxnSpPr>
          <p:nvPr/>
        </p:nvCxnSpPr>
        <p:spPr>
          <a:xfrm flipH="1" flipV="1">
            <a:off x="4609456" y="2231284"/>
            <a:ext cx="2299344" cy="783668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48">
            <a:extLst>
              <a:ext uri="{FF2B5EF4-FFF2-40B4-BE49-F238E27FC236}">
                <a16:creationId xmlns:a16="http://schemas.microsoft.com/office/drawing/2014/main" id="{EACC9129-2A70-4140-97BE-EEC569F3907E}"/>
              </a:ext>
            </a:extLst>
          </p:cNvPr>
          <p:cNvSpPr/>
          <p:nvPr/>
        </p:nvSpPr>
        <p:spPr>
          <a:xfrm>
            <a:off x="5795191" y="2866135"/>
            <a:ext cx="11833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160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req</a:t>
            </a:r>
            <a:r>
              <a:rPr lang="en-US" altLang="zh-CN" sz="160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2</a:t>
            </a:r>
            <a:r>
              <a:rPr lang="en-US" altLang="zh-CN" sz="1600" dirty="0">
                <a:ea typeface="宋体" pitchFamily="2" charset="-122"/>
              </a:rPr>
              <a:t> </a:t>
            </a:r>
          </a:p>
        </p:txBody>
      </p:sp>
      <p:sp>
        <p:nvSpPr>
          <p:cNvPr id="131" name="TextBox 432">
            <a:extLst>
              <a:ext uri="{FF2B5EF4-FFF2-40B4-BE49-F238E27FC236}">
                <a16:creationId xmlns:a16="http://schemas.microsoft.com/office/drawing/2014/main" id="{41889839-93EF-4CB6-9CEB-46F6E4519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297" y="1720013"/>
            <a:ext cx="6413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ack</a:t>
            </a:r>
            <a:endParaRPr lang="zh-CN" altLang="en-US" sz="1600" b="0" i="1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132" name="直接箭头连接符 47">
            <a:extLst>
              <a:ext uri="{FF2B5EF4-FFF2-40B4-BE49-F238E27FC236}">
                <a16:creationId xmlns:a16="http://schemas.microsoft.com/office/drawing/2014/main" id="{88219064-BA11-4AC8-9E30-358C312B2461}"/>
              </a:ext>
            </a:extLst>
          </p:cNvPr>
          <p:cNvCxnSpPr>
            <a:cxnSpLocks/>
          </p:cNvCxnSpPr>
          <p:nvPr/>
        </p:nvCxnSpPr>
        <p:spPr>
          <a:xfrm flipH="1">
            <a:off x="1155673" y="2039884"/>
            <a:ext cx="2636595" cy="711329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47">
            <a:extLst>
              <a:ext uri="{FF2B5EF4-FFF2-40B4-BE49-F238E27FC236}">
                <a16:creationId xmlns:a16="http://schemas.microsoft.com/office/drawing/2014/main" id="{84BCB7C1-A282-4E4A-90C5-C025333B2D85}"/>
              </a:ext>
            </a:extLst>
          </p:cNvPr>
          <p:cNvCxnSpPr>
            <a:cxnSpLocks/>
          </p:cNvCxnSpPr>
          <p:nvPr/>
        </p:nvCxnSpPr>
        <p:spPr>
          <a:xfrm>
            <a:off x="4667252" y="2100080"/>
            <a:ext cx="2322776" cy="794862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432">
            <a:extLst>
              <a:ext uri="{FF2B5EF4-FFF2-40B4-BE49-F238E27FC236}">
                <a16:creationId xmlns:a16="http://schemas.microsoft.com/office/drawing/2014/main" id="{DC03EA7D-79FA-4991-A6C2-2E6B6AA18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6350" y="1803592"/>
            <a:ext cx="6413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i="1" dirty="0" err="1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nak</a:t>
            </a:r>
            <a:endParaRPr lang="zh-CN" altLang="en-US" sz="1600" b="0" i="1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AB031F5-8646-4EB3-B77C-567F107E49FD}"/>
              </a:ext>
            </a:extLst>
          </p:cNvPr>
          <p:cNvSpPr txBox="1"/>
          <p:nvPr/>
        </p:nvSpPr>
        <p:spPr>
          <a:xfrm>
            <a:off x="328230" y="2772070"/>
            <a:ext cx="44214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f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5ED4E38-E06D-43B1-A27B-A7DE72CA67E7}"/>
              </a:ext>
            </a:extLst>
          </p:cNvPr>
          <p:cNvSpPr txBox="1"/>
          <p:nvPr/>
        </p:nvSpPr>
        <p:spPr>
          <a:xfrm>
            <a:off x="7083359" y="2847934"/>
            <a:ext cx="44214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f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086D972-1967-42AA-BAB0-E99866980116}"/>
              </a:ext>
            </a:extLst>
          </p:cNvPr>
          <p:cNvSpPr txBox="1"/>
          <p:nvPr/>
        </p:nvSpPr>
        <p:spPr>
          <a:xfrm>
            <a:off x="3939141" y="1680216"/>
            <a:ext cx="44214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DDDA9AA-AE45-4CD9-AAB4-BC7FB1F93BD3}"/>
              </a:ext>
            </a:extLst>
          </p:cNvPr>
          <p:cNvSpPr txBox="1"/>
          <p:nvPr/>
        </p:nvSpPr>
        <p:spPr>
          <a:xfrm>
            <a:off x="2049189" y="2697558"/>
            <a:ext cx="3993694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n = 2f + 1</a:t>
            </a:r>
          </a:p>
          <a:p>
            <a:r>
              <a:rPr lang="en-US" dirty="0">
                <a:latin typeface="+mn-lt"/>
              </a:rPr>
              <a:t>Quorum: simple majority rule</a:t>
            </a:r>
          </a:p>
        </p:txBody>
      </p:sp>
    </p:spTree>
    <p:extLst>
      <p:ext uri="{BB962C8B-B14F-4D97-AF65-F5344CB8AC3E}">
        <p14:creationId xmlns:p14="http://schemas.microsoft.com/office/powerpoint/2010/main" val="382552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36" grpId="0" animBg="1"/>
      <p:bldP spid="137" grpId="0" animBg="1"/>
      <p:bldP spid="13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4E08-159D-4EC3-B97B-8C74C6C21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560" y="149498"/>
            <a:ext cx="6368310" cy="452135"/>
          </a:xfrm>
        </p:spPr>
        <p:txBody>
          <a:bodyPr/>
          <a:lstStyle/>
          <a:p>
            <a:r>
              <a:rPr lang="en-US" altLang="zh-CN" dirty="0"/>
              <a:t>The consensus problem is not yet solved!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7F92C-1AF5-4A54-9988-590529177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7894320" cy="3818430"/>
          </a:xfrm>
        </p:spPr>
        <p:txBody>
          <a:bodyPr/>
          <a:lstStyle/>
          <a:p>
            <a:r>
              <a:rPr lang="en-US" dirty="0"/>
              <a:t>If there are multiple proposals... 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EE0AFC1-DE1C-4751-BF7D-B6A1CD2240B8}"/>
              </a:ext>
            </a:extLst>
          </p:cNvPr>
          <p:cNvCxnSpPr>
            <a:cxnSpLocks/>
          </p:cNvCxnSpPr>
          <p:nvPr/>
        </p:nvCxnSpPr>
        <p:spPr>
          <a:xfrm flipV="1">
            <a:off x="1665350" y="1961778"/>
            <a:ext cx="4864049" cy="1781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5">
            <a:extLst>
              <a:ext uri="{FF2B5EF4-FFF2-40B4-BE49-F238E27FC236}">
                <a16:creationId xmlns:a16="http://schemas.microsoft.com/office/drawing/2014/main" id="{7F227816-9E0F-4ED0-AB43-3CB2C1191D3B}"/>
              </a:ext>
            </a:extLst>
          </p:cNvPr>
          <p:cNvCxnSpPr>
            <a:cxnSpLocks/>
          </p:cNvCxnSpPr>
          <p:nvPr/>
        </p:nvCxnSpPr>
        <p:spPr>
          <a:xfrm>
            <a:off x="1665350" y="2277637"/>
            <a:ext cx="486404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5">
            <a:extLst>
              <a:ext uri="{FF2B5EF4-FFF2-40B4-BE49-F238E27FC236}">
                <a16:creationId xmlns:a16="http://schemas.microsoft.com/office/drawing/2014/main" id="{7D69F0BD-88B6-4F1B-ACD0-5AE4575ECCE8}"/>
              </a:ext>
            </a:extLst>
          </p:cNvPr>
          <p:cNvCxnSpPr>
            <a:cxnSpLocks/>
          </p:cNvCxnSpPr>
          <p:nvPr/>
        </p:nvCxnSpPr>
        <p:spPr>
          <a:xfrm>
            <a:off x="1665350" y="2809148"/>
            <a:ext cx="486404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5">
            <a:extLst>
              <a:ext uri="{FF2B5EF4-FFF2-40B4-BE49-F238E27FC236}">
                <a16:creationId xmlns:a16="http://schemas.microsoft.com/office/drawing/2014/main" id="{0BD4826D-D9DA-4A14-B74E-A282EE0DE58C}"/>
              </a:ext>
            </a:extLst>
          </p:cNvPr>
          <p:cNvCxnSpPr>
            <a:cxnSpLocks/>
          </p:cNvCxnSpPr>
          <p:nvPr/>
        </p:nvCxnSpPr>
        <p:spPr>
          <a:xfrm>
            <a:off x="1665350" y="3072841"/>
            <a:ext cx="486404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5">
            <a:extLst>
              <a:ext uri="{FF2B5EF4-FFF2-40B4-BE49-F238E27FC236}">
                <a16:creationId xmlns:a16="http://schemas.microsoft.com/office/drawing/2014/main" id="{83B79AB7-EFDA-4582-82D8-90CCAD9F337E}"/>
              </a:ext>
            </a:extLst>
          </p:cNvPr>
          <p:cNvCxnSpPr>
            <a:cxnSpLocks/>
          </p:cNvCxnSpPr>
          <p:nvPr/>
        </p:nvCxnSpPr>
        <p:spPr>
          <a:xfrm>
            <a:off x="1665350" y="3587936"/>
            <a:ext cx="486404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5">
            <a:extLst>
              <a:ext uri="{FF2B5EF4-FFF2-40B4-BE49-F238E27FC236}">
                <a16:creationId xmlns:a16="http://schemas.microsoft.com/office/drawing/2014/main" id="{E53B4CE5-6A07-4903-B8F6-5D14FD35D52D}"/>
              </a:ext>
            </a:extLst>
          </p:cNvPr>
          <p:cNvCxnSpPr>
            <a:cxnSpLocks/>
          </p:cNvCxnSpPr>
          <p:nvPr/>
        </p:nvCxnSpPr>
        <p:spPr>
          <a:xfrm>
            <a:off x="1665350" y="3888480"/>
            <a:ext cx="486404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11" descr="bolt.png">
            <a:extLst>
              <a:ext uri="{FF2B5EF4-FFF2-40B4-BE49-F238E27FC236}">
                <a16:creationId xmlns:a16="http://schemas.microsoft.com/office/drawing/2014/main" id="{9DAFAC81-9C05-4ACC-BA2F-F9B2AAC18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142393" flipH="1">
            <a:off x="3808825" y="2269809"/>
            <a:ext cx="217175" cy="558168"/>
          </a:xfrm>
          <a:prstGeom prst="rect">
            <a:avLst/>
          </a:prstGeom>
        </p:spPr>
      </p:pic>
      <p:pic>
        <p:nvPicPr>
          <p:cNvPr id="24" name="Picture 11" descr="bolt.png">
            <a:extLst>
              <a:ext uri="{FF2B5EF4-FFF2-40B4-BE49-F238E27FC236}">
                <a16:creationId xmlns:a16="http://schemas.microsoft.com/office/drawing/2014/main" id="{207D42B1-F527-4677-88F2-AB7E4A2A9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142393" flipH="1">
            <a:off x="3732476" y="3054939"/>
            <a:ext cx="217175" cy="55816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A576DE8-DC36-4799-A910-DA0A6C203BAC}"/>
              </a:ext>
            </a:extLst>
          </p:cNvPr>
          <p:cNvSpPr txBox="1"/>
          <p:nvPr/>
        </p:nvSpPr>
        <p:spPr>
          <a:xfrm>
            <a:off x="257115" y="1930463"/>
            <a:ext cx="1772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Propose(</a:t>
            </a:r>
            <a:r>
              <a:rPr lang="en-US" altLang="zh-CN" sz="160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req</a:t>
            </a:r>
            <a:r>
              <a:rPr lang="en-US" altLang="zh-CN" sz="160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1</a:t>
            </a:r>
            <a:r>
              <a:rPr lang="en-US" altLang="zh-CN" sz="1600" dirty="0"/>
              <a:t>)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19208E-9553-4637-890E-62CB496B5EDE}"/>
              </a:ext>
            </a:extLst>
          </p:cNvPr>
          <p:cNvSpPr txBox="1"/>
          <p:nvPr/>
        </p:nvSpPr>
        <p:spPr>
          <a:xfrm>
            <a:off x="257114" y="2764527"/>
            <a:ext cx="1590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Propose(</a:t>
            </a:r>
            <a:r>
              <a:rPr lang="en-US" altLang="zh-CN" sz="160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req</a:t>
            </a:r>
            <a:r>
              <a:rPr lang="en-US" altLang="zh-CN" sz="160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2</a:t>
            </a:r>
            <a:r>
              <a:rPr lang="en-US" altLang="zh-CN" sz="1600" dirty="0"/>
              <a:t>)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84540C-98CD-4D67-81B6-8CF79CD47305}"/>
              </a:ext>
            </a:extLst>
          </p:cNvPr>
          <p:cNvSpPr txBox="1"/>
          <p:nvPr/>
        </p:nvSpPr>
        <p:spPr>
          <a:xfrm>
            <a:off x="305269" y="3556910"/>
            <a:ext cx="1448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Propose(</a:t>
            </a:r>
            <a:r>
              <a:rPr lang="en-US" altLang="zh-CN" sz="160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req</a:t>
            </a:r>
            <a:r>
              <a:rPr lang="en-US" altLang="zh-CN" sz="160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3</a:t>
            </a:r>
            <a:r>
              <a:rPr lang="en-US" altLang="zh-CN" sz="1600" dirty="0"/>
              <a:t>)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04BA35-4306-483C-B526-7FF8B84FED45}"/>
              </a:ext>
            </a:extLst>
          </p:cNvPr>
          <p:cNvSpPr txBox="1"/>
          <p:nvPr/>
        </p:nvSpPr>
        <p:spPr>
          <a:xfrm>
            <a:off x="6538227" y="1782133"/>
            <a:ext cx="2305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[1,…,1,2,…,2,3,…,3]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94FCDE3A-DD50-490A-A222-E80D25945585}"/>
              </a:ext>
            </a:extLst>
          </p:cNvPr>
          <p:cNvSpPr/>
          <p:nvPr/>
        </p:nvSpPr>
        <p:spPr>
          <a:xfrm rot="16200000">
            <a:off x="7492510" y="1166702"/>
            <a:ext cx="131808" cy="195012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09C723-EC95-4827-80DE-BC199D17C26D}"/>
              </a:ext>
            </a:extLst>
          </p:cNvPr>
          <p:cNvSpPr txBox="1"/>
          <p:nvPr/>
        </p:nvSpPr>
        <p:spPr>
          <a:xfrm>
            <a:off x="7355188" y="2207670"/>
            <a:ext cx="574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t+1</a:t>
            </a:r>
            <a:endParaRPr 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A73652-A3A7-4264-971E-49D82585C0C0}"/>
              </a:ext>
            </a:extLst>
          </p:cNvPr>
          <p:cNvSpPr txBox="1"/>
          <p:nvPr/>
        </p:nvSpPr>
        <p:spPr>
          <a:xfrm>
            <a:off x="6528608" y="3418659"/>
            <a:ext cx="2305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[1,…,1,2,…,2,3,…,3]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85B201A7-4E9D-4E21-A99A-0D5B7B5E4B91}"/>
              </a:ext>
            </a:extLst>
          </p:cNvPr>
          <p:cNvSpPr/>
          <p:nvPr/>
        </p:nvSpPr>
        <p:spPr>
          <a:xfrm rot="16200000">
            <a:off x="7482891" y="2803228"/>
            <a:ext cx="131808" cy="195012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92A8F7-0C4C-47F0-BFBA-CBCEB896E6F2}"/>
              </a:ext>
            </a:extLst>
          </p:cNvPr>
          <p:cNvSpPr txBox="1"/>
          <p:nvPr/>
        </p:nvSpPr>
        <p:spPr>
          <a:xfrm>
            <a:off x="7345569" y="3844196"/>
            <a:ext cx="574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t+1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74914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E6182-7743-4062-A669-3798AD7CB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algorithm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9B7B1-E8DD-4514-A0AD-6B979AA9A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Uniform consensus using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Correct majority (Quorum)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Eventually perfect Failure Detector (</a:t>
            </a:r>
            <a:r>
              <a:rPr lang="en-US" sz="1800" dirty="0">
                <a:sym typeface="Symbol"/>
              </a:rPr>
              <a:t></a:t>
            </a:r>
            <a:r>
              <a:rPr lang="en-US" sz="1800" dirty="0"/>
              <a:t>P)</a:t>
            </a:r>
          </a:p>
          <a:p>
            <a:endParaRPr lang="en-US" sz="1800" dirty="0"/>
          </a:p>
          <a:p>
            <a:r>
              <a:rPr lang="en-US" sz="1800" dirty="0"/>
              <a:t>Idea: processes alternate in the role of a leader (coordinator) until one of them succeeds in imposing a decision</a:t>
            </a:r>
          </a:p>
          <a:p>
            <a:endParaRPr lang="en-US" sz="1800" dirty="0"/>
          </a:p>
          <a:p>
            <a:r>
              <a:rPr lang="en-US" sz="1800" dirty="0"/>
              <a:t>Prioritize safety (agreement) rather than liveness (termination)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0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F0FE-287D-42A8-ABA4-EF5EC9A8F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60412"/>
            <a:ext cx="6368310" cy="452135"/>
          </a:xfrm>
        </p:spPr>
        <p:txBody>
          <a:bodyPr/>
          <a:lstStyle/>
          <a:p>
            <a:r>
              <a:rPr lang="en-US" altLang="zh-CN" dirty="0"/>
              <a:t>Network faults or timing assumptions</a:t>
            </a:r>
            <a:endParaRPr lang="en-US" dirty="0"/>
          </a:p>
        </p:txBody>
      </p:sp>
      <p:sp>
        <p:nvSpPr>
          <p:cNvPr id="54" name="Content Placeholder 53">
            <a:extLst>
              <a:ext uri="{FF2B5EF4-FFF2-40B4-BE49-F238E27FC236}">
                <a16:creationId xmlns:a16="http://schemas.microsoft.com/office/drawing/2014/main" id="{E0B9C029-2973-4A97-8B69-A87D5AB82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" y="842824"/>
            <a:ext cx="8785860" cy="3818430"/>
          </a:xfrm>
        </p:spPr>
        <p:txBody>
          <a:bodyPr>
            <a:normAutofit fontScale="92500"/>
          </a:bodyPr>
          <a:lstStyle/>
          <a:p>
            <a:r>
              <a:rPr lang="en-US" altLang="zh-CN" b="1" u="sng" dirty="0"/>
              <a:t>asynchrony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correct processes cannot communicate in a timely manner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/>
              <a:t>within a known bound ∆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packet loss due to network congestion</a:t>
            </a:r>
          </a:p>
          <a:p>
            <a:endParaRPr lang="en-US" altLang="zh-CN" dirty="0"/>
          </a:p>
          <a:p>
            <a:r>
              <a:rPr lang="en-US" altLang="zh-CN" b="1" u="sng" dirty="0"/>
              <a:t>synchrony</a:t>
            </a:r>
            <a:r>
              <a:rPr lang="en-US" altLang="zh-CN" dirty="0"/>
              <a:t>: ∆ is given beforehand (no network fault)</a:t>
            </a:r>
          </a:p>
          <a:p>
            <a:endParaRPr lang="en-US" altLang="zh-CN" dirty="0"/>
          </a:p>
          <a:p>
            <a:r>
              <a:rPr lang="en-US" altLang="zh-CN" b="1" u="sng" dirty="0"/>
              <a:t>partial synchrony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after some unknown time, time bound ∆ is satisfied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86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CB02-E4A0-45BB-B6E5-767E442E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P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C3627-E7B3-47E4-9DA1-E17B025F3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Strong Completeness of </a:t>
            </a:r>
            <a:r>
              <a:rPr lang="en-US" dirty="0">
                <a:sym typeface="Symbol"/>
              </a:rPr>
              <a:t></a:t>
            </a:r>
            <a:r>
              <a:rPr lang="en-US" dirty="0"/>
              <a:t>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eventually every process that crashes is permanently suspected by all correct processes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crashed process is ever missed by </a:t>
            </a:r>
            <a:r>
              <a:rPr lang="en-US" dirty="0">
                <a:sym typeface="Symbol"/>
              </a:rPr>
              <a:t></a:t>
            </a:r>
            <a:r>
              <a:rPr lang="en-US" dirty="0"/>
              <a:t>P</a:t>
            </a:r>
          </a:p>
          <a:p>
            <a:endParaRPr lang="en-US" dirty="0"/>
          </a:p>
          <a:p>
            <a:r>
              <a:rPr lang="en-US" dirty="0"/>
              <a:t>Eventual strong accuracy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Eventually</a:t>
            </a:r>
            <a:r>
              <a:rPr lang="en-US" dirty="0"/>
              <a:t>, no correct process is suspected by any process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ym typeface="Symbol"/>
              </a:rPr>
              <a:t></a:t>
            </a:r>
            <a:r>
              <a:rPr lang="en-US" dirty="0"/>
              <a:t>P might make mistakes!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3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22CC-5CAD-4505-9D1F-254365D5F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Diamonds do make a difference?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E1E4C-F12E-4D49-A71E-68434C728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Correct processes might be falsely suspected finitely many times</a:t>
            </a:r>
          </a:p>
          <a:p>
            <a:endParaRPr lang="en-US" dirty="0"/>
          </a:p>
          <a:p>
            <a:r>
              <a:rPr lang="en-US" dirty="0"/>
              <a:t>False suspicion of a correct process by </a:t>
            </a:r>
            <a:r>
              <a:rPr lang="en-US" dirty="0">
                <a:sym typeface="Symbol"/>
              </a:rPr>
              <a:t></a:t>
            </a:r>
            <a:r>
              <a:rPr lang="en-US" dirty="0"/>
              <a:t>P makes algorithms I and II break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54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E028C-98DF-4026-9416-0B514A7A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41" y="149839"/>
            <a:ext cx="6368310" cy="452135"/>
          </a:xfrm>
        </p:spPr>
        <p:txBody>
          <a:bodyPr/>
          <a:lstStyle/>
          <a:p>
            <a:r>
              <a:rPr lang="en-US" dirty="0"/>
              <a:t>binary consensus/agreement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08DA56-463C-4FE8-8E91-015691B9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33" y="2666637"/>
            <a:ext cx="332723" cy="3366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07D3BD0-6A57-44A5-91D2-D16C689AE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338" y="4014614"/>
            <a:ext cx="332723" cy="3366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B9E11FA-0E5F-4E72-8268-10DF2034D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998" y="2182712"/>
            <a:ext cx="332723" cy="3366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680657-A37F-4D41-BEB9-698075D04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436" y="4045836"/>
            <a:ext cx="332723" cy="3366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453936F-5FD0-464C-9228-0983029F8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679" y="2723743"/>
            <a:ext cx="332723" cy="3366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1B127E8-CD7B-49EF-987D-7F386ABEA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319" y="2185114"/>
            <a:ext cx="332723" cy="336669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2990ECBE-FE85-41E9-BA1B-478AF539230F}"/>
              </a:ext>
            </a:extLst>
          </p:cNvPr>
          <p:cNvSpPr/>
          <p:nvPr/>
        </p:nvSpPr>
        <p:spPr>
          <a:xfrm>
            <a:off x="2083105" y="2784739"/>
            <a:ext cx="5065628" cy="945621"/>
          </a:xfrm>
          <a:prstGeom prst="ellipse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CEA56C-5BE0-4D42-B8AC-460B21492319}"/>
              </a:ext>
            </a:extLst>
          </p:cNvPr>
          <p:cNvSpPr txBox="1"/>
          <p:nvPr/>
        </p:nvSpPr>
        <p:spPr>
          <a:xfrm>
            <a:off x="16360" y="2965161"/>
            <a:ext cx="1583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propose(1):</a:t>
            </a:r>
          </a:p>
          <a:p>
            <a:pPr algn="ctr"/>
            <a:r>
              <a:rPr lang="en-US" sz="1600" dirty="0">
                <a:latin typeface="+mn-lt"/>
              </a:rPr>
              <a:t>attack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9A4F07-DDA4-477F-BDA4-ADAFB0FF4FA6}"/>
              </a:ext>
            </a:extLst>
          </p:cNvPr>
          <p:cNvSpPr txBox="1"/>
          <p:nvPr/>
        </p:nvSpPr>
        <p:spPr>
          <a:xfrm>
            <a:off x="7538025" y="3060412"/>
            <a:ext cx="1413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propose(0):</a:t>
            </a:r>
          </a:p>
          <a:p>
            <a:pPr algn="ctr"/>
            <a:r>
              <a:rPr lang="en-US" sz="1600" dirty="0">
                <a:latin typeface="+mn-lt"/>
              </a:rPr>
              <a:t>retreat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9FCB0D-E413-4F2E-B03A-743D82184DD3}"/>
              </a:ext>
            </a:extLst>
          </p:cNvPr>
          <p:cNvSpPr txBox="1"/>
          <p:nvPr/>
        </p:nvSpPr>
        <p:spPr>
          <a:xfrm>
            <a:off x="4052097" y="3016788"/>
            <a:ext cx="124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consensus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938356-AA3B-4580-A42F-4D7C976B2197}"/>
              </a:ext>
            </a:extLst>
          </p:cNvPr>
          <p:cNvCxnSpPr>
            <a:cxnSpLocks/>
          </p:cNvCxnSpPr>
          <p:nvPr/>
        </p:nvCxnSpPr>
        <p:spPr>
          <a:xfrm>
            <a:off x="1454150" y="3181892"/>
            <a:ext cx="9842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3ED996-8CAB-401F-A36F-2D0E081AD073}"/>
              </a:ext>
            </a:extLst>
          </p:cNvPr>
          <p:cNvCxnSpPr>
            <a:cxnSpLocks/>
          </p:cNvCxnSpPr>
          <p:nvPr/>
        </p:nvCxnSpPr>
        <p:spPr>
          <a:xfrm flipH="1">
            <a:off x="6503734" y="3206910"/>
            <a:ext cx="11816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6D19106-D7B9-4CEC-A37E-72AB561C4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847904"/>
            <a:ext cx="9010650" cy="961847"/>
          </a:xfrm>
        </p:spPr>
        <p:txBody>
          <a:bodyPr>
            <a:normAutofit/>
          </a:bodyPr>
          <a:lstStyle/>
          <a:p>
            <a:r>
              <a:rPr lang="en-US" dirty="0"/>
              <a:t>Request: propose(v1)</a:t>
            </a:r>
          </a:p>
          <a:p>
            <a:r>
              <a:rPr lang="en-US" dirty="0"/>
              <a:t>Indication: decide(v2)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F43259-22F6-494F-8A9A-B58C3CB2E721}"/>
              </a:ext>
            </a:extLst>
          </p:cNvPr>
          <p:cNvCxnSpPr>
            <a:cxnSpLocks/>
          </p:cNvCxnSpPr>
          <p:nvPr/>
        </p:nvCxnSpPr>
        <p:spPr>
          <a:xfrm flipH="1">
            <a:off x="3831219" y="3372638"/>
            <a:ext cx="410581" cy="558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8779FB-A84C-45E7-9472-157C6855284B}"/>
              </a:ext>
            </a:extLst>
          </p:cNvPr>
          <p:cNvCxnSpPr>
            <a:cxnSpLocks/>
          </p:cNvCxnSpPr>
          <p:nvPr/>
        </p:nvCxnSpPr>
        <p:spPr>
          <a:xfrm>
            <a:off x="4870450" y="3372638"/>
            <a:ext cx="527050" cy="558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584BD8-94FC-47DB-A0A4-2F939525D3B6}"/>
              </a:ext>
            </a:extLst>
          </p:cNvPr>
          <p:cNvCxnSpPr>
            <a:cxnSpLocks/>
          </p:cNvCxnSpPr>
          <p:nvPr/>
        </p:nvCxnSpPr>
        <p:spPr>
          <a:xfrm flipH="1" flipV="1">
            <a:off x="3878844" y="2652060"/>
            <a:ext cx="515356" cy="408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7D27C74-985D-4EDD-AFF4-02ABCD9CCADC}"/>
              </a:ext>
            </a:extLst>
          </p:cNvPr>
          <p:cNvCxnSpPr>
            <a:cxnSpLocks/>
          </p:cNvCxnSpPr>
          <p:nvPr/>
        </p:nvCxnSpPr>
        <p:spPr>
          <a:xfrm flipV="1">
            <a:off x="4870450" y="2652060"/>
            <a:ext cx="472238" cy="398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EEBA41-CEA0-485E-A0AE-D47E4550BE18}"/>
              </a:ext>
            </a:extLst>
          </p:cNvPr>
          <p:cNvCxnSpPr>
            <a:cxnSpLocks/>
          </p:cNvCxnSpPr>
          <p:nvPr/>
        </p:nvCxnSpPr>
        <p:spPr>
          <a:xfrm flipH="1">
            <a:off x="1473967" y="3312631"/>
            <a:ext cx="9199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D753B3A-33FA-443E-B4E3-A46FC5F626C6}"/>
              </a:ext>
            </a:extLst>
          </p:cNvPr>
          <p:cNvCxnSpPr>
            <a:cxnSpLocks/>
          </p:cNvCxnSpPr>
          <p:nvPr/>
        </p:nvCxnSpPr>
        <p:spPr>
          <a:xfrm>
            <a:off x="6503734" y="3357243"/>
            <a:ext cx="11816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F97350D-21F8-42CB-B995-39007A9D625B}"/>
              </a:ext>
            </a:extLst>
          </p:cNvPr>
          <p:cNvSpPr txBox="1"/>
          <p:nvPr/>
        </p:nvSpPr>
        <p:spPr>
          <a:xfrm>
            <a:off x="1124909" y="3372638"/>
            <a:ext cx="1583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decide(1)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AB49BF-528F-492E-82D2-0861528B3DD1}"/>
              </a:ext>
            </a:extLst>
          </p:cNvPr>
          <p:cNvSpPr txBox="1"/>
          <p:nvPr/>
        </p:nvSpPr>
        <p:spPr>
          <a:xfrm>
            <a:off x="3818685" y="2459516"/>
            <a:ext cx="1583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decide(1)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45B20B-09F2-40C5-AE65-69ECF6299626}"/>
              </a:ext>
            </a:extLst>
          </p:cNvPr>
          <p:cNvSpPr txBox="1"/>
          <p:nvPr/>
        </p:nvSpPr>
        <p:spPr>
          <a:xfrm>
            <a:off x="3878844" y="3730646"/>
            <a:ext cx="1583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decide(1)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F85576-D13A-4357-96F6-BE1A72BD66A1}"/>
              </a:ext>
            </a:extLst>
          </p:cNvPr>
          <p:cNvSpPr txBox="1"/>
          <p:nvPr/>
        </p:nvSpPr>
        <p:spPr>
          <a:xfrm>
            <a:off x="6364580" y="3372754"/>
            <a:ext cx="1583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decide(1)</a:t>
            </a:r>
          </a:p>
        </p:txBody>
      </p:sp>
    </p:spTree>
    <p:extLst>
      <p:ext uri="{BB962C8B-B14F-4D97-AF65-F5344CB8AC3E}">
        <p14:creationId xmlns:p14="http://schemas.microsoft.com/office/powerpoint/2010/main" val="159794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05E7E-BE2B-4005-8525-133B8479F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Alg. I: Agreement violation with </a:t>
            </a:r>
            <a:r>
              <a:rPr lang="en-US" dirty="0">
                <a:sym typeface="Symbol"/>
              </a:rPr>
              <a:t></a:t>
            </a:r>
            <a:r>
              <a:rPr lang="en-US" dirty="0"/>
              <a:t>P</a:t>
            </a:r>
          </a:p>
        </p:txBody>
      </p:sp>
      <p:sp>
        <p:nvSpPr>
          <p:cNvPr id="4" name="Line 7">
            <a:extLst>
              <a:ext uri="{FF2B5EF4-FFF2-40B4-BE49-F238E27FC236}">
                <a16:creationId xmlns:a16="http://schemas.microsoft.com/office/drawing/2014/main" id="{03FC896A-866E-434B-A010-7693AB5606E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367" y="1453722"/>
            <a:ext cx="8153400" cy="1588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2B66D218-3C2E-4215-B914-58974B92BB5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4567" y="2672922"/>
            <a:ext cx="8153400" cy="1588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520A0006-0245-4657-8FCB-AFC6149B9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67" y="1225122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800"/>
              <a:t>p1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2D6DA989-2236-4240-A24E-E242EE483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67" y="2444322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800"/>
              <a:t>p2</a:t>
            </a: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D403E09E-CA1D-40E4-A95D-314EE3AB3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67" y="3815922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800"/>
              <a:t>p3</a:t>
            </a:r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6D29F6C2-EBAC-4A79-A55F-3E95BBDDFB2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4567" y="4425522"/>
            <a:ext cx="8153400" cy="1588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0A22F224-62C7-4A09-9414-E113B1251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67" y="786972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propose(0)</a:t>
            </a:r>
          </a:p>
        </p:txBody>
      </p:sp>
      <p:sp>
        <p:nvSpPr>
          <p:cNvPr id="11" name="Text Box 16">
            <a:extLst>
              <a:ext uri="{FF2B5EF4-FFF2-40B4-BE49-F238E27FC236}">
                <a16:creationId xmlns:a16="http://schemas.microsoft.com/office/drawing/2014/main" id="{3C24858C-17FB-47B4-840C-3F0B44D23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392" y="1834722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propose(1)</a:t>
            </a:r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C4D0CBC6-8E0B-48F1-B9B5-7904D7299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42" y="3450797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/>
              <a:t>propose(1)</a:t>
            </a:r>
          </a:p>
        </p:txBody>
      </p:sp>
      <p:sp>
        <p:nvSpPr>
          <p:cNvPr id="13" name="Line 19">
            <a:extLst>
              <a:ext uri="{FF2B5EF4-FFF2-40B4-BE49-F238E27FC236}">
                <a16:creationId xmlns:a16="http://schemas.microsoft.com/office/drawing/2014/main" id="{3B0E8E6D-4D56-4B84-9BE2-1C8C7B9F53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2367" y="1148922"/>
            <a:ext cx="1588" cy="36576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20">
            <a:extLst>
              <a:ext uri="{FF2B5EF4-FFF2-40B4-BE49-F238E27FC236}">
                <a16:creationId xmlns:a16="http://schemas.microsoft.com/office/drawing/2014/main" id="{26A8B888-28F0-44F9-8962-65ED629247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4142" y="1225122"/>
            <a:ext cx="1588" cy="36576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Line 22">
            <a:extLst>
              <a:ext uri="{FF2B5EF4-FFF2-40B4-BE49-F238E27FC236}">
                <a16:creationId xmlns:a16="http://schemas.microsoft.com/office/drawing/2014/main" id="{05026485-C263-4748-B9C7-7BE773E37D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0042" y="3007885"/>
            <a:ext cx="1152525" cy="1152525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23">
            <a:extLst>
              <a:ext uri="{FF2B5EF4-FFF2-40B4-BE49-F238E27FC236}">
                <a16:creationId xmlns:a16="http://schemas.microsoft.com/office/drawing/2014/main" id="{709FD811-3334-44A6-9D80-714D1D56CF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1080" y="1163210"/>
            <a:ext cx="1587" cy="36576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25">
            <a:extLst>
              <a:ext uri="{FF2B5EF4-FFF2-40B4-BE49-F238E27FC236}">
                <a16:creationId xmlns:a16="http://schemas.microsoft.com/office/drawing/2014/main" id="{A277283C-642F-42CF-B32A-CE91A5B5BF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8305" y="2318910"/>
            <a:ext cx="1587" cy="6096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Text Box 26">
            <a:extLst>
              <a:ext uri="{FF2B5EF4-FFF2-40B4-BE49-F238E27FC236}">
                <a16:creationId xmlns:a16="http://schemas.microsoft.com/office/drawing/2014/main" id="{3EB9AFC8-8183-4E26-9133-D2551990C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4505" y="2144285"/>
            <a:ext cx="1577972" cy="44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decide(1)</a:t>
            </a:r>
          </a:p>
        </p:txBody>
      </p:sp>
      <p:sp>
        <p:nvSpPr>
          <p:cNvPr id="19" name="Line 27">
            <a:extLst>
              <a:ext uri="{FF2B5EF4-FFF2-40B4-BE49-F238E27FC236}">
                <a16:creationId xmlns:a16="http://schemas.microsoft.com/office/drawing/2014/main" id="{CB5D8797-B0D7-48C9-A5AE-2130BF1634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7980" y="1056847"/>
            <a:ext cx="1587" cy="6096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Text Box 28">
            <a:extLst>
              <a:ext uri="{FF2B5EF4-FFF2-40B4-BE49-F238E27FC236}">
                <a16:creationId xmlns:a16="http://schemas.microsoft.com/office/drawing/2014/main" id="{2DA1266D-E938-4894-B5AE-0AA546953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0180" y="1639460"/>
            <a:ext cx="1581148" cy="44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decide(0)</a:t>
            </a:r>
          </a:p>
        </p:txBody>
      </p:sp>
      <p:sp>
        <p:nvSpPr>
          <p:cNvPr id="21" name="Line 29">
            <a:extLst>
              <a:ext uri="{FF2B5EF4-FFF2-40B4-BE49-F238E27FC236}">
                <a16:creationId xmlns:a16="http://schemas.microsoft.com/office/drawing/2014/main" id="{0BB28507-7843-418A-9B03-0E1B07333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1492" y="1207660"/>
            <a:ext cx="1588" cy="36576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Text Box 36">
            <a:extLst>
              <a:ext uri="{FF2B5EF4-FFF2-40B4-BE49-F238E27FC236}">
                <a16:creationId xmlns:a16="http://schemas.microsoft.com/office/drawing/2014/main" id="{28A6F0C2-FE79-41FF-8DE2-1FD4D7192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280" y="3152347"/>
            <a:ext cx="1655762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suspect p1</a:t>
            </a:r>
          </a:p>
        </p:txBody>
      </p:sp>
      <p:sp>
        <p:nvSpPr>
          <p:cNvPr id="23" name="Line 40">
            <a:extLst>
              <a:ext uri="{FF2B5EF4-FFF2-40B4-BE49-F238E27FC236}">
                <a16:creationId xmlns:a16="http://schemas.microsoft.com/office/drawing/2014/main" id="{5CA57A11-D421-4E4B-8467-A8979346B9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51980" y="2720547"/>
            <a:ext cx="649287" cy="5746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Line 41">
            <a:extLst>
              <a:ext uri="{FF2B5EF4-FFF2-40B4-BE49-F238E27FC236}">
                <a16:creationId xmlns:a16="http://schemas.microsoft.com/office/drawing/2014/main" id="{DB6BC764-06A4-4F0B-B22C-A344B950CA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1980" y="3584147"/>
            <a:ext cx="504825" cy="792163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47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6B30-64EC-443D-9B7D-769297B68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Alg. II: Agreement violation with </a:t>
            </a:r>
            <a:r>
              <a:rPr lang="en-US" dirty="0">
                <a:sym typeface="Symbol"/>
              </a:rPr>
              <a:t></a:t>
            </a:r>
            <a:r>
              <a:rPr lang="en-US" dirty="0"/>
              <a:t>P</a:t>
            </a:r>
            <a:br>
              <a:rPr lang="en-US" dirty="0"/>
            </a:br>
            <a:endParaRPr lang="en-US" dirty="0"/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DC235902-73E6-4120-AB2C-5CC4EDF3FF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211" y="1491794"/>
            <a:ext cx="8153400" cy="1587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459FFC95-F69A-4D61-801B-3C7FE595229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411" y="2710994"/>
            <a:ext cx="8153400" cy="1587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45DCA95E-9FE2-411C-9293-7C16B7531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611" y="1263194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800"/>
              <a:t>p1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D3DAE0A9-102B-4EF3-BF33-9F7FA9DC0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611" y="2482394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800"/>
              <a:t>p2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DC7ABF3D-FBAF-4EB0-8680-91A656321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611" y="3853994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800"/>
              <a:t>p3</a:t>
            </a:r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72069E47-099C-4A98-9486-7B97201AC89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411" y="4463594"/>
            <a:ext cx="8153400" cy="1587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9A0DC090-EA8C-436A-BF13-0FE00C4E6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611" y="825044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/>
              <a:t>propose(0)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F51C3046-CB28-4A2A-8C65-AEAF265DF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36" y="1872794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/>
              <a:t>propose(1)</a:t>
            </a: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C83A159D-05A5-45BF-8908-44E9F3678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886" y="3488869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/>
              <a:t>propose(1)</a:t>
            </a:r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2CF82467-0920-4E4E-A920-4C8C49E3E8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3899" y="4098469"/>
            <a:ext cx="1587" cy="6096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3815A1CE-1C43-4E8C-AF1F-CE4DE85136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7211" y="1186994"/>
            <a:ext cx="1588" cy="36576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Line 17">
            <a:extLst>
              <a:ext uri="{FF2B5EF4-FFF2-40B4-BE49-F238E27FC236}">
                <a16:creationId xmlns:a16="http://schemas.microsoft.com/office/drawing/2014/main" id="{260CF23B-15A8-4888-B803-593C6C4E1F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8986" y="1263194"/>
            <a:ext cx="1588" cy="36576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BBC356F4-8054-4D4C-B898-356B536E91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9636" y="2863394"/>
            <a:ext cx="1392238" cy="1406525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4FAC9D02-41DA-4444-887D-8F263426BE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5924" y="1201281"/>
            <a:ext cx="1587" cy="36576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Text Box 21">
            <a:extLst>
              <a:ext uri="{FF2B5EF4-FFF2-40B4-BE49-F238E27FC236}">
                <a16:creationId xmlns:a16="http://schemas.microsoft.com/office/drawing/2014/main" id="{26EDC238-6979-4103-9302-1E467A252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9435" y="4630281"/>
            <a:ext cx="1639365" cy="44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decide(1)</a:t>
            </a:r>
          </a:p>
        </p:txBody>
      </p:sp>
      <p:sp>
        <p:nvSpPr>
          <p:cNvPr id="19" name="Line 22">
            <a:extLst>
              <a:ext uri="{FF2B5EF4-FFF2-40B4-BE49-F238E27FC236}">
                <a16:creationId xmlns:a16="http://schemas.microsoft.com/office/drawing/2014/main" id="{BEFB023F-4A6A-4527-941A-F5AA46DAA6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1199" y="2398256"/>
            <a:ext cx="1587" cy="6096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Text Box 23">
            <a:extLst>
              <a:ext uri="{FF2B5EF4-FFF2-40B4-BE49-F238E27FC236}">
                <a16:creationId xmlns:a16="http://schemas.microsoft.com/office/drawing/2014/main" id="{1EED8F28-3BBC-479D-8D10-43DA136C8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498" y="2966581"/>
            <a:ext cx="1608137" cy="44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decide(1)</a:t>
            </a:r>
          </a:p>
        </p:txBody>
      </p:sp>
      <p:sp>
        <p:nvSpPr>
          <p:cNvPr id="21" name="Line 24">
            <a:extLst>
              <a:ext uri="{FF2B5EF4-FFF2-40B4-BE49-F238E27FC236}">
                <a16:creationId xmlns:a16="http://schemas.microsoft.com/office/drawing/2014/main" id="{5E3B652E-2FF6-4C46-A1A7-8971B223DE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2949" y="1158419"/>
            <a:ext cx="1587" cy="6096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Text Box 25">
            <a:extLst>
              <a:ext uri="{FF2B5EF4-FFF2-40B4-BE49-F238E27FC236}">
                <a16:creationId xmlns:a16="http://schemas.microsoft.com/office/drawing/2014/main" id="{5468D1FE-DA0D-44B3-AE3A-BBC996D33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5148" y="1741031"/>
            <a:ext cx="165365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decide(0)</a:t>
            </a:r>
          </a:p>
        </p:txBody>
      </p:sp>
      <p:sp>
        <p:nvSpPr>
          <p:cNvPr id="23" name="Line 26">
            <a:extLst>
              <a:ext uri="{FF2B5EF4-FFF2-40B4-BE49-F238E27FC236}">
                <a16:creationId xmlns:a16="http://schemas.microsoft.com/office/drawing/2014/main" id="{A1E27400-4346-4243-B6AF-121891CE36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6336" y="1245731"/>
            <a:ext cx="1588" cy="36576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Line 27">
            <a:extLst>
              <a:ext uri="{FF2B5EF4-FFF2-40B4-BE49-F238E27FC236}">
                <a16:creationId xmlns:a16="http://schemas.microsoft.com/office/drawing/2014/main" id="{98A7C529-3446-42FB-949F-FD69CBC3AE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42236" y="2901494"/>
            <a:ext cx="1439863" cy="1389062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Text Box 29">
            <a:extLst>
              <a:ext uri="{FF2B5EF4-FFF2-40B4-BE49-F238E27FC236}">
                <a16:creationId xmlns:a16="http://schemas.microsoft.com/office/drawing/2014/main" id="{69C910A9-C450-4B9F-8335-7FFC1AA24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9124" y="3326944"/>
            <a:ext cx="1655762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/>
              <a:t>suspect p1</a:t>
            </a:r>
          </a:p>
        </p:txBody>
      </p:sp>
      <p:sp>
        <p:nvSpPr>
          <p:cNvPr id="26" name="Text Box 31">
            <a:extLst>
              <a:ext uri="{FF2B5EF4-FFF2-40B4-BE49-F238E27FC236}">
                <a16:creationId xmlns:a16="http://schemas.microsoft.com/office/drawing/2014/main" id="{2C4B51A9-6C3B-4C75-8AA1-AA9906CE0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9211" y="1742619"/>
            <a:ext cx="1512888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/>
              <a:t>suspect p3</a:t>
            </a:r>
          </a:p>
        </p:txBody>
      </p:sp>
      <p:sp>
        <p:nvSpPr>
          <p:cNvPr id="27" name="Text Box 34">
            <a:extLst>
              <a:ext uri="{FF2B5EF4-FFF2-40B4-BE49-F238E27FC236}">
                <a16:creationId xmlns:a16="http://schemas.microsoft.com/office/drawing/2014/main" id="{D593D0DE-6C44-448C-9364-EDDF73E66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3449" y="1742619"/>
            <a:ext cx="158432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/>
              <a:t>suspect p2</a:t>
            </a:r>
          </a:p>
        </p:txBody>
      </p:sp>
      <p:sp>
        <p:nvSpPr>
          <p:cNvPr id="28" name="Line 35">
            <a:extLst>
              <a:ext uri="{FF2B5EF4-FFF2-40B4-BE49-F238E27FC236}">
                <a16:creationId xmlns:a16="http://schemas.microsoft.com/office/drawing/2014/main" id="{B7990E87-0EF0-4C36-A4A2-ACC0111118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8274" y="1533069"/>
            <a:ext cx="287337" cy="360362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Line 36">
            <a:extLst>
              <a:ext uri="{FF2B5EF4-FFF2-40B4-BE49-F238E27FC236}">
                <a16:creationId xmlns:a16="http://schemas.microsoft.com/office/drawing/2014/main" id="{929EB956-044F-4E47-B632-CE392A42DB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4036" y="1533069"/>
            <a:ext cx="287338" cy="360362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Line 37">
            <a:extLst>
              <a:ext uri="{FF2B5EF4-FFF2-40B4-BE49-F238E27FC236}">
                <a16:creationId xmlns:a16="http://schemas.microsoft.com/office/drawing/2014/main" id="{62795B8C-9031-440A-8C9C-1D8AD63141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33949" y="2758619"/>
            <a:ext cx="503237" cy="71913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1" name="Line 38">
            <a:extLst>
              <a:ext uri="{FF2B5EF4-FFF2-40B4-BE49-F238E27FC236}">
                <a16:creationId xmlns:a16="http://schemas.microsoft.com/office/drawing/2014/main" id="{CEE6BC55-76D0-4A86-BA39-7A037106E7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3949" y="3766681"/>
            <a:ext cx="431800" cy="6477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977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16AC4-A95F-4A55-AA92-DAD47626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algorithm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622E0-FE01-4A1E-AC11-132231C91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processes go through rounds incrementally: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 each round k, such that k mod n = </a:t>
            </a:r>
            <a:r>
              <a:rPr lang="en-US" dirty="0" err="1"/>
              <a:t>i</a:t>
            </a:r>
            <a:r>
              <a:rPr lang="en-US" dirty="0"/>
              <a:t>, pi is the leader</a:t>
            </a:r>
          </a:p>
          <a:p>
            <a:endParaRPr lang="en-US" dirty="0"/>
          </a:p>
          <a:p>
            <a:r>
              <a:rPr lang="en-US" dirty="0"/>
              <a:t>In such a round k, pi tries to decide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pi succeeds if it is not suspected: processes that suspect pi inform all and move to the next round; pi does so as well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7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588B-9FB4-46AA-8B36-30A1050F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algorithm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2E495-35BA-48D2-86BF-4F8668F8E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100" dirty="0"/>
              <a:t>To decide, pi does the following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/>
              <a:t>pi selects among a majority the latest adopted value  (latest with respect to the </a:t>
            </a:r>
            <a:r>
              <a:rPr lang="en-US" sz="2000" dirty="0"/>
              <a:t>round</a:t>
            </a:r>
            <a:r>
              <a:rPr lang="en-US" sz="2100" dirty="0"/>
              <a:t> in which the value is adopted – see step 2)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/>
              <a:t>pi imposes that value at a majority: any process in that majority adopts that value – pi fails if it is suspected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/>
              <a:t>pi decides and broadcasts the decision to all</a:t>
            </a:r>
          </a:p>
          <a:p>
            <a:endParaRPr lang="en-US" sz="2100" dirty="0"/>
          </a:p>
          <a:p>
            <a:r>
              <a:rPr lang="en-US" sz="2100" dirty="0"/>
              <a:t>Special case, step 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dirty="0"/>
              <a:t>if no value was adopted by any process in a given majority, pi imposes its own initial (proposal) value in step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90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65D4-9C30-4718-88EB-FFEC7A3DC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algorithm III</a:t>
            </a:r>
            <a:br>
              <a:rPr lang="en-US" dirty="0"/>
            </a:br>
            <a:endParaRPr lang="en-US" dirty="0"/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6FA6DC25-287F-40F6-A60C-1FC399CCD0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059" y="1627079"/>
            <a:ext cx="8153400" cy="1588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8909B3C5-C9F8-46DA-A7EC-F003791E8C0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259" y="2846279"/>
            <a:ext cx="8153400" cy="1588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9A2A6F05-6E14-414D-8682-6E26F3AC8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9" y="1398479"/>
            <a:ext cx="495946" cy="38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000"/>
              <a:t>P1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71845F00-C328-4294-8173-19EAC456F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9" y="2617679"/>
            <a:ext cx="495946" cy="38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000"/>
              <a:t>P2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14A2B960-9E88-40F5-B061-07375C838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9" y="4308367"/>
            <a:ext cx="495946" cy="38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000"/>
              <a:t>P3</a:t>
            </a: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6AC1C6A4-BF74-4EDE-BE7B-CCF5755F96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259" y="4598879"/>
            <a:ext cx="8153400" cy="1588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16BAE911-CC84-4B95-AE6B-0CD612F69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859" y="865079"/>
            <a:ext cx="16764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/>
              <a:t>propose(0)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30D52CAA-ACD6-461A-995F-7D1D2A310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859" y="2008079"/>
            <a:ext cx="21336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/>
              <a:t>propose(1)</a:t>
            </a:r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EC3285E9-65B3-48EF-AE52-4119116D2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859" y="3608279"/>
            <a:ext cx="21336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/>
              <a:t>propose(0)</a:t>
            </a:r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2BB07149-7BDE-4559-90A2-802801A07A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4059" y="1322279"/>
            <a:ext cx="1588" cy="3657600"/>
          </a:xfrm>
          <a:prstGeom prst="line">
            <a:avLst/>
          </a:prstGeom>
          <a:noFill/>
          <a:ln w="9360" cap="rnd">
            <a:solidFill>
              <a:srgbClr val="54547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0CBCF93D-42FE-4927-B670-FF0C456B16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1859" y="1246079"/>
            <a:ext cx="1588" cy="3657600"/>
          </a:xfrm>
          <a:prstGeom prst="line">
            <a:avLst/>
          </a:prstGeom>
          <a:noFill/>
          <a:ln w="9360" cap="rnd">
            <a:solidFill>
              <a:srgbClr val="54547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5" name="Line 18">
            <a:extLst>
              <a:ext uri="{FF2B5EF4-FFF2-40B4-BE49-F238E27FC236}">
                <a16:creationId xmlns:a16="http://schemas.microsoft.com/office/drawing/2014/main" id="{2452E4EF-9599-4B8B-B842-90497C368E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9659" y="1246079"/>
            <a:ext cx="1588" cy="3657600"/>
          </a:xfrm>
          <a:prstGeom prst="line">
            <a:avLst/>
          </a:prstGeom>
          <a:noFill/>
          <a:ln w="9360" cap="rnd">
            <a:solidFill>
              <a:srgbClr val="54547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6" name="Text Box 19">
            <a:extLst>
              <a:ext uri="{FF2B5EF4-FFF2-40B4-BE49-F238E27FC236}">
                <a16:creationId xmlns:a16="http://schemas.microsoft.com/office/drawing/2014/main" id="{D81E7BA8-97C0-4926-BEF6-50D6FEEFC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859" y="1017479"/>
            <a:ext cx="16764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 dirty="0"/>
              <a:t> p1’s </a:t>
            </a:r>
            <a:r>
              <a:rPr lang="en-US" sz="1800" dirty="0"/>
              <a:t>round</a:t>
            </a:r>
            <a:endParaRPr lang="en-GB" altLang="en-US" sz="1800" dirty="0"/>
          </a:p>
        </p:txBody>
      </p:sp>
      <p:sp>
        <p:nvSpPr>
          <p:cNvPr id="17" name="Text Box 20">
            <a:extLst>
              <a:ext uri="{FF2B5EF4-FFF2-40B4-BE49-F238E27FC236}">
                <a16:creationId xmlns:a16="http://schemas.microsoft.com/office/drawing/2014/main" id="{0C02A5F4-8155-4E19-A458-A49C0A075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659" y="1017479"/>
            <a:ext cx="16764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 dirty="0"/>
              <a:t> p2’s </a:t>
            </a:r>
            <a:r>
              <a:rPr lang="en-US" sz="1800" dirty="0"/>
              <a:t>round</a:t>
            </a:r>
            <a:endParaRPr lang="en-GB" altLang="en-US" sz="1800" dirty="0"/>
          </a:p>
        </p:txBody>
      </p:sp>
      <p:sp>
        <p:nvSpPr>
          <p:cNvPr id="18" name="Text Box 21">
            <a:extLst>
              <a:ext uri="{FF2B5EF4-FFF2-40B4-BE49-F238E27FC236}">
                <a16:creationId xmlns:a16="http://schemas.microsoft.com/office/drawing/2014/main" id="{B2019AA6-7C0E-4F27-9B8B-1EEDE664E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859" y="1017479"/>
            <a:ext cx="16764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 dirty="0"/>
              <a:t> p3’s </a:t>
            </a:r>
            <a:r>
              <a:rPr lang="en-US" sz="1800" dirty="0"/>
              <a:t>round</a:t>
            </a:r>
            <a:endParaRPr lang="en-GB" altLang="en-US" sz="1800" dirty="0"/>
          </a:p>
        </p:txBody>
      </p:sp>
      <p:sp>
        <p:nvSpPr>
          <p:cNvPr id="19" name="Line 22">
            <a:extLst>
              <a:ext uri="{FF2B5EF4-FFF2-40B4-BE49-F238E27FC236}">
                <a16:creationId xmlns:a16="http://schemas.microsoft.com/office/drawing/2014/main" id="{F85BB51C-8482-4A1E-A8F5-FFB0EBD6B4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9859" y="1322279"/>
            <a:ext cx="1588" cy="3657600"/>
          </a:xfrm>
          <a:prstGeom prst="line">
            <a:avLst/>
          </a:prstGeom>
          <a:noFill/>
          <a:ln w="9360" cap="rnd">
            <a:solidFill>
              <a:srgbClr val="54547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0" name="Text Box 23">
            <a:extLst>
              <a:ext uri="{FF2B5EF4-FFF2-40B4-BE49-F238E27FC236}">
                <a16:creationId xmlns:a16="http://schemas.microsoft.com/office/drawing/2014/main" id="{7AAB7608-27FF-4BBF-95E8-3ED67AA8D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6059" y="1017479"/>
            <a:ext cx="16764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 dirty="0"/>
              <a:t> p1’s </a:t>
            </a:r>
            <a:r>
              <a:rPr lang="en-US" sz="1800" dirty="0"/>
              <a:t>round</a:t>
            </a:r>
            <a:endParaRPr lang="en-GB" altLang="en-US" sz="1800" dirty="0"/>
          </a:p>
        </p:txBody>
      </p:sp>
      <p:sp>
        <p:nvSpPr>
          <p:cNvPr id="21" name="Line 24">
            <a:extLst>
              <a:ext uri="{FF2B5EF4-FFF2-40B4-BE49-F238E27FC236}">
                <a16:creationId xmlns:a16="http://schemas.microsoft.com/office/drawing/2014/main" id="{A46A489A-0131-4B43-A45F-DBFE54BB2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0059" y="1246079"/>
            <a:ext cx="1588" cy="3657600"/>
          </a:xfrm>
          <a:prstGeom prst="line">
            <a:avLst/>
          </a:prstGeom>
          <a:noFill/>
          <a:ln w="9360" cap="rnd">
            <a:solidFill>
              <a:srgbClr val="54547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2" name="Text Box 25">
            <a:extLst>
              <a:ext uri="{FF2B5EF4-FFF2-40B4-BE49-F238E27FC236}">
                <a16:creationId xmlns:a16="http://schemas.microsoft.com/office/drawing/2014/main" id="{DBCD4411-7413-44C2-B65F-7C46AEB5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0059" y="1017479"/>
            <a:ext cx="6858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/>
              <a:t> etc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F73426C-D93D-4521-81D7-E2A3EF815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147" y="1422292"/>
            <a:ext cx="407987" cy="43497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72E369-E65E-428B-A4E2-844E355B7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34" y="2573229"/>
            <a:ext cx="407988" cy="436563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81DD0D7-9E49-49DE-9E71-99919821F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984" y="4359167"/>
            <a:ext cx="407988" cy="43656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212533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3487-F467-4D48-AD9F-D102577F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algorithm III</a:t>
            </a:r>
            <a:br>
              <a:rPr lang="en-US" dirty="0"/>
            </a:br>
            <a:endParaRPr lang="en-US" dirty="0"/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A0DCC19B-0D11-4186-8D1F-8D973DBB2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204" y="1243937"/>
            <a:ext cx="8153400" cy="1587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BFC5200E-64C2-4BCA-8883-FB4986259CB3}"/>
              </a:ext>
            </a:extLst>
          </p:cNvPr>
          <p:cNvSpPr>
            <a:spLocks noChangeShapeType="1"/>
          </p:cNvSpPr>
          <p:nvPr/>
        </p:nvSpPr>
        <p:spPr bwMode="auto">
          <a:xfrm>
            <a:off x="926404" y="2463137"/>
            <a:ext cx="8153400" cy="1587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6C4AD17B-155B-4CA1-AB5E-9C27E92CA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04" y="1015337"/>
            <a:ext cx="495946" cy="38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000"/>
              <a:t>P1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14A14E85-DBBB-45AD-A359-F644D3368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04" y="2234537"/>
            <a:ext cx="495946" cy="38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000"/>
              <a:t>P2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62F5CD61-FAAC-4D45-98F8-63DF3DE15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04" y="3925224"/>
            <a:ext cx="495946" cy="38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000"/>
              <a:t>P3</a:t>
            </a: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25106DB5-3023-4B93-894F-0CDC49D73E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8642" y="1358237"/>
            <a:ext cx="1071562" cy="9525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D0640DF2-269C-4DDA-972F-E477F7697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926404" y="4215737"/>
            <a:ext cx="8153400" cy="1587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5F2493EA-15CF-47B7-9191-E3EF5A07F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917" y="669868"/>
            <a:ext cx="16764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 dirty="0"/>
              <a:t>propose(0)</a:t>
            </a:r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355ABD2A-D1CF-49E8-8D81-0192D13FD3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1804" y="1015337"/>
            <a:ext cx="1588" cy="6096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B46BA79B-78B3-4563-B509-14137C6B3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580" y="719949"/>
            <a:ext cx="14478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 dirty="0"/>
              <a:t>decide(0)</a:t>
            </a:r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76916BDD-BA00-4D1E-82D2-16AF0900B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064" y="1762336"/>
            <a:ext cx="21336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 dirty="0"/>
              <a:t>propose(1)</a:t>
            </a:r>
          </a:p>
        </p:txBody>
      </p:sp>
      <p:sp>
        <p:nvSpPr>
          <p:cNvPr id="15" name="Text Box 18">
            <a:extLst>
              <a:ext uri="{FF2B5EF4-FFF2-40B4-BE49-F238E27FC236}">
                <a16:creationId xmlns:a16="http://schemas.microsoft.com/office/drawing/2014/main" id="{EB2C1BA5-88F4-4F6A-B872-C4681AFF1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11" y="3430479"/>
            <a:ext cx="21336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 dirty="0"/>
              <a:t>propose(0)</a:t>
            </a: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7236B5C5-14CD-47D0-A4DF-48508DD7B3B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3004" y="3910937"/>
            <a:ext cx="1588" cy="6096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7" name="Text Box 20">
            <a:extLst>
              <a:ext uri="{FF2B5EF4-FFF2-40B4-BE49-F238E27FC236}">
                <a16:creationId xmlns:a16="http://schemas.microsoft.com/office/drawing/2014/main" id="{15A64B63-A42B-47B7-86EA-7A2AC50A3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3404" y="1777337"/>
            <a:ext cx="14478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/>
              <a:t>decide(0)</a:t>
            </a:r>
          </a:p>
        </p:txBody>
      </p:sp>
      <p:sp>
        <p:nvSpPr>
          <p:cNvPr id="18" name="Text Box 21">
            <a:extLst>
              <a:ext uri="{FF2B5EF4-FFF2-40B4-BE49-F238E27FC236}">
                <a16:creationId xmlns:a16="http://schemas.microsoft.com/office/drawing/2014/main" id="{5F79B550-46B1-4AAD-9C59-35E4FB47F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8604" y="3301337"/>
            <a:ext cx="14478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/>
              <a:t>decide(0)</a:t>
            </a:r>
          </a:p>
        </p:txBody>
      </p:sp>
      <p:sp>
        <p:nvSpPr>
          <p:cNvPr id="19" name="Line 22">
            <a:extLst>
              <a:ext uri="{FF2B5EF4-FFF2-40B4-BE49-F238E27FC236}">
                <a16:creationId xmlns:a16="http://schemas.microsoft.com/office/drawing/2014/main" id="{E14CC03B-CB99-40D9-906D-E49E132DEFD2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5404" y="862937"/>
            <a:ext cx="1588" cy="3657600"/>
          </a:xfrm>
          <a:prstGeom prst="line">
            <a:avLst/>
          </a:prstGeom>
          <a:noFill/>
          <a:ln w="9360" cap="rnd">
            <a:solidFill>
              <a:srgbClr val="54547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0" name="Line 23">
            <a:extLst>
              <a:ext uri="{FF2B5EF4-FFF2-40B4-BE49-F238E27FC236}">
                <a16:creationId xmlns:a16="http://schemas.microsoft.com/office/drawing/2014/main" id="{DA140199-F009-4A68-A25D-35D333D44F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5604" y="943899"/>
            <a:ext cx="1588" cy="3657600"/>
          </a:xfrm>
          <a:prstGeom prst="line">
            <a:avLst/>
          </a:prstGeom>
          <a:noFill/>
          <a:ln w="9360" cap="rnd">
            <a:solidFill>
              <a:srgbClr val="54547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1" name="Text Box 24">
            <a:extLst>
              <a:ext uri="{FF2B5EF4-FFF2-40B4-BE49-F238E27FC236}">
                <a16:creationId xmlns:a16="http://schemas.microsoft.com/office/drawing/2014/main" id="{29DA8115-2EE3-45A2-8A4B-C82AE5CA5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3404" y="2920337"/>
            <a:ext cx="14478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/>
              <a:t>   [0]</a:t>
            </a:r>
          </a:p>
        </p:txBody>
      </p:sp>
      <p:sp>
        <p:nvSpPr>
          <p:cNvPr id="22" name="Text Box 25">
            <a:extLst>
              <a:ext uri="{FF2B5EF4-FFF2-40B4-BE49-F238E27FC236}">
                <a16:creationId xmlns:a16="http://schemas.microsoft.com/office/drawing/2014/main" id="{E25C2D22-75CE-468C-8CCA-6FFFF47DE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5204" y="1396337"/>
            <a:ext cx="14478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/>
              <a:t>   [0]</a:t>
            </a:r>
          </a:p>
        </p:txBody>
      </p:sp>
      <p:sp>
        <p:nvSpPr>
          <p:cNvPr id="23" name="Line 26">
            <a:extLst>
              <a:ext uri="{FF2B5EF4-FFF2-40B4-BE49-F238E27FC236}">
                <a16:creationId xmlns:a16="http://schemas.microsoft.com/office/drawing/2014/main" id="{8A273237-254D-4BF7-ABB9-3A97D013E9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7204" y="1358237"/>
            <a:ext cx="1371600" cy="27813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4" name="Text Box 27">
            <a:extLst>
              <a:ext uri="{FF2B5EF4-FFF2-40B4-BE49-F238E27FC236}">
                <a16:creationId xmlns:a16="http://schemas.microsoft.com/office/drawing/2014/main" id="{29BDA384-3965-4204-AD80-AEF6F0AD4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8204" y="1320137"/>
            <a:ext cx="14478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/>
              <a:t>   [0]</a:t>
            </a:r>
          </a:p>
        </p:txBody>
      </p:sp>
      <p:sp>
        <p:nvSpPr>
          <p:cNvPr id="25" name="Line 28">
            <a:extLst>
              <a:ext uri="{FF2B5EF4-FFF2-40B4-BE49-F238E27FC236}">
                <a16:creationId xmlns:a16="http://schemas.microsoft.com/office/drawing/2014/main" id="{143E4063-601D-47F0-BB87-569B2DC16F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12604" y="1285212"/>
            <a:ext cx="1079500" cy="954087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6" name="Line 29">
            <a:extLst>
              <a:ext uri="{FF2B5EF4-FFF2-40B4-BE49-F238E27FC236}">
                <a16:creationId xmlns:a16="http://schemas.microsoft.com/office/drawing/2014/main" id="{379830C9-32C6-40A0-98C5-CF245D6172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79304" y="1358237"/>
            <a:ext cx="885825" cy="2862262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7" name="Line 30">
            <a:extLst>
              <a:ext uri="{FF2B5EF4-FFF2-40B4-BE49-F238E27FC236}">
                <a16:creationId xmlns:a16="http://schemas.microsoft.com/office/drawing/2014/main" id="{B56EF94E-474C-426F-BD46-B7DA51A8A0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1029" y="1358237"/>
            <a:ext cx="1222375" cy="10287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8" name="Text Box 31">
            <a:extLst>
              <a:ext uri="{FF2B5EF4-FFF2-40B4-BE49-F238E27FC236}">
                <a16:creationId xmlns:a16="http://schemas.microsoft.com/office/drawing/2014/main" id="{FF07E5AF-C924-4506-888E-88ACC6DC5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4204" y="2844137"/>
            <a:ext cx="14478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/>
              <a:t>   [0]</a:t>
            </a:r>
          </a:p>
        </p:txBody>
      </p:sp>
      <p:sp>
        <p:nvSpPr>
          <p:cNvPr id="29" name="Line 32">
            <a:extLst>
              <a:ext uri="{FF2B5EF4-FFF2-40B4-BE49-F238E27FC236}">
                <a16:creationId xmlns:a16="http://schemas.microsoft.com/office/drawing/2014/main" id="{D3B11261-48EA-4156-8E24-E6AA637CBD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8004" y="1358237"/>
            <a:ext cx="1524000" cy="27813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30" name="Line 33">
            <a:extLst>
              <a:ext uri="{FF2B5EF4-FFF2-40B4-BE49-F238E27FC236}">
                <a16:creationId xmlns:a16="http://schemas.microsoft.com/office/drawing/2014/main" id="{3280B624-85EE-4C61-A659-B844121276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6804" y="2234537"/>
            <a:ext cx="1588" cy="6096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31" name="Line 34">
            <a:extLst>
              <a:ext uri="{FF2B5EF4-FFF2-40B4-BE49-F238E27FC236}">
                <a16:creationId xmlns:a16="http://schemas.microsoft.com/office/drawing/2014/main" id="{2738BBAC-C014-4727-B58D-77FF0B467B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21804" y="1285212"/>
            <a:ext cx="1150938" cy="954087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32" name="Line 35">
            <a:extLst>
              <a:ext uri="{FF2B5EF4-FFF2-40B4-BE49-F238E27FC236}">
                <a16:creationId xmlns:a16="http://schemas.microsoft.com/office/drawing/2014/main" id="{CFC8197D-B34A-4AE9-BD11-033A1DDABB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0404" y="1358237"/>
            <a:ext cx="922338" cy="2709862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33" name="Line 36">
            <a:extLst>
              <a:ext uri="{FF2B5EF4-FFF2-40B4-BE49-F238E27FC236}">
                <a16:creationId xmlns:a16="http://schemas.microsoft.com/office/drawing/2014/main" id="{5CE5F958-6E21-4FBE-8D7F-C001579523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1654" y="4382424"/>
            <a:ext cx="1296988" cy="1588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34" name="Line 37">
            <a:extLst>
              <a:ext uri="{FF2B5EF4-FFF2-40B4-BE49-F238E27FC236}">
                <a16:creationId xmlns:a16="http://schemas.microsoft.com/office/drawing/2014/main" id="{19984AFD-EADD-42F5-B6ED-4029BB3BE8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91654" y="4306224"/>
            <a:ext cx="1588" cy="80963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35" name="Line 38">
            <a:extLst>
              <a:ext uri="{FF2B5EF4-FFF2-40B4-BE49-F238E27FC236}">
                <a16:creationId xmlns:a16="http://schemas.microsoft.com/office/drawing/2014/main" id="{5C675093-B8A6-4255-BD9B-FB99C302FF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8642" y="4306224"/>
            <a:ext cx="1587" cy="80963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36" name="Text Box 39">
            <a:extLst>
              <a:ext uri="{FF2B5EF4-FFF2-40B4-BE49-F238E27FC236}">
                <a16:creationId xmlns:a16="http://schemas.microsoft.com/office/drawing/2014/main" id="{210B167B-5EEC-40C8-9069-567C0205A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6117" y="4379249"/>
            <a:ext cx="16764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/>
              <a:t>  step 1</a:t>
            </a:r>
          </a:p>
        </p:txBody>
      </p:sp>
      <p:sp>
        <p:nvSpPr>
          <p:cNvPr id="37" name="Line 40">
            <a:extLst>
              <a:ext uri="{FF2B5EF4-FFF2-40B4-BE49-F238E27FC236}">
                <a16:creationId xmlns:a16="http://schemas.microsoft.com/office/drawing/2014/main" id="{B37C32C5-20E5-41F4-90A2-5E54FF6480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104" y="4382424"/>
            <a:ext cx="2592388" cy="1588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38" name="Line 41">
            <a:extLst>
              <a:ext uri="{FF2B5EF4-FFF2-40B4-BE49-F238E27FC236}">
                <a16:creationId xmlns:a16="http://schemas.microsoft.com/office/drawing/2014/main" id="{C0B7A316-DEC5-413D-94F6-267E35734C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104" y="4306224"/>
            <a:ext cx="1588" cy="80963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39" name="Line 42">
            <a:extLst>
              <a:ext uri="{FF2B5EF4-FFF2-40B4-BE49-F238E27FC236}">
                <a16:creationId xmlns:a16="http://schemas.microsoft.com/office/drawing/2014/main" id="{FF64EB93-23F2-4220-B11F-DB60DECEA5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5492" y="4306224"/>
            <a:ext cx="1587" cy="80963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40" name="Text Box 43">
            <a:extLst>
              <a:ext uri="{FF2B5EF4-FFF2-40B4-BE49-F238E27FC236}">
                <a16:creationId xmlns:a16="http://schemas.microsoft.com/office/drawing/2014/main" id="{DCDFF2E2-6E3C-4902-9B8C-2D2AEF9A7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5904" y="4366549"/>
            <a:ext cx="16764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/>
              <a:t>  step 2</a:t>
            </a:r>
          </a:p>
        </p:txBody>
      </p:sp>
      <p:sp>
        <p:nvSpPr>
          <p:cNvPr id="41" name="Line 44">
            <a:extLst>
              <a:ext uri="{FF2B5EF4-FFF2-40B4-BE49-F238E27FC236}">
                <a16:creationId xmlns:a16="http://schemas.microsoft.com/office/drawing/2014/main" id="{2941A0B7-D1DB-4504-8889-9EE84C29A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7366" y="4744016"/>
            <a:ext cx="5545138" cy="1588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42" name="Line 45">
            <a:extLst>
              <a:ext uri="{FF2B5EF4-FFF2-40B4-BE49-F238E27FC236}">
                <a16:creationId xmlns:a16="http://schemas.microsoft.com/office/drawing/2014/main" id="{E627CF94-12AF-4621-9482-D9302FBA7A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91654" y="4664999"/>
            <a:ext cx="1588" cy="153988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43" name="Line 46">
            <a:extLst>
              <a:ext uri="{FF2B5EF4-FFF2-40B4-BE49-F238E27FC236}">
                <a16:creationId xmlns:a16="http://schemas.microsoft.com/office/drawing/2014/main" id="{9B212B71-9A19-437C-B237-E841EC8F91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36792" y="4664999"/>
            <a:ext cx="1587" cy="153988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44" name="Text Box 47">
            <a:extLst>
              <a:ext uri="{FF2B5EF4-FFF2-40B4-BE49-F238E27FC236}">
                <a16:creationId xmlns:a16="http://schemas.microsoft.com/office/drawing/2014/main" id="{46F4DCB9-57F1-4DCE-A12F-F7D518DC6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748612"/>
            <a:ext cx="16764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sz="1800" dirty="0"/>
              <a:t>round</a:t>
            </a:r>
            <a:r>
              <a:rPr lang="en-GB" altLang="en-US" sz="1800" dirty="0"/>
              <a:t> 1</a:t>
            </a:r>
          </a:p>
        </p:txBody>
      </p:sp>
      <p:sp>
        <p:nvSpPr>
          <p:cNvPr id="45" name="Line 48">
            <a:extLst>
              <a:ext uri="{FF2B5EF4-FFF2-40B4-BE49-F238E27FC236}">
                <a16:creationId xmlns:a16="http://schemas.microsoft.com/office/drawing/2014/main" id="{0AFE5B80-8B3A-4A96-A65C-52FD5158BF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8367" y="4382424"/>
            <a:ext cx="1296987" cy="1588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46" name="Line 49">
            <a:extLst>
              <a:ext uri="{FF2B5EF4-FFF2-40B4-BE49-F238E27FC236}">
                <a16:creationId xmlns:a16="http://schemas.microsoft.com/office/drawing/2014/main" id="{093C24E8-B393-454C-971F-459DB88D4B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68367" y="4306224"/>
            <a:ext cx="1587" cy="80963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47" name="Line 50">
            <a:extLst>
              <a:ext uri="{FF2B5EF4-FFF2-40B4-BE49-F238E27FC236}">
                <a16:creationId xmlns:a16="http://schemas.microsoft.com/office/drawing/2014/main" id="{5EEE9A47-59EE-4FCF-A6BA-31E4C597B7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65354" y="4306224"/>
            <a:ext cx="1588" cy="80963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48" name="Text Box 51">
            <a:extLst>
              <a:ext uri="{FF2B5EF4-FFF2-40B4-BE49-F238E27FC236}">
                <a16:creationId xmlns:a16="http://schemas.microsoft.com/office/drawing/2014/main" id="{32C350CE-A126-43CE-A254-DBD18546D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254" y="4336387"/>
            <a:ext cx="16764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/>
              <a:t>  step 3</a:t>
            </a:r>
          </a:p>
        </p:txBody>
      </p:sp>
      <p:sp>
        <p:nvSpPr>
          <p:cNvPr id="49" name="Text Box 53">
            <a:extLst>
              <a:ext uri="{FF2B5EF4-FFF2-40B4-BE49-F238E27FC236}">
                <a16:creationId xmlns:a16="http://schemas.microsoft.com/office/drawing/2014/main" id="{12BE2CE8-5A08-4920-9F8A-C48C6F67F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2279" y="1358237"/>
            <a:ext cx="14478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/>
              <a:t>   [1]</a:t>
            </a:r>
          </a:p>
        </p:txBody>
      </p:sp>
      <p:sp>
        <p:nvSpPr>
          <p:cNvPr id="50" name="Text Box 54">
            <a:extLst>
              <a:ext uri="{FF2B5EF4-FFF2-40B4-BE49-F238E27FC236}">
                <a16:creationId xmlns:a16="http://schemas.microsoft.com/office/drawing/2014/main" id="{171B3FE7-DAFB-4509-8C4E-5BB6E6311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9142" y="3150524"/>
            <a:ext cx="14478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 dirty="0"/>
              <a:t>   [0]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38D62DB-93FF-4637-B35C-3E7E0271A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292" y="981999"/>
            <a:ext cx="407987" cy="436563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F941D6A-EF8A-4B7C-813F-C7B35507B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979" y="2134524"/>
            <a:ext cx="407988" cy="43497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59F5023-7633-4EED-AB48-BBB799055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129" y="3920462"/>
            <a:ext cx="407988" cy="43656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09486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/>
      <p:bldP spid="16" grpId="0" animBg="1"/>
      <p:bldP spid="17" grpId="0"/>
      <p:bldP spid="18" grpId="0"/>
      <p:bldP spid="19" grpId="0" animBg="1"/>
      <p:bldP spid="20" grpId="0" animBg="1"/>
      <p:bldP spid="21" grpId="0"/>
      <p:bldP spid="22" grpId="0"/>
      <p:bldP spid="23" grpId="0" animBg="1"/>
      <p:bldP spid="24" grpId="0"/>
      <p:bldP spid="25" grpId="0" animBg="1"/>
      <p:bldP spid="26" grpId="0" animBg="1"/>
      <p:bldP spid="27" grpId="0" animBg="1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 animBg="1"/>
      <p:bldP spid="38" grpId="0" animBg="1"/>
      <p:bldP spid="39" grpId="0" animBg="1"/>
      <p:bldP spid="40" grpId="0"/>
      <p:bldP spid="41" grpId="0" animBg="1"/>
      <p:bldP spid="42" grpId="0" animBg="1"/>
      <p:bldP spid="43" grpId="0" animBg="1"/>
      <p:bldP spid="44" grpId="0"/>
      <p:bldP spid="45" grpId="0" animBg="1"/>
      <p:bldP spid="46" grpId="0" animBg="1"/>
      <p:bldP spid="47" grpId="0" animBg="1"/>
      <p:bldP spid="48" grpId="0"/>
      <p:bldP spid="49" grpId="0"/>
      <p:bldP spid="5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5F16-7C5C-4495-8108-7C13EEA0C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algorithm III</a:t>
            </a:r>
            <a:br>
              <a:rPr lang="en-US" dirty="0"/>
            </a:br>
            <a:endParaRPr lang="en-US" dirty="0"/>
          </a:p>
        </p:txBody>
      </p:sp>
      <p:sp>
        <p:nvSpPr>
          <p:cNvPr id="4" name="Line 1">
            <a:extLst>
              <a:ext uri="{FF2B5EF4-FFF2-40B4-BE49-F238E27FC236}">
                <a16:creationId xmlns:a16="http://schemas.microsoft.com/office/drawing/2014/main" id="{AEA66A8B-4FBA-42C4-97E8-2AEC35F64BF8}"/>
              </a:ext>
            </a:extLst>
          </p:cNvPr>
          <p:cNvSpPr>
            <a:spLocks noChangeShapeType="1"/>
          </p:cNvSpPr>
          <p:nvPr/>
        </p:nvSpPr>
        <p:spPr bwMode="auto">
          <a:xfrm>
            <a:off x="894567" y="2770313"/>
            <a:ext cx="8153400" cy="1587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EA9F0110-7947-4096-93EB-345A234FE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67" y="1322513"/>
            <a:ext cx="495946" cy="38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000"/>
              <a:t>P1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9C89C38-F1AE-40B4-B805-9D0513CE6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67" y="2541713"/>
            <a:ext cx="495946" cy="38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000"/>
              <a:t>P2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F232D69D-3057-47F2-BA10-D90CF333F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67" y="3913313"/>
            <a:ext cx="495946" cy="38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000"/>
              <a:t>P3</a:t>
            </a:r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CF4F3689-C196-4FB1-96C3-62A0F59AEF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4567" y="4522913"/>
            <a:ext cx="8153400" cy="1587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AE5C26AF-3DAD-43BB-A72B-605CF7D68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67" y="712913"/>
            <a:ext cx="16002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/>
              <a:t>propose(0)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48D7BF54-91C6-4DE7-9165-DE942C869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67" y="1932113"/>
            <a:ext cx="16002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/>
              <a:t>propose(1)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03566FF1-82BD-4C95-A980-2B4250DEC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67" y="3532313"/>
            <a:ext cx="16002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/>
              <a:t>propose(0)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C5E99240-5F35-4EE1-A509-7FA6842597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7367" y="1322513"/>
            <a:ext cx="1588" cy="3657600"/>
          </a:xfrm>
          <a:prstGeom prst="line">
            <a:avLst/>
          </a:prstGeom>
          <a:noFill/>
          <a:ln w="9360" cap="rnd">
            <a:solidFill>
              <a:srgbClr val="54547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BA8B2932-0C34-462F-A6F3-436A9AA8D3B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8367" y="1398713"/>
            <a:ext cx="1588" cy="3657600"/>
          </a:xfrm>
          <a:prstGeom prst="line">
            <a:avLst/>
          </a:prstGeom>
          <a:noFill/>
          <a:ln w="9360" cap="rnd">
            <a:solidFill>
              <a:srgbClr val="54547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D4320CB1-29F1-42BC-AA16-BBFA92A536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9967" y="1170113"/>
            <a:ext cx="1588" cy="3657600"/>
          </a:xfrm>
          <a:prstGeom prst="line">
            <a:avLst/>
          </a:prstGeom>
          <a:noFill/>
          <a:ln w="9360" cap="rnd">
            <a:solidFill>
              <a:srgbClr val="54547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944D5956-E27E-4EF8-B457-8DB0C73BC3A3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767" y="1551113"/>
            <a:ext cx="3124200" cy="1587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80B49C6D-D2E3-47D6-AB13-E27924E4E1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1605" y="1246313"/>
            <a:ext cx="466725" cy="6096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7A770056-2835-4011-A508-0FB1A73EB3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2567" y="1170113"/>
            <a:ext cx="304800" cy="7620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E3632911-7F8A-4DB2-B0AE-D2E896D8A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3567" y="1322513"/>
            <a:ext cx="15240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 b="1" i="1"/>
              <a:t>crash</a:t>
            </a:r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B9FF2533-AF9B-4338-ABE3-83C0B80C53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4767" y="2003550"/>
            <a:ext cx="762000" cy="2371725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0" name="Line 23">
            <a:extLst>
              <a:ext uri="{FF2B5EF4-FFF2-40B4-BE49-F238E27FC236}">
                <a16:creationId xmlns:a16="http://schemas.microsoft.com/office/drawing/2014/main" id="{BDCD0821-D588-40BE-8C84-C998B43688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0967" y="1927350"/>
            <a:ext cx="1524000" cy="2219325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1" name="Line 24">
            <a:extLst>
              <a:ext uri="{FF2B5EF4-FFF2-40B4-BE49-F238E27FC236}">
                <a16:creationId xmlns:a16="http://schemas.microsoft.com/office/drawing/2014/main" id="{68114E50-0C43-4426-9E1A-E1CB19387A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80767" y="1698750"/>
            <a:ext cx="2133600" cy="923925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2" name="Line 25">
            <a:extLst>
              <a:ext uri="{FF2B5EF4-FFF2-40B4-BE49-F238E27FC236}">
                <a16:creationId xmlns:a16="http://schemas.microsoft.com/office/drawing/2014/main" id="{21EFCA99-5988-4725-BB13-95E6E3CE69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2367" y="1698750"/>
            <a:ext cx="1524000" cy="847725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id="{A1A824A5-B125-4B79-8612-985E3DF04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0767" y="1855913"/>
            <a:ext cx="14478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/>
              <a:t>nack</a:t>
            </a:r>
          </a:p>
        </p:txBody>
      </p:sp>
      <p:sp>
        <p:nvSpPr>
          <p:cNvPr id="24" name="Text Box 27">
            <a:extLst>
              <a:ext uri="{FF2B5EF4-FFF2-40B4-BE49-F238E27FC236}">
                <a16:creationId xmlns:a16="http://schemas.microsoft.com/office/drawing/2014/main" id="{27F0E847-4871-4187-8308-8197719C4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7567" y="3379913"/>
            <a:ext cx="14478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/>
              <a:t>nack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8693960-4F9C-42BA-A86D-0727318A5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455" y="1289175"/>
            <a:ext cx="407987" cy="436563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738CE87-D9BF-4128-81EC-9FBD20619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142" y="2525838"/>
            <a:ext cx="407988" cy="43497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E12FC8A-0543-46DF-A408-E5312BDC3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292" y="4227638"/>
            <a:ext cx="407988" cy="43656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8" name="Line 24">
            <a:extLst>
              <a:ext uri="{FF2B5EF4-FFF2-40B4-BE49-F238E27FC236}">
                <a16:creationId xmlns:a16="http://schemas.microsoft.com/office/drawing/2014/main" id="{9C5891D8-533F-4E78-B6C3-6971AE2FCB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0767" y="2867150"/>
            <a:ext cx="1366836" cy="159449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9" name="Line 19">
            <a:extLst>
              <a:ext uri="{FF2B5EF4-FFF2-40B4-BE49-F238E27FC236}">
                <a16:creationId xmlns:a16="http://schemas.microsoft.com/office/drawing/2014/main" id="{FDDCF842-A07B-4E14-84B2-14AF05F9E3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57167" y="3103211"/>
            <a:ext cx="912812" cy="1424463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716672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4941A-45A9-4791-87F4-FB625862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algorithm III</a:t>
            </a:r>
            <a:br>
              <a:rPr lang="en-US" dirty="0"/>
            </a:br>
            <a:endParaRPr lang="en-US" dirty="0"/>
          </a:p>
        </p:txBody>
      </p:sp>
      <p:sp>
        <p:nvSpPr>
          <p:cNvPr id="4" name="Line 7">
            <a:extLst>
              <a:ext uri="{FF2B5EF4-FFF2-40B4-BE49-F238E27FC236}">
                <a16:creationId xmlns:a16="http://schemas.microsoft.com/office/drawing/2014/main" id="{3B4E800E-F0AD-4174-A030-0BF942C6B3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426" y="1663613"/>
            <a:ext cx="8153400" cy="1587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1C32BF90-D1FB-4F50-A63C-A47BAE99DC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014" y="2930438"/>
            <a:ext cx="8153400" cy="1587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D825413D-0866-4BE0-900F-2CCEF36D4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26" y="1435013"/>
            <a:ext cx="495946" cy="38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000"/>
              <a:t>P1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7A9D3612-8AD5-49D8-B55D-E243D2EAE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26" y="2654213"/>
            <a:ext cx="495946" cy="38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000"/>
              <a:t>P2</a:t>
            </a: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3FAFE611-54BD-4B3C-9D9A-842B71385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26" y="4344900"/>
            <a:ext cx="495946" cy="38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000"/>
              <a:t>P3</a:t>
            </a:r>
          </a:p>
        </p:txBody>
      </p:sp>
      <p:sp>
        <p:nvSpPr>
          <p:cNvPr id="9" name="Line 12">
            <a:extLst>
              <a:ext uri="{FF2B5EF4-FFF2-40B4-BE49-F238E27FC236}">
                <a16:creationId xmlns:a16="http://schemas.microsoft.com/office/drawing/2014/main" id="{DFD19CA4-6958-4A01-990E-9498294CD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626" y="4635413"/>
            <a:ext cx="8153400" cy="1587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89A21A68-0E9C-4223-948B-525BCA9B6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226" y="901613"/>
            <a:ext cx="16764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/>
              <a:t>propose(0)</a:t>
            </a:r>
          </a:p>
        </p:txBody>
      </p:sp>
      <p:sp>
        <p:nvSpPr>
          <p:cNvPr id="11" name="Text Box 16">
            <a:extLst>
              <a:ext uri="{FF2B5EF4-FFF2-40B4-BE49-F238E27FC236}">
                <a16:creationId xmlns:a16="http://schemas.microsoft.com/office/drawing/2014/main" id="{A422E3AC-9F63-408F-B268-311875F77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226" y="2044613"/>
            <a:ext cx="21336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/>
              <a:t>propose(1)</a:t>
            </a:r>
          </a:p>
        </p:txBody>
      </p:sp>
      <p:sp>
        <p:nvSpPr>
          <p:cNvPr id="12" name="Text Box 18">
            <a:extLst>
              <a:ext uri="{FF2B5EF4-FFF2-40B4-BE49-F238E27FC236}">
                <a16:creationId xmlns:a16="http://schemas.microsoft.com/office/drawing/2014/main" id="{D45FAA24-C0E5-4A3F-945A-F1C8FC262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226" y="3644813"/>
            <a:ext cx="21336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/>
              <a:t>propose(1)</a:t>
            </a:r>
          </a:p>
        </p:txBody>
      </p:sp>
      <p:sp>
        <p:nvSpPr>
          <p:cNvPr id="13" name="Line 19">
            <a:extLst>
              <a:ext uri="{FF2B5EF4-FFF2-40B4-BE49-F238E27FC236}">
                <a16:creationId xmlns:a16="http://schemas.microsoft.com/office/drawing/2014/main" id="{91EA20B9-E1E4-4FA3-931F-E5E43096A7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0426" y="1358813"/>
            <a:ext cx="1588" cy="3657600"/>
          </a:xfrm>
          <a:prstGeom prst="line">
            <a:avLst/>
          </a:prstGeom>
          <a:noFill/>
          <a:ln w="9360" cap="rnd">
            <a:solidFill>
              <a:srgbClr val="54547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4" name="Line 20">
            <a:extLst>
              <a:ext uri="{FF2B5EF4-FFF2-40B4-BE49-F238E27FC236}">
                <a16:creationId xmlns:a16="http://schemas.microsoft.com/office/drawing/2014/main" id="{005A4730-B2BB-48B1-BA94-7969D45E33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226" y="1282613"/>
            <a:ext cx="1588" cy="3657600"/>
          </a:xfrm>
          <a:prstGeom prst="line">
            <a:avLst/>
          </a:prstGeom>
          <a:noFill/>
          <a:ln w="9360" cap="rnd">
            <a:solidFill>
              <a:srgbClr val="54547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5" name="Line 21">
            <a:extLst>
              <a:ext uri="{FF2B5EF4-FFF2-40B4-BE49-F238E27FC236}">
                <a16:creationId xmlns:a16="http://schemas.microsoft.com/office/drawing/2014/main" id="{2AAB7BEF-27A0-4394-A929-E02E77424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026" y="1282613"/>
            <a:ext cx="1588" cy="3657600"/>
          </a:xfrm>
          <a:prstGeom prst="line">
            <a:avLst/>
          </a:prstGeom>
          <a:noFill/>
          <a:ln w="9360" cap="rnd">
            <a:solidFill>
              <a:srgbClr val="54547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6" name="Text Box 22">
            <a:extLst>
              <a:ext uri="{FF2B5EF4-FFF2-40B4-BE49-F238E27FC236}">
                <a16:creationId xmlns:a16="http://schemas.microsoft.com/office/drawing/2014/main" id="{4B104026-509C-4AC9-83E5-14CD296F2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4226" y="1054013"/>
            <a:ext cx="16764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 dirty="0"/>
              <a:t> p1’s </a:t>
            </a:r>
            <a:r>
              <a:rPr lang="en-US" sz="1800" dirty="0"/>
              <a:t>round</a:t>
            </a:r>
            <a:endParaRPr lang="en-GB" altLang="en-US" sz="1800" dirty="0"/>
          </a:p>
        </p:txBody>
      </p:sp>
      <p:sp>
        <p:nvSpPr>
          <p:cNvPr id="17" name="Text Box 23">
            <a:extLst>
              <a:ext uri="{FF2B5EF4-FFF2-40B4-BE49-F238E27FC236}">
                <a16:creationId xmlns:a16="http://schemas.microsoft.com/office/drawing/2014/main" id="{3FD609BD-C706-4CAD-ABD4-8C13E29FD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026" y="1054013"/>
            <a:ext cx="16764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 dirty="0"/>
              <a:t> p2’s </a:t>
            </a:r>
            <a:r>
              <a:rPr lang="en-US" sz="1800" dirty="0"/>
              <a:t>round</a:t>
            </a:r>
            <a:endParaRPr lang="en-GB" altLang="en-US" sz="1800" dirty="0"/>
          </a:p>
        </p:txBody>
      </p:sp>
      <p:sp>
        <p:nvSpPr>
          <p:cNvPr id="18" name="Text Box 24">
            <a:extLst>
              <a:ext uri="{FF2B5EF4-FFF2-40B4-BE49-F238E27FC236}">
                <a16:creationId xmlns:a16="http://schemas.microsoft.com/office/drawing/2014/main" id="{F7A89A01-300A-4298-8687-9EA6286BD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226" y="1054013"/>
            <a:ext cx="16764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 dirty="0"/>
              <a:t> p3’s </a:t>
            </a:r>
            <a:r>
              <a:rPr lang="en-US" sz="1800" dirty="0"/>
              <a:t>round</a:t>
            </a:r>
            <a:endParaRPr lang="en-GB" altLang="en-US" sz="1800" dirty="0"/>
          </a:p>
        </p:txBody>
      </p:sp>
      <p:sp>
        <p:nvSpPr>
          <p:cNvPr id="19" name="Line 25">
            <a:extLst>
              <a:ext uri="{FF2B5EF4-FFF2-40B4-BE49-F238E27FC236}">
                <a16:creationId xmlns:a16="http://schemas.microsoft.com/office/drawing/2014/main" id="{67DDCEBE-129F-4471-A6D3-C097F3B260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56226" y="1358813"/>
            <a:ext cx="1588" cy="3657600"/>
          </a:xfrm>
          <a:prstGeom prst="line">
            <a:avLst/>
          </a:prstGeom>
          <a:noFill/>
          <a:ln w="9360" cap="rnd">
            <a:solidFill>
              <a:srgbClr val="54547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0" name="Text Box 26">
            <a:extLst>
              <a:ext uri="{FF2B5EF4-FFF2-40B4-BE49-F238E27FC236}">
                <a16:creationId xmlns:a16="http://schemas.microsoft.com/office/drawing/2014/main" id="{BB3561B4-E8F0-479F-930D-02562F390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426" y="1054013"/>
            <a:ext cx="16764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 dirty="0"/>
              <a:t> p1’s </a:t>
            </a:r>
            <a:r>
              <a:rPr lang="en-US" sz="1800" dirty="0"/>
              <a:t>round</a:t>
            </a:r>
            <a:endParaRPr lang="en-GB" altLang="en-US" sz="1800" dirty="0"/>
          </a:p>
        </p:txBody>
      </p:sp>
      <p:sp>
        <p:nvSpPr>
          <p:cNvPr id="21" name="Line 27">
            <a:extLst>
              <a:ext uri="{FF2B5EF4-FFF2-40B4-BE49-F238E27FC236}">
                <a16:creationId xmlns:a16="http://schemas.microsoft.com/office/drawing/2014/main" id="{177B917E-E284-4A55-815A-EE73CCEE6CD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6426" y="1282613"/>
            <a:ext cx="1588" cy="3657600"/>
          </a:xfrm>
          <a:prstGeom prst="line">
            <a:avLst/>
          </a:prstGeom>
          <a:noFill/>
          <a:ln w="9360" cap="rnd">
            <a:solidFill>
              <a:srgbClr val="54547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2" name="Text Box 28">
            <a:extLst>
              <a:ext uri="{FF2B5EF4-FFF2-40B4-BE49-F238E27FC236}">
                <a16:creationId xmlns:a16="http://schemas.microsoft.com/office/drawing/2014/main" id="{2567B36D-5440-4E70-91FD-97B40E8F4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6426" y="1054013"/>
            <a:ext cx="6858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/>
              <a:t> etc</a:t>
            </a:r>
          </a:p>
        </p:txBody>
      </p:sp>
      <p:sp>
        <p:nvSpPr>
          <p:cNvPr id="23" name="Line 29">
            <a:extLst>
              <a:ext uri="{FF2B5EF4-FFF2-40B4-BE49-F238E27FC236}">
                <a16:creationId xmlns:a16="http://schemas.microsoft.com/office/drawing/2014/main" id="{5B7150AF-6D40-4D9E-A680-8D84D6D9D1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7164" y="1849350"/>
            <a:ext cx="647700" cy="2665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4" name="Line 30">
            <a:extLst>
              <a:ext uri="{FF2B5EF4-FFF2-40B4-BE49-F238E27FC236}">
                <a16:creationId xmlns:a16="http://schemas.microsoft.com/office/drawing/2014/main" id="{29EFA052-4B6E-4F56-8EAB-D98417EFF1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74864" y="1777913"/>
            <a:ext cx="144462" cy="266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6" name="Line 32">
            <a:extLst>
              <a:ext uri="{FF2B5EF4-FFF2-40B4-BE49-F238E27FC236}">
                <a16:creationId xmlns:a16="http://schemas.microsoft.com/office/drawing/2014/main" id="{D0B2D414-F163-4D40-A670-A130C063A1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2339" y="1777913"/>
            <a:ext cx="43180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7" name="Line 33">
            <a:extLst>
              <a:ext uri="{FF2B5EF4-FFF2-40B4-BE49-F238E27FC236}">
                <a16:creationId xmlns:a16="http://schemas.microsoft.com/office/drawing/2014/main" id="{93D83F2D-8091-4A69-9A96-719B89D0F9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2339" y="1922375"/>
            <a:ext cx="431800" cy="266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8" name="Line 34">
            <a:extLst>
              <a:ext uri="{FF2B5EF4-FFF2-40B4-BE49-F238E27FC236}">
                <a16:creationId xmlns:a16="http://schemas.microsoft.com/office/drawing/2014/main" id="{C76DF358-1146-42D0-932C-CCA5F3C0F4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0039" y="1777913"/>
            <a:ext cx="504825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9" name="Text Box 35">
            <a:extLst>
              <a:ext uri="{FF2B5EF4-FFF2-40B4-BE49-F238E27FC236}">
                <a16:creationId xmlns:a16="http://schemas.microsoft.com/office/drawing/2014/main" id="{2F79080F-F5EE-47DE-96A8-C639D9B07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4139" y="2354175"/>
            <a:ext cx="1081087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/>
              <a:t>nack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DA19484-11EF-496D-A180-D8B794C52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514" y="1411200"/>
            <a:ext cx="407987" cy="436563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E500AD0-2BB3-4E72-8329-361C76948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201" y="2647863"/>
            <a:ext cx="407988" cy="43497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4D81317-F5D6-4AE5-BBBF-A71286936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351" y="4349663"/>
            <a:ext cx="407988" cy="43656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4287737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E2484-1BDB-4C9A-8D1C-B5E4AD3D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algorithm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D5120-F653-4DB4-BE77-9C9D6EEAA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12913"/>
            <a:ext cx="8486384" cy="4284972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</a:pPr>
            <a:r>
              <a:rPr lang="en-US" sz="1300" dirty="0"/>
              <a:t>Implements: </a:t>
            </a:r>
            <a:r>
              <a:rPr lang="en-US" sz="1300" dirty="0" err="1"/>
              <a:t>UniformConsensus</a:t>
            </a:r>
            <a:r>
              <a:rPr lang="en-US" sz="1300" dirty="0"/>
              <a:t>, instance </a:t>
            </a:r>
            <a:r>
              <a:rPr lang="en-US" sz="1300" dirty="0" err="1"/>
              <a:t>uc</a:t>
            </a:r>
            <a:r>
              <a:rPr lang="en-US" sz="1300" dirty="0"/>
              <a:t>.</a:t>
            </a:r>
          </a:p>
          <a:p>
            <a:pPr>
              <a:spcBef>
                <a:spcPts val="200"/>
              </a:spcBef>
            </a:pPr>
            <a:r>
              <a:rPr lang="en-US" sz="1300" dirty="0"/>
              <a:t>Uses: </a:t>
            </a:r>
            <a:r>
              <a:rPr lang="en-US" sz="1300" dirty="0" err="1"/>
              <a:t>BestEffortBroadcast</a:t>
            </a:r>
            <a:r>
              <a:rPr lang="en-US" sz="1300" dirty="0"/>
              <a:t>, instance </a:t>
            </a:r>
            <a:r>
              <a:rPr lang="en-US" sz="1300" dirty="0" err="1"/>
              <a:t>beb</a:t>
            </a:r>
            <a:r>
              <a:rPr lang="en-US" sz="1300" dirty="0"/>
              <a:t>; </a:t>
            </a:r>
            <a:r>
              <a:rPr lang="en-US" sz="1300" dirty="0" err="1"/>
              <a:t>EventuallyPerfectFailureDetector</a:t>
            </a:r>
            <a:r>
              <a:rPr lang="en-US" sz="1300" dirty="0"/>
              <a:t>, instance ◇P; </a:t>
            </a:r>
            <a:r>
              <a:rPr lang="en-US" sz="1300" dirty="0" err="1"/>
              <a:t>PerfectPointToPointLinks</a:t>
            </a:r>
            <a:r>
              <a:rPr lang="en-US" sz="1300" dirty="0"/>
              <a:t>, instance pl.</a:t>
            </a:r>
          </a:p>
          <a:p>
            <a:pPr>
              <a:spcBef>
                <a:spcPts val="200"/>
              </a:spcBef>
            </a:pPr>
            <a:endParaRPr lang="en-US" sz="13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300" b="1" dirty="0"/>
              <a:t>upon event </a:t>
            </a:r>
            <a:r>
              <a:rPr lang="en-US" sz="1300" dirty="0"/>
              <a:t>&lt; </a:t>
            </a:r>
            <a:r>
              <a:rPr lang="en-US" sz="1300" dirty="0" err="1"/>
              <a:t>uc</a:t>
            </a:r>
            <a:r>
              <a:rPr lang="en-US" sz="1300" dirty="0"/>
              <a:t>, Init &gt; </a:t>
            </a:r>
            <a:r>
              <a:rPr lang="en-US" sz="1300" b="1" dirty="0"/>
              <a:t>do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/>
              <a:t>	suspected := </a:t>
            </a:r>
            <a:r>
              <a:rPr lang="fr-CH" altLang="en-US" sz="13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Ø</a:t>
            </a:r>
            <a:r>
              <a:rPr lang="el-GR" sz="1300" dirty="0"/>
              <a:t>;</a:t>
            </a:r>
            <a:r>
              <a:rPr lang="en-US" sz="1300" dirty="0"/>
              <a:t> </a:t>
            </a:r>
            <a:r>
              <a:rPr lang="en-US" sz="1300" dirty="0" err="1"/>
              <a:t>nacked</a:t>
            </a:r>
            <a:r>
              <a:rPr lang="en-US" sz="1300" dirty="0"/>
              <a:t> := </a:t>
            </a:r>
            <a:r>
              <a:rPr lang="fr-CH" altLang="en-US" sz="13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Ø</a:t>
            </a:r>
            <a:r>
              <a:rPr lang="el-GR" sz="1300" dirty="0"/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l-GR" sz="1300" dirty="0"/>
              <a:t>	</a:t>
            </a:r>
            <a:r>
              <a:rPr lang="en-US" sz="1300" dirty="0"/>
              <a:t>round := 1;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/>
              <a:t>	proposed := false;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/>
              <a:t>	proposal := ⊥;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/>
              <a:t>	estimate := nil;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/>
              <a:t>	</a:t>
            </a:r>
            <a:r>
              <a:rPr lang="en-US" sz="1300" dirty="0" err="1"/>
              <a:t>estround</a:t>
            </a:r>
            <a:r>
              <a:rPr lang="en-US" sz="1300" dirty="0"/>
              <a:t> := 0;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/>
              <a:t>	</a:t>
            </a:r>
            <a:r>
              <a:rPr lang="en-GB" altLang="en-US" sz="1300" dirty="0">
                <a:ea typeface="ＭＳ Ｐゴシック" panose="020B0600070205080204" pitchFamily="34" charset="-128"/>
              </a:rPr>
              <a:t>states := [nil,0]</a:t>
            </a:r>
            <a:r>
              <a:rPr lang="en-GB" altLang="en-US" sz="1300" baseline="30000" dirty="0">
                <a:ea typeface="ＭＳ Ｐゴシック" panose="020B0600070205080204" pitchFamily="34" charset="-128"/>
              </a:rPr>
              <a:t>n</a:t>
            </a:r>
            <a:r>
              <a:rPr lang="en-GB" altLang="en-US" sz="1300" dirty="0">
                <a:ea typeface="ＭＳ Ｐゴシック" panose="020B0600070205080204" pitchFamily="34" charset="-128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/>
              <a:t>	acks := 0;</a:t>
            </a:r>
          </a:p>
          <a:p>
            <a:pPr marL="0" indent="0">
              <a:spcBef>
                <a:spcPts val="200"/>
              </a:spcBef>
              <a:buNone/>
            </a:pPr>
            <a:endParaRPr lang="en-US" sz="13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300" b="1" dirty="0"/>
              <a:t>upon event </a:t>
            </a:r>
            <a:r>
              <a:rPr lang="en-US" sz="1300" dirty="0"/>
              <a:t>&lt; ◇P, Suspect | p&gt; </a:t>
            </a:r>
            <a:r>
              <a:rPr lang="en-US" sz="1300" b="1" dirty="0"/>
              <a:t>do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/>
              <a:t>     suspected := suspected </a:t>
            </a:r>
            <a:r>
              <a:rPr lang="en-US" altLang="en-US" sz="1300" dirty="0">
                <a:cs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en-US" sz="1300" dirty="0"/>
              <a:t>{p};</a:t>
            </a:r>
          </a:p>
          <a:p>
            <a:pPr marL="0" indent="0">
              <a:spcBef>
                <a:spcPts val="200"/>
              </a:spcBef>
              <a:buNone/>
            </a:pPr>
            <a:endParaRPr lang="en-US" sz="13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300" b="1" dirty="0"/>
              <a:t>upon event </a:t>
            </a:r>
            <a:r>
              <a:rPr lang="en-US" sz="1300" dirty="0"/>
              <a:t>&lt; ◇P, Restore | p&gt; </a:t>
            </a:r>
            <a:r>
              <a:rPr lang="en-US" sz="1300" b="1" dirty="0"/>
              <a:t>do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/>
              <a:t>     suspected := suspected \ {p};</a:t>
            </a:r>
          </a:p>
          <a:p>
            <a:pPr marL="0" indent="0">
              <a:spcBef>
                <a:spcPts val="200"/>
              </a:spcBef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31229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31EF-5BEE-4C64-9247-1F81D9827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algorithm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7DD4-DE8C-46F4-ACD1-671082FBF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80" y="949504"/>
            <a:ext cx="8655485" cy="3818430"/>
          </a:xfrm>
        </p:spPr>
        <p:txBody>
          <a:bodyPr/>
          <a:lstStyle/>
          <a:p>
            <a:pPr marL="0" indent="0">
              <a:buNone/>
            </a:pPr>
            <a:r>
              <a:rPr lang="en-US" sz="1300" b="1" dirty="0"/>
              <a:t>upon event </a:t>
            </a:r>
            <a:r>
              <a:rPr lang="en-US" sz="1300" dirty="0"/>
              <a:t>&lt; </a:t>
            </a:r>
            <a:r>
              <a:rPr lang="en-US" sz="1300" dirty="0" err="1"/>
              <a:t>uc</a:t>
            </a:r>
            <a:r>
              <a:rPr lang="en-US" sz="1300" dirty="0"/>
              <a:t>, Propose | v &gt; </a:t>
            </a:r>
            <a:r>
              <a:rPr lang="en-US" sz="1300" b="1" dirty="0"/>
              <a:t>such that </a:t>
            </a:r>
            <a:r>
              <a:rPr lang="en-US" sz="1300" dirty="0"/>
              <a:t>proposal = ⊥ </a:t>
            </a:r>
            <a:r>
              <a:rPr lang="en-US" sz="1300" b="1" dirty="0"/>
              <a:t>do</a:t>
            </a:r>
          </a:p>
          <a:p>
            <a:pPr marL="0" indent="0">
              <a:buNone/>
            </a:pPr>
            <a:r>
              <a:rPr lang="en-US" sz="1300" dirty="0"/>
              <a:t>	proposal := v;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b="1" dirty="0"/>
              <a:t>upon</a:t>
            </a:r>
            <a:r>
              <a:rPr lang="en-US" sz="1300" dirty="0"/>
              <a:t> </a:t>
            </a:r>
            <a:r>
              <a:rPr lang="en-US" altLang="zh-CN" sz="1300" dirty="0"/>
              <a:t>rank(s</a:t>
            </a:r>
            <a:r>
              <a:rPr lang="en-US" sz="1300" dirty="0"/>
              <a:t>elf</a:t>
            </a:r>
            <a:r>
              <a:rPr lang="en-US" altLang="zh-CN" sz="1300" dirty="0"/>
              <a:t>) = </a:t>
            </a:r>
            <a:r>
              <a:rPr lang="en-US" sz="1300" dirty="0"/>
              <a:t>round </a:t>
            </a:r>
            <a:r>
              <a:rPr lang="en-US" sz="1300" b="1" dirty="0"/>
              <a:t>and</a:t>
            </a:r>
            <a:r>
              <a:rPr lang="en-US" sz="1300" dirty="0"/>
              <a:t> proposed = false </a:t>
            </a:r>
            <a:r>
              <a:rPr lang="en-US" sz="1300" b="1" dirty="0"/>
              <a:t>and</a:t>
            </a:r>
            <a:r>
              <a:rPr lang="en-US" sz="1300" dirty="0"/>
              <a:t> proposal ≠ ⊥ </a:t>
            </a:r>
            <a:r>
              <a:rPr lang="en-US" sz="1300" b="1" dirty="0"/>
              <a:t>do</a:t>
            </a:r>
          </a:p>
          <a:p>
            <a:pPr marL="0" indent="0">
              <a:buNone/>
            </a:pPr>
            <a:r>
              <a:rPr lang="en-US" sz="1300" dirty="0"/>
              <a:t>	proposed :=true;</a:t>
            </a:r>
          </a:p>
          <a:p>
            <a:pPr marL="0" indent="0">
              <a:buNone/>
            </a:pPr>
            <a:r>
              <a:rPr lang="en-US" sz="1300" dirty="0"/>
              <a:t>	states:=[nil,0]</a:t>
            </a:r>
            <a:r>
              <a:rPr lang="en-US" sz="1300" baseline="30000" dirty="0"/>
              <a:t>n</a:t>
            </a:r>
            <a:r>
              <a:rPr lang="en-US" sz="1300" dirty="0"/>
              <a:t>;</a:t>
            </a:r>
          </a:p>
          <a:p>
            <a:pPr marL="0" indent="0">
              <a:buNone/>
            </a:pPr>
            <a:r>
              <a:rPr lang="en-US" sz="1300" dirty="0"/>
              <a:t>	acks := 0;</a:t>
            </a:r>
          </a:p>
          <a:p>
            <a:pPr marL="0" indent="0">
              <a:buNone/>
            </a:pPr>
            <a:r>
              <a:rPr lang="en-US" sz="1300" b="1" dirty="0"/>
              <a:t>	trigger</a:t>
            </a:r>
            <a:r>
              <a:rPr lang="en-US" sz="1300" dirty="0"/>
              <a:t> &lt; </a:t>
            </a:r>
            <a:r>
              <a:rPr lang="en-US" sz="1300" dirty="0" err="1"/>
              <a:t>beb</a:t>
            </a:r>
            <a:r>
              <a:rPr lang="en-US" sz="1300" dirty="0"/>
              <a:t>, Broadcast | [READ, round] &gt;;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b="1" dirty="0"/>
              <a:t>upon event </a:t>
            </a:r>
            <a:r>
              <a:rPr lang="en-US" sz="1300" dirty="0"/>
              <a:t>&lt; </a:t>
            </a:r>
            <a:r>
              <a:rPr lang="en-US" sz="1300" dirty="0" err="1"/>
              <a:t>beb</a:t>
            </a:r>
            <a:r>
              <a:rPr lang="en-US" sz="1300" dirty="0"/>
              <a:t>, Deliver | p, [READ, round] &gt; </a:t>
            </a:r>
            <a:r>
              <a:rPr lang="en-US" sz="1300" b="1" dirty="0"/>
              <a:t>and</a:t>
            </a:r>
            <a:r>
              <a:rPr lang="en-US" sz="1300" dirty="0"/>
              <a:t> </a:t>
            </a:r>
            <a:r>
              <a:rPr lang="en-US" altLang="zh-CN" sz="1300" dirty="0"/>
              <a:t>rank(</a:t>
            </a:r>
            <a:r>
              <a:rPr lang="en-US" sz="1300" dirty="0"/>
              <a:t>p) = round </a:t>
            </a:r>
            <a:r>
              <a:rPr lang="en-US" sz="1300" b="1" dirty="0"/>
              <a:t>do</a:t>
            </a:r>
          </a:p>
          <a:p>
            <a:pPr marL="0" indent="0">
              <a:buNone/>
            </a:pPr>
            <a:r>
              <a:rPr lang="en-US" sz="1300" dirty="0"/>
              <a:t>	</a:t>
            </a:r>
            <a:r>
              <a:rPr lang="en-US" sz="1300" b="1" dirty="0"/>
              <a:t>trigger</a:t>
            </a:r>
            <a:r>
              <a:rPr lang="en-US" sz="1300" dirty="0"/>
              <a:t> &lt; pl, Send | p, [GATHER, round, estimate, </a:t>
            </a:r>
            <a:r>
              <a:rPr lang="en-US" sz="1300" dirty="0" err="1"/>
              <a:t>estround</a:t>
            </a:r>
            <a:r>
              <a:rPr lang="en-US" sz="1300" dirty="0"/>
              <a:t>] &gt;;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b="1" dirty="0"/>
              <a:t>upon event </a:t>
            </a:r>
            <a:r>
              <a:rPr lang="en-US" sz="1300" dirty="0"/>
              <a:t>&lt; pl, Deliver | p, [GATHER, round, </a:t>
            </a:r>
            <a:r>
              <a:rPr lang="en-US" sz="1300" dirty="0" err="1"/>
              <a:t>est</a:t>
            </a:r>
            <a:r>
              <a:rPr lang="en-US" sz="1300" dirty="0"/>
              <a:t>, </a:t>
            </a:r>
            <a:r>
              <a:rPr lang="en-US" sz="1300" dirty="0" err="1"/>
              <a:t>estrnd</a:t>
            </a:r>
            <a:r>
              <a:rPr lang="en-US" sz="1300" dirty="0"/>
              <a:t>] &gt; </a:t>
            </a:r>
            <a:r>
              <a:rPr lang="en-US" sz="1300" b="1" dirty="0"/>
              <a:t>do</a:t>
            </a:r>
          </a:p>
          <a:p>
            <a:pPr marL="0" indent="0">
              <a:buNone/>
            </a:pPr>
            <a:r>
              <a:rPr lang="en-US" sz="1300" dirty="0"/>
              <a:t>	states[</a:t>
            </a:r>
            <a:r>
              <a:rPr lang="en-US" altLang="zh-CN" sz="1300" dirty="0"/>
              <a:t>p</a:t>
            </a:r>
            <a:r>
              <a:rPr lang="en-US" sz="1300" dirty="0"/>
              <a:t>] := [</a:t>
            </a:r>
            <a:r>
              <a:rPr lang="en-US" sz="1300" dirty="0" err="1"/>
              <a:t>est</a:t>
            </a:r>
            <a:r>
              <a:rPr lang="en-US" sz="1300" dirty="0"/>
              <a:t>, </a:t>
            </a:r>
            <a:r>
              <a:rPr lang="en-US" sz="1300" dirty="0" err="1"/>
              <a:t>estrnd</a:t>
            </a:r>
            <a:r>
              <a:rPr lang="en-US" sz="1300" dirty="0"/>
              <a:t>];</a:t>
            </a:r>
          </a:p>
          <a:p>
            <a:pPr marL="0" indent="0">
              <a:buNone/>
            </a:pPr>
            <a:endParaRPr lang="en-US" sz="1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63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4F7B-5A3C-4365-9D02-1F77EFB1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4DC5C-0496-483D-A38B-976881420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34" y="949504"/>
            <a:ext cx="8974899" cy="3818430"/>
          </a:xfrm>
        </p:spPr>
        <p:txBody>
          <a:bodyPr>
            <a:normAutofit/>
          </a:bodyPr>
          <a:lstStyle/>
          <a:p>
            <a:r>
              <a:rPr lang="en-US" sz="1800" dirty="0"/>
              <a:t>Name: Consensus, instance c.</a:t>
            </a:r>
          </a:p>
          <a:p>
            <a:endParaRPr lang="en-US" sz="1800" dirty="0"/>
          </a:p>
          <a:p>
            <a:r>
              <a:rPr lang="en-US" sz="1800" dirty="0"/>
              <a:t>Request: &lt; c, Propose | v &gt;: Proposes value v for consensus.</a:t>
            </a:r>
          </a:p>
          <a:p>
            <a:r>
              <a:rPr lang="en-US" sz="1800" dirty="0"/>
              <a:t>Indication: &lt; c, Decide | v &gt;: Outputs a decided value v of consensus.</a:t>
            </a:r>
          </a:p>
          <a:p>
            <a:endParaRPr lang="en-US" sz="1800" dirty="0"/>
          </a:p>
          <a:p>
            <a:r>
              <a:rPr lang="en-US" sz="1800" dirty="0"/>
              <a:t>Properties: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C1. Termination</a:t>
            </a:r>
            <a:r>
              <a:rPr lang="en-US" sz="1800" dirty="0"/>
              <a:t>: Every correct process eventually decides some value.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C2. Validity</a:t>
            </a:r>
            <a:r>
              <a:rPr lang="en-US" sz="1800" dirty="0"/>
              <a:t>: If a process decides v, then v was proposed by some process.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C3. Integrity</a:t>
            </a:r>
            <a:r>
              <a:rPr lang="en-US" sz="1800" dirty="0"/>
              <a:t>: No process decides twice.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C4. Agreement</a:t>
            </a:r>
            <a:r>
              <a:rPr lang="en-US" sz="1800" dirty="0"/>
              <a:t>: No two correct processes decide differently.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6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A0FA8-67E7-4B64-BCAB-BDD31E30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algorithm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D8B7E-F228-408D-9F53-7D46094E0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76038"/>
            <a:ext cx="8229600" cy="437891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upon</a:t>
            </a:r>
            <a:r>
              <a:rPr lang="en-US" dirty="0"/>
              <a:t> #states ≥ majority </a:t>
            </a:r>
            <a:r>
              <a:rPr lang="en-US" b="1" dirty="0"/>
              <a:t>do</a:t>
            </a:r>
          </a:p>
          <a:p>
            <a:pPr marL="0" indent="0">
              <a:buNone/>
            </a:pPr>
            <a:r>
              <a:rPr lang="en-US" dirty="0"/>
              <a:t>	if </a:t>
            </a:r>
            <a:r>
              <a:rPr lang="en-US" altLang="en-US" dirty="0"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 </a:t>
            </a:r>
            <a:r>
              <a:rPr lang="en-US" dirty="0"/>
              <a:t>states[p] ≠ [nil,0] then</a:t>
            </a:r>
          </a:p>
          <a:p>
            <a:pPr marL="0" indent="0">
              <a:buNone/>
            </a:pPr>
            <a:r>
              <a:rPr lang="en-US" dirty="0"/>
              <a:t>		select states[p]=[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estrnd</a:t>
            </a:r>
            <a:r>
              <a:rPr lang="en-US" dirty="0"/>
              <a:t>] with highest </a:t>
            </a:r>
            <a:r>
              <a:rPr lang="en-US" dirty="0" err="1"/>
              <a:t>estrnd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proposal := </a:t>
            </a:r>
            <a:r>
              <a:rPr lang="en-US" dirty="0" err="1"/>
              <a:t>est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states := [nil, 0]</a:t>
            </a:r>
            <a:r>
              <a:rPr lang="en-US" baseline="30000" dirty="0"/>
              <a:t>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trigger</a:t>
            </a:r>
            <a:r>
              <a:rPr lang="en-US" dirty="0"/>
              <a:t> &lt; </a:t>
            </a:r>
            <a:r>
              <a:rPr lang="en-US" dirty="0" err="1"/>
              <a:t>beb</a:t>
            </a:r>
            <a:r>
              <a:rPr lang="en-US" dirty="0"/>
              <a:t>, Broadcast |</a:t>
            </a:r>
            <a:r>
              <a:rPr lang="en-US" sz="2800" dirty="0"/>
              <a:t> </a:t>
            </a:r>
            <a:r>
              <a:rPr lang="en-US" dirty="0"/>
              <a:t>[IMPOSE, round, proposal] &gt;;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upon event </a:t>
            </a:r>
            <a:r>
              <a:rPr lang="en-US" dirty="0"/>
              <a:t>&lt; </a:t>
            </a:r>
            <a:r>
              <a:rPr lang="en-US" dirty="0" err="1"/>
              <a:t>beb</a:t>
            </a:r>
            <a:r>
              <a:rPr lang="en-US" dirty="0"/>
              <a:t>, Deliver | p, [IMPOSE, round, v] &gt; </a:t>
            </a:r>
            <a:r>
              <a:rPr lang="en-US" b="1" dirty="0"/>
              <a:t>and</a:t>
            </a:r>
            <a:r>
              <a:rPr lang="en-US" dirty="0"/>
              <a:t> rank(p) = round </a:t>
            </a:r>
            <a:r>
              <a:rPr lang="en-US" b="1" dirty="0"/>
              <a:t>do</a:t>
            </a:r>
          </a:p>
          <a:p>
            <a:pPr marL="0" indent="0">
              <a:buNone/>
            </a:pPr>
            <a:r>
              <a:rPr lang="en-US" dirty="0"/>
              <a:t>	estimate := v;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estround</a:t>
            </a:r>
            <a:r>
              <a:rPr lang="en-US" dirty="0"/>
              <a:t> := round;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trigger</a:t>
            </a:r>
            <a:r>
              <a:rPr lang="en-US" dirty="0"/>
              <a:t> &lt; pl, Send | p, [ACK, round] &gt;;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upon event </a:t>
            </a:r>
            <a:r>
              <a:rPr lang="en-US" dirty="0"/>
              <a:t>&lt; pl, Deliver | p, [ACK, round] &gt; </a:t>
            </a:r>
            <a:r>
              <a:rPr lang="en-US" b="1" dirty="0"/>
              <a:t>do</a:t>
            </a:r>
          </a:p>
          <a:p>
            <a:pPr marL="0" indent="0">
              <a:buNone/>
            </a:pPr>
            <a:r>
              <a:rPr lang="en-US" dirty="0"/>
              <a:t>	acks := acks + 1;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acks ≥ majority </a:t>
            </a:r>
            <a:r>
              <a:rPr lang="en-US" altLang="zh-CN" b="1" dirty="0"/>
              <a:t>then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trigger</a:t>
            </a:r>
            <a:r>
              <a:rPr lang="en-US" dirty="0"/>
              <a:t> &lt; </a:t>
            </a:r>
            <a:r>
              <a:rPr lang="en-US" dirty="0" err="1"/>
              <a:t>beb</a:t>
            </a:r>
            <a:r>
              <a:rPr lang="en-US" dirty="0"/>
              <a:t>, Broadcast |</a:t>
            </a:r>
            <a:r>
              <a:rPr lang="en-US" sz="2800" dirty="0"/>
              <a:t> </a:t>
            </a:r>
            <a:r>
              <a:rPr lang="en-US" dirty="0"/>
              <a:t>[DECIDE, proposal] &gt;;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upon event </a:t>
            </a:r>
            <a:r>
              <a:rPr lang="en-US" dirty="0"/>
              <a:t>&lt; </a:t>
            </a:r>
            <a:r>
              <a:rPr lang="en-US" dirty="0" err="1"/>
              <a:t>beb</a:t>
            </a:r>
            <a:r>
              <a:rPr lang="en-US" dirty="0"/>
              <a:t>, Deliver | p, [DECIDE, v] &gt; </a:t>
            </a:r>
            <a:r>
              <a:rPr lang="en-US" b="1" dirty="0"/>
              <a:t>do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 trigger</a:t>
            </a:r>
            <a:r>
              <a:rPr lang="en-US" dirty="0"/>
              <a:t> &lt; </a:t>
            </a:r>
            <a:r>
              <a:rPr lang="en-US" altLang="zh-CN" dirty="0" err="1"/>
              <a:t>u</a:t>
            </a:r>
            <a:r>
              <a:rPr lang="en-US" dirty="0" err="1"/>
              <a:t>c</a:t>
            </a:r>
            <a:r>
              <a:rPr lang="en-US" dirty="0"/>
              <a:t>, Decide | </a:t>
            </a:r>
            <a:r>
              <a:rPr lang="en-US" altLang="zh-CN" dirty="0"/>
              <a:t>v</a:t>
            </a:r>
            <a:r>
              <a:rPr lang="en-US" dirty="0"/>
              <a:t> &gt;;</a:t>
            </a:r>
          </a:p>
        </p:txBody>
      </p:sp>
    </p:spTree>
    <p:extLst>
      <p:ext uri="{BB962C8B-B14F-4D97-AF65-F5344CB8AC3E}">
        <p14:creationId xmlns:p14="http://schemas.microsoft.com/office/powerpoint/2010/main" val="312805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A0FA8-67E7-4B64-BCAB-BDD31E30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algorithm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D8B7E-F228-408D-9F53-7D46094E0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76038"/>
            <a:ext cx="8229600" cy="4378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b="1" dirty="0"/>
              <a:t>upon</a:t>
            </a:r>
            <a:r>
              <a:rPr lang="en-US" sz="1300" dirty="0"/>
              <a:t> </a:t>
            </a:r>
            <a:r>
              <a:rPr lang="en-US" altLang="zh-CN" sz="1300" dirty="0"/>
              <a:t>rank(</a:t>
            </a:r>
            <a:r>
              <a:rPr lang="en-US" sz="1300" dirty="0"/>
              <a:t>p) = round </a:t>
            </a:r>
            <a:r>
              <a:rPr lang="en-US" sz="1300" b="1" dirty="0"/>
              <a:t>and</a:t>
            </a:r>
            <a:r>
              <a:rPr lang="en-US" sz="1300" dirty="0"/>
              <a:t> p</a:t>
            </a:r>
            <a:r>
              <a:rPr lang="en-US" altLang="en-US" sz="1400" dirty="0"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sz="1300" dirty="0"/>
              <a:t>suspected </a:t>
            </a:r>
            <a:r>
              <a:rPr lang="en-US" sz="1300" b="1" dirty="0"/>
              <a:t>do</a:t>
            </a:r>
          </a:p>
          <a:p>
            <a:pPr marL="0" indent="0">
              <a:buNone/>
            </a:pPr>
            <a:r>
              <a:rPr lang="en-US" sz="1300" dirty="0"/>
              <a:t>	</a:t>
            </a:r>
            <a:r>
              <a:rPr lang="en-US" sz="1400" b="1" dirty="0"/>
              <a:t>trigger</a:t>
            </a:r>
            <a:r>
              <a:rPr lang="en-US" sz="1400" dirty="0"/>
              <a:t> &lt; </a:t>
            </a:r>
            <a:r>
              <a:rPr lang="en-US" altLang="zh-CN" sz="1400" dirty="0" err="1"/>
              <a:t>beb</a:t>
            </a:r>
            <a:r>
              <a:rPr lang="en-US" sz="1400" dirty="0"/>
              <a:t>, Broadcast | </a:t>
            </a:r>
            <a:r>
              <a:rPr lang="en-US" sz="1300" dirty="0"/>
              <a:t>[NACK, round] &gt;;</a:t>
            </a:r>
          </a:p>
          <a:p>
            <a:pPr marL="0" indent="0">
              <a:buNone/>
            </a:pPr>
            <a:r>
              <a:rPr lang="en-US" sz="1300" dirty="0"/>
              <a:t>	proposed := false;</a:t>
            </a:r>
          </a:p>
          <a:p>
            <a:pPr marL="0" indent="0">
              <a:buNone/>
            </a:pPr>
            <a:r>
              <a:rPr lang="en-US" sz="1300" dirty="0"/>
              <a:t>	round := round + 1;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400" b="1" dirty="0"/>
              <a:t>upon event </a:t>
            </a:r>
            <a:r>
              <a:rPr lang="en-US" sz="1400" dirty="0"/>
              <a:t>&lt; </a:t>
            </a:r>
            <a:r>
              <a:rPr lang="en-US" sz="1400" dirty="0" err="1"/>
              <a:t>beb</a:t>
            </a:r>
            <a:r>
              <a:rPr lang="en-US" sz="1400" dirty="0"/>
              <a:t>, Deliver | p, </a:t>
            </a:r>
            <a:r>
              <a:rPr lang="en-US" sz="1300" dirty="0"/>
              <a:t>[NACK, </a:t>
            </a:r>
            <a:r>
              <a:rPr lang="en-US" sz="1300" dirty="0" err="1"/>
              <a:t>rnd</a:t>
            </a:r>
            <a:r>
              <a:rPr lang="en-US" sz="1300" dirty="0"/>
              <a:t>] &gt;</a:t>
            </a:r>
          </a:p>
          <a:p>
            <a:pPr marL="0" indent="0">
              <a:buNone/>
            </a:pPr>
            <a:r>
              <a:rPr lang="en-US" sz="1300" dirty="0"/>
              <a:t>	</a:t>
            </a:r>
            <a:r>
              <a:rPr lang="en-US" sz="1300" dirty="0" err="1"/>
              <a:t>nacked</a:t>
            </a:r>
            <a:r>
              <a:rPr lang="en-US" sz="1300" dirty="0"/>
              <a:t> := </a:t>
            </a:r>
            <a:r>
              <a:rPr lang="en-US" sz="1300" dirty="0" err="1"/>
              <a:t>nacked</a:t>
            </a:r>
            <a:r>
              <a:rPr lang="en-US" sz="1300" dirty="0"/>
              <a:t> </a:t>
            </a:r>
            <a:r>
              <a:rPr lang="en-US" altLang="en-US" sz="1300" dirty="0">
                <a:cs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en-US" sz="1300" dirty="0"/>
              <a:t>{</a:t>
            </a:r>
            <a:r>
              <a:rPr lang="en-US" sz="1300" dirty="0" err="1"/>
              <a:t>rnd</a:t>
            </a:r>
            <a:r>
              <a:rPr lang="en-US" sz="1300" dirty="0"/>
              <a:t>};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b="1" dirty="0"/>
              <a:t>upon</a:t>
            </a:r>
            <a:r>
              <a:rPr lang="en-US" sz="1300" dirty="0"/>
              <a:t> round </a:t>
            </a:r>
            <a:r>
              <a:rPr lang="en-US" altLang="en-US" sz="1400" dirty="0"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sz="1300" dirty="0" err="1"/>
              <a:t>nacked</a:t>
            </a:r>
            <a:r>
              <a:rPr lang="en-US" sz="1300" dirty="0"/>
              <a:t> </a:t>
            </a:r>
            <a:r>
              <a:rPr lang="en-US" sz="1300" b="1" dirty="0"/>
              <a:t>do</a:t>
            </a:r>
          </a:p>
          <a:p>
            <a:pPr marL="0" indent="0">
              <a:buNone/>
            </a:pPr>
            <a:r>
              <a:rPr lang="en-US" sz="1300" dirty="0"/>
              <a:t>	proposed := false;</a:t>
            </a:r>
          </a:p>
          <a:p>
            <a:pPr marL="0" indent="0">
              <a:buNone/>
            </a:pPr>
            <a:r>
              <a:rPr lang="en-US" sz="1300" dirty="0"/>
              <a:t>	round := round + 1;</a:t>
            </a:r>
          </a:p>
        </p:txBody>
      </p:sp>
    </p:spTree>
    <p:extLst>
      <p:ext uri="{BB962C8B-B14F-4D97-AF65-F5344CB8AC3E}">
        <p14:creationId xmlns:p14="http://schemas.microsoft.com/office/powerpoint/2010/main" val="384563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A250-DA8E-43C1-AA03-B0E234ADC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Pattern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1B66D7-1836-4B38-907D-744638992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4073" y="1367008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87BF4D-5DB5-453C-A897-013FF40FB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073" y="1367008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2F042F75-595D-4B9A-AAD7-02EFF42DF7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8123" y="1538458"/>
            <a:ext cx="514350" cy="5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D7A2ED30-A2FC-44FE-926B-783A242C74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0973" y="1652758"/>
            <a:ext cx="57150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E8016F2-8FA0-43DD-BE04-F1E9A8390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773" y="1367008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61268A-D146-49D2-9C09-22FDF7888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773" y="1938508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3BBAE8-1C65-4582-B106-3A6BF138B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773" y="3081508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solidFill>
                  <a:schemeClr val="bg1"/>
                </a:solidFill>
              </a:rPr>
              <a:t>Sn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AEEFB3AB-68CC-4F4C-9EA0-4FF8629A1A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3823" y="1709908"/>
            <a:ext cx="742950" cy="1314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46CDC7F5-CF1D-4537-8FA8-A73FA4DA9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3923" y="2224258"/>
            <a:ext cx="2286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500" b="1"/>
              <a:t>.</a:t>
            </a:r>
          </a:p>
          <a:p>
            <a:pPr algn="ctr"/>
            <a:r>
              <a:rPr lang="en-US" altLang="en-US" sz="1500" b="1"/>
              <a:t>.</a:t>
            </a:r>
          </a:p>
          <a:p>
            <a:pPr algn="ctr"/>
            <a:r>
              <a:rPr lang="en-US" altLang="en-US" sz="1500" b="1"/>
              <a:t>.</a:t>
            </a: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667E6B64-EAEC-408B-9D3A-2BAAA6D07E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06823" y="1767058"/>
            <a:ext cx="9144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1010C056-9D7F-4E7A-B3F5-7CC485FF30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63973" y="1709908"/>
            <a:ext cx="742950" cy="400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88F09572-DF5A-4296-AB6C-5D2987450F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06823" y="1538458"/>
            <a:ext cx="800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62D9B0AB-86BD-4ABB-BBFE-6EDE20F16A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78423" y="1481308"/>
            <a:ext cx="514350" cy="5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222744F6-C3A1-42FC-9615-FEBC5D34B0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1273" y="1595608"/>
            <a:ext cx="57150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971157-A5A4-45AF-ADD8-B267B7424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7073" y="1309858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03D5115-5D09-4C5F-8E85-E2C980919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7073" y="1881358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41B713-5C66-4067-910C-F30755A02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7073" y="3024358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solidFill>
                  <a:schemeClr val="bg1"/>
                </a:solidFill>
              </a:rPr>
              <a:t>Sn</a:t>
            </a:r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1FD9B97D-CCBB-4002-AF30-BB00EDABF7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4123" y="1652758"/>
            <a:ext cx="742950" cy="1314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94F18FF3-D2A3-4FC8-87B2-BD633731A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4223" y="2167108"/>
            <a:ext cx="2286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500" b="1"/>
              <a:t>.</a:t>
            </a:r>
          </a:p>
          <a:p>
            <a:pPr algn="ctr"/>
            <a:r>
              <a:rPr lang="en-US" altLang="en-US" sz="1500" b="1"/>
              <a:t>.</a:t>
            </a:r>
          </a:p>
          <a:p>
            <a:pPr algn="ctr"/>
            <a:r>
              <a:rPr lang="en-US" altLang="en-US" sz="1500" b="1"/>
              <a:t>.</a:t>
            </a:r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DFC5AE40-9AFD-4D48-99E5-DBA484C83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1423" y="1481307"/>
            <a:ext cx="628650" cy="70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01CDB8C3-311F-42A7-B50A-6A70E62E56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7123" y="1481308"/>
            <a:ext cx="91440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5408782-0A5F-439A-AC20-2BBF55A00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8673" y="1309858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DA8F15-49D8-4E6A-B61B-9FABC15D9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8673" y="1881358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1CFE17C-03C0-47ED-A274-AABD734D3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8673" y="3024358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solidFill>
                  <a:schemeClr val="bg1"/>
                </a:solidFill>
              </a:rPr>
              <a:t>Sn</a:t>
            </a: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AE861601-05B8-44F2-B033-5E4951CF3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5823" y="2167108"/>
            <a:ext cx="2286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500" b="1"/>
              <a:t>.</a:t>
            </a:r>
          </a:p>
          <a:p>
            <a:pPr algn="ctr"/>
            <a:r>
              <a:rPr lang="en-US" altLang="en-US" sz="1500" b="1"/>
              <a:t>.</a:t>
            </a:r>
          </a:p>
          <a:p>
            <a:pPr algn="ctr"/>
            <a:r>
              <a:rPr lang="en-US" altLang="en-US" sz="1500" b="1"/>
              <a:t>.</a:t>
            </a:r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751AD3FE-60A2-4271-8EF2-3CA094BE32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7123" y="1529528"/>
            <a:ext cx="780631" cy="5539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126068DC-AFB8-4D23-B3CE-26D605831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5774" y="2698755"/>
            <a:ext cx="6719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solidFill>
                  <a:srgbClr val="0000FF"/>
                </a:solidFill>
                <a:latin typeface="Times" panose="02020603050405020304" pitchFamily="18" charset="0"/>
              </a:rPr>
              <a:t>ACK</a:t>
            </a:r>
            <a:endParaRPr lang="en-US" altLang="en-US" sz="3000" i="1" dirty="0">
              <a:solidFill>
                <a:srgbClr val="0000FF"/>
              </a:solidFill>
              <a:latin typeface="Times" panose="02020603050405020304" pitchFamily="18" charset="0"/>
            </a:endParaRP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906D69E8-062E-49A8-A08B-F2A3AEF7B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0597" y="2227863"/>
            <a:ext cx="81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solidFill>
                  <a:srgbClr val="0000FF"/>
                </a:solidFill>
                <a:latin typeface="Times" panose="02020603050405020304" pitchFamily="18" charset="0"/>
              </a:rPr>
              <a:t>READ</a:t>
            </a:r>
            <a:endParaRPr lang="en-US" altLang="en-US" sz="3000" i="1" dirty="0">
              <a:solidFill>
                <a:srgbClr val="0000FF"/>
              </a:solidFill>
              <a:latin typeface="Times" panose="02020603050405020304" pitchFamily="18" charset="0"/>
            </a:endParaRP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C8BC0BD5-3EBD-4E93-BC3E-D37289039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590" y="2148281"/>
            <a:ext cx="10952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solidFill>
                  <a:srgbClr val="0000FF"/>
                </a:solidFill>
                <a:latin typeface="Times" panose="02020603050405020304" pitchFamily="18" charset="0"/>
              </a:rPr>
              <a:t>GATHER</a:t>
            </a:r>
            <a:endParaRPr lang="en-US" altLang="en-US" sz="3000" i="1" dirty="0">
              <a:solidFill>
                <a:srgbClr val="0000FF"/>
              </a:solidFill>
              <a:latin typeface="Times" panose="02020603050405020304" pitchFamily="18" charset="0"/>
            </a:endParaRPr>
          </a:p>
        </p:txBody>
      </p:sp>
      <p:sp>
        <p:nvSpPr>
          <p:cNvPr id="40" name="AutoShape 39">
            <a:extLst>
              <a:ext uri="{FF2B5EF4-FFF2-40B4-BE49-F238E27FC236}">
                <a16:creationId xmlns:a16="http://schemas.microsoft.com/office/drawing/2014/main" id="{A7047512-9BAE-43E9-8C0F-9EB840EC742C}"/>
              </a:ext>
            </a:extLst>
          </p:cNvPr>
          <p:cNvSpPr>
            <a:spLocks/>
          </p:cNvSpPr>
          <p:nvPr/>
        </p:nvSpPr>
        <p:spPr bwMode="auto">
          <a:xfrm rot="16200000">
            <a:off x="2249623" y="2395708"/>
            <a:ext cx="571500" cy="2514600"/>
          </a:xfrm>
          <a:prstGeom prst="leftBrace">
            <a:avLst>
              <a:gd name="adj1" fmla="val 3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1" name="Text Box 40">
            <a:extLst>
              <a:ext uri="{FF2B5EF4-FFF2-40B4-BE49-F238E27FC236}">
                <a16:creationId xmlns:a16="http://schemas.microsoft.com/office/drawing/2014/main" id="{B3D1267B-6D3A-41DF-9B37-9AFAD146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169" y="3938758"/>
            <a:ext cx="14285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/>
              <a:t>Read phase</a:t>
            </a:r>
          </a:p>
        </p:txBody>
      </p:sp>
      <p:sp>
        <p:nvSpPr>
          <p:cNvPr id="42" name="AutoShape 41">
            <a:extLst>
              <a:ext uri="{FF2B5EF4-FFF2-40B4-BE49-F238E27FC236}">
                <a16:creationId xmlns:a16="http://schemas.microsoft.com/office/drawing/2014/main" id="{F02D78F7-D9DD-4014-8CC2-72CA192DB340}"/>
              </a:ext>
            </a:extLst>
          </p:cNvPr>
          <p:cNvSpPr>
            <a:spLocks/>
          </p:cNvSpPr>
          <p:nvPr/>
        </p:nvSpPr>
        <p:spPr bwMode="auto">
          <a:xfrm rot="5400000">
            <a:off x="4878523" y="2281408"/>
            <a:ext cx="571500" cy="2743200"/>
          </a:xfrm>
          <a:prstGeom prst="rightBrace">
            <a:avLst>
              <a:gd name="adj1" fmla="val 40000"/>
              <a:gd name="adj2" fmla="val 4887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3" name="Text Box 42">
            <a:extLst>
              <a:ext uri="{FF2B5EF4-FFF2-40B4-BE49-F238E27FC236}">
                <a16:creationId xmlns:a16="http://schemas.microsoft.com/office/drawing/2014/main" id="{17284B9F-46A9-4BDB-90BE-E1870F45F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8820" y="3938758"/>
            <a:ext cx="16337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/>
              <a:t>Impose phase</a:t>
            </a:r>
          </a:p>
        </p:txBody>
      </p:sp>
      <p:sp>
        <p:nvSpPr>
          <p:cNvPr id="46" name="Text Box 36">
            <a:extLst>
              <a:ext uri="{FF2B5EF4-FFF2-40B4-BE49-F238E27FC236}">
                <a16:creationId xmlns:a16="http://schemas.microsoft.com/office/drawing/2014/main" id="{09F11D72-01DB-4D88-8A77-F81FB3659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9586" y="2487387"/>
            <a:ext cx="10310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rgbClr val="0000FF"/>
                </a:solidFill>
                <a:latin typeface="Times" panose="02020603050405020304" pitchFamily="18" charset="0"/>
              </a:rPr>
              <a:t>IMPOSE</a:t>
            </a:r>
            <a:endParaRPr lang="en-US" altLang="en-US" sz="3000" i="1">
              <a:solidFill>
                <a:srgbClr val="0000FF"/>
              </a:solidFill>
              <a:latin typeface="Times" panose="02020603050405020304" pitchFamily="18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D5D8403-34FF-429C-B440-1895CE519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696" y="1309858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A67186C-99E1-4CC0-83C3-D472369B4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696" y="1881358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5CB1AF0-6B47-419C-8AC1-E34D43CFA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696" y="3024358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solidFill>
                  <a:schemeClr val="bg1"/>
                </a:solidFill>
              </a:rPr>
              <a:t>Sn</a:t>
            </a:r>
          </a:p>
        </p:txBody>
      </p:sp>
      <p:sp>
        <p:nvSpPr>
          <p:cNvPr id="50" name="Text Box 32">
            <a:extLst>
              <a:ext uri="{FF2B5EF4-FFF2-40B4-BE49-F238E27FC236}">
                <a16:creationId xmlns:a16="http://schemas.microsoft.com/office/drawing/2014/main" id="{881E80F9-B366-484E-995B-172AC209B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9846" y="2167108"/>
            <a:ext cx="2286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500" b="1"/>
              <a:t>.</a:t>
            </a:r>
          </a:p>
          <a:p>
            <a:pPr algn="ctr"/>
            <a:r>
              <a:rPr lang="en-US" altLang="en-US" sz="1500" b="1"/>
              <a:t>.</a:t>
            </a:r>
          </a:p>
          <a:p>
            <a:pPr algn="ctr"/>
            <a:r>
              <a:rPr lang="en-US" altLang="en-US" sz="1500" b="1"/>
              <a:t>.</a:t>
            </a:r>
          </a:p>
        </p:txBody>
      </p:sp>
      <p:sp>
        <p:nvSpPr>
          <p:cNvPr id="51" name="Line 5">
            <a:extLst>
              <a:ext uri="{FF2B5EF4-FFF2-40B4-BE49-F238E27FC236}">
                <a16:creationId xmlns:a16="http://schemas.microsoft.com/office/drawing/2014/main" id="{1A4AC426-0003-4992-BF48-6B8980B41D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16847" y="1451763"/>
            <a:ext cx="514350" cy="5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2" name="Line 6">
            <a:extLst>
              <a:ext uri="{FF2B5EF4-FFF2-40B4-BE49-F238E27FC236}">
                <a16:creationId xmlns:a16="http://schemas.microsoft.com/office/drawing/2014/main" id="{50A4F9D2-31A1-475F-B8F5-3E06F23D4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9697" y="1566063"/>
            <a:ext cx="57150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3" name="Line 10">
            <a:extLst>
              <a:ext uri="{FF2B5EF4-FFF2-40B4-BE49-F238E27FC236}">
                <a16:creationId xmlns:a16="http://schemas.microsoft.com/office/drawing/2014/main" id="{6CCD7EF5-38CA-4AF5-AFC4-44D74B977D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2547" y="1623213"/>
            <a:ext cx="742950" cy="1314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4" name="Text Box 34">
            <a:extLst>
              <a:ext uri="{FF2B5EF4-FFF2-40B4-BE49-F238E27FC236}">
                <a16:creationId xmlns:a16="http://schemas.microsoft.com/office/drawing/2014/main" id="{2D6867B8-5E90-4801-BEF7-4CE984C19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338" y="1039084"/>
            <a:ext cx="10310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solidFill>
                  <a:srgbClr val="0000FF"/>
                </a:solidFill>
                <a:latin typeface="Times" panose="02020603050405020304" pitchFamily="18" charset="0"/>
              </a:rPr>
              <a:t>DECIDE</a:t>
            </a:r>
            <a:endParaRPr lang="en-US" altLang="en-US" sz="3000" i="1" dirty="0">
              <a:solidFill>
                <a:srgbClr val="0000FF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9949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9F088-97D3-47DC-9DA3-C52268D4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A67BC-26BA-4331-BC04-A6B366381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skip validity and integrity</a:t>
            </a:r>
          </a:p>
          <a:p>
            <a:r>
              <a:rPr lang="en-US" dirty="0"/>
              <a:t>Termination: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if a correct process decides, it broadcasts the decision to all: every correct process decides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Assume by contradiction that some process is correct and no correct process decides. We argue that this is impossible.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91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CAE4-A15B-4508-9527-CE2FFF71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argument: Termination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54906-CD8D-4CA2-A734-0098E20CD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729" y="949504"/>
            <a:ext cx="8668011" cy="38184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correct majority assumption and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Strong completeness property of </a:t>
            </a:r>
            <a:r>
              <a:rPr lang="en-US" dirty="0">
                <a:sym typeface="Symbol"/>
              </a:rPr>
              <a:t></a:t>
            </a:r>
            <a:r>
              <a:rPr lang="en-US" dirty="0"/>
              <a:t>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correct process remains blocked forever in some round</a:t>
            </a:r>
          </a:p>
          <a:p>
            <a:endParaRPr lang="en-US" dirty="0"/>
          </a:p>
          <a:p>
            <a:r>
              <a:rPr lang="en-US" dirty="0"/>
              <a:t>By the eventual accuracy property of </a:t>
            </a:r>
            <a:r>
              <a:rPr lang="en-US" dirty="0">
                <a:sym typeface="Symbol"/>
              </a:rPr>
              <a:t></a:t>
            </a:r>
            <a:r>
              <a:rPr lang="en-US" dirty="0"/>
              <a:t>P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some correct process p reaches a round where it is the leader and it is not suspected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 reaches a decision in that round: a contradiction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55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FAB3-0B3F-4D4B-912A-97EE110DE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argument: Agreement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C32D0-FE59-496E-B0AC-E4989DA3D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49504"/>
            <a:ext cx="8348597" cy="3818430"/>
          </a:xfrm>
        </p:spPr>
        <p:txBody>
          <a:bodyPr/>
          <a:lstStyle/>
          <a:p>
            <a:r>
              <a:rPr lang="en-US" sz="2000" dirty="0"/>
              <a:t>Let k be the first round in which some process pi decides some value v, </a:t>
            </a:r>
          </a:p>
          <a:p>
            <a:pPr lvl="1"/>
            <a:r>
              <a:rPr lang="en-US" sz="2000" dirty="0"/>
              <a:t>i.e.,  pi is the leader of round k and pi decides v in k</a:t>
            </a:r>
          </a:p>
          <a:p>
            <a:endParaRPr lang="en-US" sz="2000" dirty="0"/>
          </a:p>
          <a:p>
            <a:r>
              <a:rPr lang="en-US" sz="2000" dirty="0"/>
              <a:t>This means that, in round k,  a majority of processes adopt v</a:t>
            </a:r>
          </a:p>
          <a:p>
            <a:endParaRPr lang="en-US" sz="2000" dirty="0"/>
          </a:p>
          <a:p>
            <a:r>
              <a:rPr lang="en-US" sz="2000" dirty="0"/>
              <a:t>The algorithm guarantees that no value other than v will be imposed (and hence decided) by any process in a round higher than k (Quorum)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3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2546-E0FB-4285-8B35-58EC9F6D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argument: Agreement</a:t>
            </a:r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2D6E03BD-1E31-4E52-BC92-2D74ADE7E4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9762" y="1460500"/>
            <a:ext cx="7135813" cy="1588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E02458F4-43BF-4DD7-8ECB-7F0784A664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7225" y="2446338"/>
            <a:ext cx="7135812" cy="1587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945FD013-9585-441B-9954-6C58FA1514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7225" y="3398838"/>
            <a:ext cx="7135812" cy="1587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F5145483-0308-4BAE-B8BF-D99E057843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7225" y="4211638"/>
            <a:ext cx="7135812" cy="1587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10B7EFDC-40AE-4089-912C-F5AD30D99EE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12" y="2881313"/>
            <a:ext cx="8088313" cy="15875"/>
          </a:xfrm>
          <a:prstGeom prst="line">
            <a:avLst/>
          </a:prstGeom>
          <a:noFill/>
          <a:ln w="936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25AA9237-8180-4A2B-B9F9-31A4936C0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64" y="1282512"/>
            <a:ext cx="749300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 dirty="0"/>
              <a:t>p1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AEB83E36-D50E-4D33-AA50-2E62C8B78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575" y="4005263"/>
            <a:ext cx="749300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/>
              <a:t>pn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A7594908-7B4E-485E-ADD4-2DE747F4A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337" y="2709863"/>
            <a:ext cx="749300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/>
              <a:t>n/2</a:t>
            </a: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56C3F9C8-8388-423B-9181-69B997A359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5733" y="889000"/>
            <a:ext cx="1587" cy="391953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30F18117-9CBD-4C86-86F6-9ECAAD49A6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7875" y="758825"/>
            <a:ext cx="1587" cy="391953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9F9F2DB5-6C7A-49C5-8F9F-F31561208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374" y="955001"/>
            <a:ext cx="1374775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sz="1800" dirty="0"/>
              <a:t>round</a:t>
            </a:r>
            <a:r>
              <a:rPr lang="en-GB" altLang="en-US" sz="1800" dirty="0"/>
              <a:t> k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AE23AD44-9AD5-4055-BE9A-FE35B4CAA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651" y="938902"/>
            <a:ext cx="1795463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sz="1800" dirty="0"/>
              <a:t>round</a:t>
            </a:r>
            <a:r>
              <a:rPr lang="en-GB" altLang="en-US" sz="1800" dirty="0"/>
              <a:t> k+1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240A69-2AAE-4CF3-8163-5125D7693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125" y="2365375"/>
            <a:ext cx="187325" cy="187325"/>
          </a:xfrm>
          <a:prstGeom prst="ellipse">
            <a:avLst/>
          </a:prstGeom>
          <a:solidFill>
            <a:srgbClr val="FF33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A56626-7756-46A9-BC8F-3F4243DD2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12" y="3303588"/>
            <a:ext cx="187325" cy="187325"/>
          </a:xfrm>
          <a:prstGeom prst="ellipse">
            <a:avLst/>
          </a:prstGeom>
          <a:solidFill>
            <a:srgbClr val="FF33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5105937-DEEB-4326-982C-246175399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9825" y="4681552"/>
            <a:ext cx="187325" cy="187325"/>
          </a:xfrm>
          <a:prstGeom prst="ellipse">
            <a:avLst/>
          </a:prstGeom>
          <a:solidFill>
            <a:srgbClr val="FF33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3E4DDDAA-5DDA-44F5-8A59-247A73360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248" y="4625975"/>
            <a:ext cx="4122738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 dirty="0"/>
              <a:t>= leader of a phase</a:t>
            </a: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4181009D-4362-47E2-BE70-4E1C1D768F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6250" y="2549525"/>
            <a:ext cx="952500" cy="5556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B4F4D9B8-71F8-4DEB-85D9-F96303AD12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4337" y="1460500"/>
            <a:ext cx="968375" cy="85883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8A31365C-C377-4DAD-A56A-DD843C57E2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6250" y="2084388"/>
            <a:ext cx="812800" cy="29686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C4149E9B-800B-4AF5-B858-596C78AB0A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78000" y="2517775"/>
            <a:ext cx="717550" cy="2428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ED9B181-A5CE-4FC9-A3E5-162118F1D984}"/>
              </a:ext>
            </a:extLst>
          </p:cNvPr>
          <p:cNvGrpSpPr>
            <a:grpSpLocks/>
          </p:cNvGrpSpPr>
          <p:nvPr/>
        </p:nvGrpSpPr>
        <p:grpSpPr bwMode="auto">
          <a:xfrm>
            <a:off x="1909690" y="1273176"/>
            <a:ext cx="373063" cy="1919288"/>
            <a:chOff x="1180" y="1564"/>
            <a:chExt cx="235" cy="1209"/>
          </a:xfrm>
        </p:grpSpPr>
        <p:sp>
          <p:nvSpPr>
            <p:cNvPr id="42" name="AutoShape 25">
              <a:extLst>
                <a:ext uri="{FF2B5EF4-FFF2-40B4-BE49-F238E27FC236}">
                  <a16:creationId xmlns:a16="http://schemas.microsoft.com/office/drawing/2014/main" id="{95CFBA3E-8A3D-46E3-9E3B-6ACBF8727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" y="1564"/>
              <a:ext cx="235" cy="1209"/>
            </a:xfrm>
            <a:prstGeom prst="roundRect">
              <a:avLst>
                <a:gd name="adj" fmla="val 426"/>
              </a:avLst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3" name="Text Box 26">
              <a:extLst>
                <a:ext uri="{FF2B5EF4-FFF2-40B4-BE49-F238E27FC236}">
                  <a16:creationId xmlns:a16="http://schemas.microsoft.com/office/drawing/2014/main" id="{D246D99C-69CE-40AC-9DAE-D885F62C6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0" y="2085"/>
              <a:ext cx="235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5000"/>
                </a:lnSpc>
                <a:buClr>
                  <a:srgbClr val="545472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1800" i="1"/>
                <a:t>v</a:t>
              </a:r>
            </a:p>
          </p:txBody>
        </p:sp>
      </p:grpSp>
      <p:sp>
        <p:nvSpPr>
          <p:cNvPr id="25" name="Text Box 27">
            <a:extLst>
              <a:ext uri="{FF2B5EF4-FFF2-40B4-BE49-F238E27FC236}">
                <a16:creationId xmlns:a16="http://schemas.microsoft.com/office/drawing/2014/main" id="{0F81655D-7054-4CE6-AAC4-FC1E6855D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00" y="1819275"/>
            <a:ext cx="1171575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 dirty="0"/>
              <a:t>decide(</a:t>
            </a:r>
            <a:r>
              <a:rPr lang="en-GB" altLang="en-US" sz="1800" i="1" dirty="0"/>
              <a:t>v</a:t>
            </a:r>
            <a:r>
              <a:rPr lang="en-GB" altLang="en-US" sz="1800" dirty="0"/>
              <a:t>)</a:t>
            </a:r>
          </a:p>
        </p:txBody>
      </p:sp>
      <p:sp>
        <p:nvSpPr>
          <p:cNvPr id="26" name="Line 28">
            <a:extLst>
              <a:ext uri="{FF2B5EF4-FFF2-40B4-BE49-F238E27FC236}">
                <a16:creationId xmlns:a16="http://schemas.microsoft.com/office/drawing/2014/main" id="{FA839697-8052-461A-ACB6-BF8DBD7FE5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4687" y="1954213"/>
            <a:ext cx="655638" cy="35401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7" name="Line 29">
            <a:extLst>
              <a:ext uri="{FF2B5EF4-FFF2-40B4-BE49-F238E27FC236}">
                <a16:creationId xmlns:a16="http://schemas.microsoft.com/office/drawing/2014/main" id="{EB1567BA-A5AB-43E4-87AE-A4683391EC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6600" y="2205038"/>
            <a:ext cx="406400" cy="13493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8" name="Line 30">
            <a:extLst>
              <a:ext uri="{FF2B5EF4-FFF2-40B4-BE49-F238E27FC236}">
                <a16:creationId xmlns:a16="http://schemas.microsoft.com/office/drawing/2014/main" id="{3A8F2BD3-E33F-4891-B499-909F55ADED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0562" y="2536825"/>
            <a:ext cx="422275" cy="125413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9" name="Line 31">
            <a:extLst>
              <a:ext uri="{FF2B5EF4-FFF2-40B4-BE49-F238E27FC236}">
                <a16:creationId xmlns:a16="http://schemas.microsoft.com/office/drawing/2014/main" id="{B9DDEC80-7159-4C74-95B6-084D31F949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7062" y="2630488"/>
            <a:ext cx="219075" cy="15557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D8446E7-E644-4705-9592-DF5B0D7114FD}"/>
              </a:ext>
            </a:extLst>
          </p:cNvPr>
          <p:cNvGrpSpPr>
            <a:grpSpLocks/>
          </p:cNvGrpSpPr>
          <p:nvPr/>
        </p:nvGrpSpPr>
        <p:grpSpPr bwMode="auto">
          <a:xfrm>
            <a:off x="4705281" y="2741612"/>
            <a:ext cx="373063" cy="1622424"/>
            <a:chOff x="2941" y="2489"/>
            <a:chExt cx="235" cy="1022"/>
          </a:xfrm>
        </p:grpSpPr>
        <p:sp>
          <p:nvSpPr>
            <p:cNvPr id="40" name="AutoShape 33">
              <a:extLst>
                <a:ext uri="{FF2B5EF4-FFF2-40B4-BE49-F238E27FC236}">
                  <a16:creationId xmlns:a16="http://schemas.microsoft.com/office/drawing/2014/main" id="{84625B94-D5A6-4110-9DCF-245AFED00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489"/>
              <a:ext cx="235" cy="1022"/>
            </a:xfrm>
            <a:prstGeom prst="roundRect">
              <a:avLst>
                <a:gd name="adj" fmla="val 426"/>
              </a:avLst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1" name="Text Box 34">
              <a:extLst>
                <a:ext uri="{FF2B5EF4-FFF2-40B4-BE49-F238E27FC236}">
                  <a16:creationId xmlns:a16="http://schemas.microsoft.com/office/drawing/2014/main" id="{FEA81515-5BDD-4AB9-BAAD-C53FE5E864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2654"/>
              <a:ext cx="235" cy="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5000"/>
                </a:lnSpc>
                <a:buClr>
                  <a:srgbClr val="545472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1800" i="1" dirty="0"/>
                <a:t>v</a:t>
              </a:r>
            </a:p>
            <a:p>
              <a:pPr eaLnBrk="1" hangingPunct="1">
                <a:buClr>
                  <a:srgbClr val="545472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1800" i="1" dirty="0"/>
                <a:t>w</a:t>
              </a:r>
            </a:p>
            <a:p>
              <a:pPr eaLnBrk="1" hangingPunct="1">
                <a:buClr>
                  <a:srgbClr val="545472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1800" i="1" dirty="0"/>
                <a:t>w</a:t>
              </a:r>
            </a:p>
            <a:p>
              <a:pPr eaLnBrk="1" hangingPunct="1">
                <a:buClr>
                  <a:srgbClr val="545472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1800" i="1" dirty="0"/>
                <a:t>w</a:t>
              </a:r>
            </a:p>
          </p:txBody>
        </p:sp>
      </p:grpSp>
      <p:sp>
        <p:nvSpPr>
          <p:cNvPr id="31" name="Line 35">
            <a:extLst>
              <a:ext uri="{FF2B5EF4-FFF2-40B4-BE49-F238E27FC236}">
                <a16:creationId xmlns:a16="http://schemas.microsoft.com/office/drawing/2014/main" id="{FC8D410B-99AC-4456-8640-F1C185574A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1375" y="2787650"/>
            <a:ext cx="1201737" cy="51593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32" name="Line 36">
            <a:extLst>
              <a:ext uri="{FF2B5EF4-FFF2-40B4-BE49-F238E27FC236}">
                <a16:creationId xmlns:a16="http://schemas.microsoft.com/office/drawing/2014/main" id="{712A3589-6E35-4C20-9D24-1EA4EB9204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3125" y="3255963"/>
            <a:ext cx="904875" cy="777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33" name="Line 37">
            <a:extLst>
              <a:ext uri="{FF2B5EF4-FFF2-40B4-BE49-F238E27FC236}">
                <a16:creationId xmlns:a16="http://schemas.microsoft.com/office/drawing/2014/main" id="{8326F89F-6447-4C63-A9F9-BC540C3087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29162" y="3486150"/>
            <a:ext cx="984250" cy="258763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34" name="Line 38">
            <a:extLst>
              <a:ext uri="{FF2B5EF4-FFF2-40B4-BE49-F238E27FC236}">
                <a16:creationId xmlns:a16="http://schemas.microsoft.com/office/drawing/2014/main" id="{848FADFC-DE94-46C4-B964-CA0C06547C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45037" y="3548063"/>
            <a:ext cx="1123950" cy="5397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35" name="Text Box 39">
            <a:extLst>
              <a:ext uri="{FF2B5EF4-FFF2-40B4-BE49-F238E27FC236}">
                <a16:creationId xmlns:a16="http://schemas.microsoft.com/office/drawing/2014/main" id="{BB0A2B27-AF18-48AA-94AD-B161A24AE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1918" y="3091426"/>
            <a:ext cx="1531937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 dirty="0"/>
              <a:t>impose </a:t>
            </a:r>
            <a:r>
              <a:rPr lang="en-GB" altLang="en-US" sz="1800" i="1" dirty="0"/>
              <a:t>v</a:t>
            </a:r>
          </a:p>
        </p:txBody>
      </p:sp>
      <p:sp>
        <p:nvSpPr>
          <p:cNvPr id="36" name="Text Box 41">
            <a:extLst>
              <a:ext uri="{FF2B5EF4-FFF2-40B4-BE49-F238E27FC236}">
                <a16:creationId xmlns:a16="http://schemas.microsoft.com/office/drawing/2014/main" id="{7068D6E5-3BCC-4E00-B6C4-B0870C97E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837" y="1773238"/>
            <a:ext cx="796925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 dirty="0"/>
              <a:t>acks</a:t>
            </a:r>
          </a:p>
        </p:txBody>
      </p:sp>
      <p:sp>
        <p:nvSpPr>
          <p:cNvPr id="37" name="Text Box 42">
            <a:extLst>
              <a:ext uri="{FF2B5EF4-FFF2-40B4-BE49-F238E27FC236}">
                <a16:creationId xmlns:a16="http://schemas.microsoft.com/office/drawing/2014/main" id="{9C289EA1-C0B5-45A5-8D4F-EACAD3B28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1900" y="3865563"/>
            <a:ext cx="1343025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 dirty="0"/>
              <a:t>gather</a:t>
            </a:r>
          </a:p>
        </p:txBody>
      </p:sp>
      <p:sp>
        <p:nvSpPr>
          <p:cNvPr id="38" name="Line 43">
            <a:extLst>
              <a:ext uri="{FF2B5EF4-FFF2-40B4-BE49-F238E27FC236}">
                <a16:creationId xmlns:a16="http://schemas.microsoft.com/office/drawing/2014/main" id="{0696E1FC-C50D-46AC-9F57-F524A2F6EA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1562" y="2989263"/>
            <a:ext cx="436563" cy="284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39" name="Line 44">
            <a:extLst>
              <a:ext uri="{FF2B5EF4-FFF2-40B4-BE49-F238E27FC236}">
                <a16:creationId xmlns:a16="http://schemas.microsoft.com/office/drawing/2014/main" id="{E91FF478-2896-4D7E-92C5-B55D9BFCC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725" y="3521075"/>
            <a:ext cx="500062" cy="2651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60718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3155C-DF9B-4A81-8511-7BC1E2F0A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Agreement does not depend on 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BA2F7-2E2D-44AC-A3C0-1193C1171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a bogus FD (provides no guarantees)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may always suspect everybody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may never suspect anybody</a:t>
            </a:r>
          </a:p>
          <a:p>
            <a:endParaRPr lang="en-US" dirty="0"/>
          </a:p>
          <a:p>
            <a:r>
              <a:rPr lang="en-US" dirty="0"/>
              <a:t>Agreement is never violated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Can use the same correctness argument as before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Agreement depends on majority assumption (Quorum)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However, Termination not ensured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everybody may be suspected infinitely often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9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847D-3728-43D2-B7C1-584040ACD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Exercise 2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0AB50E2B-6549-4E82-BACF-F31B8B52B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Explain why any consensus algorithm that uses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</a:t>
            </a:r>
            <a:r>
              <a:rPr lang="en-US" altLang="en-US" dirty="0">
                <a:ea typeface="ＭＳ Ｐゴシック" panose="020B0600070205080204" pitchFamily="34" charset="-128"/>
              </a:rPr>
              <a:t>P actually solves uniform consensus</a:t>
            </a:r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6E67E79B-F9EB-4614-A9D0-DF8B468EC3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 dirty="0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51FD-B8B2-44B9-8C69-E11F20E4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</a:t>
            </a:r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E48415AF-A61C-4722-A1CF-4E88F1DB7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" y="1682322"/>
            <a:ext cx="8153400" cy="1588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18250239-8D25-47D9-B517-E7E8F1954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" y="2901522"/>
            <a:ext cx="5257800" cy="1588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80858BDE-CE6E-48C9-9D1E-B93CEE118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1453722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800"/>
              <a:t>p1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307C31AC-28EC-4391-908E-52B227647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2672922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800"/>
              <a:t>p2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C1EC8805-CAB6-4F5F-AE24-5A397BE2D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4044522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800"/>
              <a:t>p3</a:t>
            </a: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D7AD5FB0-4163-4CAA-A622-FC9B2EB2CA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" y="4654122"/>
            <a:ext cx="8153400" cy="1588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7F29A217-BB3A-41F0-8200-6AF6831D9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844122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/>
              <a:t>propose(0)</a:t>
            </a:r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13516326-A316-49C1-BF85-1317B1ABE0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8500" y="1453722"/>
            <a:ext cx="1588" cy="6096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9B6FC2D2-E588-4F9F-8364-B1B103585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2139522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decide(1)</a:t>
            </a:r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0F75AD25-B7BA-4F6B-8F46-19686BD6B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063322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/>
              <a:t>propose(1)</a:t>
            </a:r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id="{D3FAE226-1B04-4566-90BB-71757657F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3663522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/>
              <a:t>propose(0)</a:t>
            </a:r>
          </a:p>
        </p:txBody>
      </p:sp>
      <p:sp>
        <p:nvSpPr>
          <p:cNvPr id="15" name="Line 18">
            <a:extLst>
              <a:ext uri="{FF2B5EF4-FFF2-40B4-BE49-F238E27FC236}">
                <a16:creationId xmlns:a16="http://schemas.microsoft.com/office/drawing/2014/main" id="{19E6E8FD-C08F-46D9-BE85-0CA94F26A0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6700" y="4273122"/>
            <a:ext cx="1588" cy="6096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9DA027B7-9039-458F-B6A2-E00C8A1E68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24538" y="2596722"/>
            <a:ext cx="466725" cy="609600"/>
          </a:xfrm>
          <a:prstGeom prst="line">
            <a:avLst/>
          </a:prstGeom>
          <a:noFill/>
          <a:ln w="381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72B22916-09C7-4E0B-BE13-934D92A9FE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5500" y="2520522"/>
            <a:ext cx="304800" cy="762000"/>
          </a:xfrm>
          <a:prstGeom prst="line">
            <a:avLst/>
          </a:prstGeom>
          <a:noFill/>
          <a:ln w="381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21">
            <a:extLst>
              <a:ext uri="{FF2B5EF4-FFF2-40B4-BE49-F238E27FC236}">
                <a16:creationId xmlns:a16="http://schemas.microsoft.com/office/drawing/2014/main" id="{F508AEFD-C610-48CE-AF1E-890CF934C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3663522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/>
              <a:t>decide(0)</a:t>
            </a:r>
          </a:p>
        </p:txBody>
      </p:sp>
      <p:sp>
        <p:nvSpPr>
          <p:cNvPr id="19" name="Text Box 22">
            <a:extLst>
              <a:ext uri="{FF2B5EF4-FFF2-40B4-BE49-F238E27FC236}">
                <a16:creationId xmlns:a16="http://schemas.microsoft.com/office/drawing/2014/main" id="{B09860A0-F98A-442B-AEA6-BA5F223CC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2700" y="2596722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b="1" i="1"/>
              <a:t>crash</a:t>
            </a:r>
          </a:p>
        </p:txBody>
      </p:sp>
      <p:sp>
        <p:nvSpPr>
          <p:cNvPr id="20" name="Line 23">
            <a:extLst>
              <a:ext uri="{FF2B5EF4-FFF2-40B4-BE49-F238E27FC236}">
                <a16:creationId xmlns:a16="http://schemas.microsoft.com/office/drawing/2014/main" id="{5F240E53-89F9-479A-B3BF-42368BDEC9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0" y="2596722"/>
            <a:ext cx="1588" cy="6096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24">
            <a:extLst>
              <a:ext uri="{FF2B5EF4-FFF2-40B4-BE49-F238E27FC236}">
                <a16:creationId xmlns:a16="http://schemas.microsoft.com/office/drawing/2014/main" id="{070060D7-6E47-4571-ABB6-FAA29941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1072722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/>
              <a:t>decide(0)</a:t>
            </a:r>
          </a:p>
        </p:txBody>
      </p:sp>
      <p:sp>
        <p:nvSpPr>
          <p:cNvPr id="22" name="Oval 26">
            <a:extLst>
              <a:ext uri="{FF2B5EF4-FFF2-40B4-BE49-F238E27FC236}">
                <a16:creationId xmlns:a16="http://schemas.microsoft.com/office/drawing/2014/main" id="{CDB50531-E1F1-416E-B685-8F8E4A09A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988" y="1477535"/>
            <a:ext cx="407987" cy="43497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3" name="Oval 27">
            <a:extLst>
              <a:ext uri="{FF2B5EF4-FFF2-40B4-BE49-F238E27FC236}">
                <a16:creationId xmlns:a16="http://schemas.microsoft.com/office/drawing/2014/main" id="{1953E17F-946B-441A-967B-116F21600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825" y="2684035"/>
            <a:ext cx="407988" cy="43656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4" name="Oval 28">
            <a:extLst>
              <a:ext uri="{FF2B5EF4-FFF2-40B4-BE49-F238E27FC236}">
                <a16:creationId xmlns:a16="http://schemas.microsoft.com/office/drawing/2014/main" id="{79D775B8-799E-452D-8956-214EA11E2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4373135"/>
            <a:ext cx="407987" cy="43497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585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4F7B-5A3C-4365-9D02-1F77EFB1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4DC5C-0496-483D-A38B-976881420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34" y="949504"/>
            <a:ext cx="8974899" cy="3818430"/>
          </a:xfrm>
        </p:spPr>
        <p:txBody>
          <a:bodyPr>
            <a:normAutofit/>
          </a:bodyPr>
          <a:lstStyle/>
          <a:p>
            <a:r>
              <a:rPr lang="en-US" sz="1800" dirty="0"/>
              <a:t>Name: Consensus, instance </a:t>
            </a:r>
            <a:r>
              <a:rPr lang="en-US" sz="1800" dirty="0" err="1"/>
              <a:t>uc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Request: &lt; </a:t>
            </a:r>
            <a:r>
              <a:rPr lang="en-US" sz="1800" dirty="0" err="1"/>
              <a:t>uc</a:t>
            </a:r>
            <a:r>
              <a:rPr lang="en-US" sz="1800" dirty="0"/>
              <a:t>, Propose | v &gt;: Proposes value v for consensus.</a:t>
            </a:r>
          </a:p>
          <a:p>
            <a:r>
              <a:rPr lang="en-US" sz="1800" dirty="0"/>
              <a:t>Indication: &lt; </a:t>
            </a:r>
            <a:r>
              <a:rPr lang="en-US" sz="1800" dirty="0" err="1"/>
              <a:t>uc</a:t>
            </a:r>
            <a:r>
              <a:rPr lang="en-US" sz="1800" dirty="0"/>
              <a:t>, Decide | v &gt;: Outputs a decided value v of consensus.</a:t>
            </a:r>
          </a:p>
          <a:p>
            <a:endParaRPr lang="en-US" sz="1800" dirty="0"/>
          </a:p>
          <a:p>
            <a:r>
              <a:rPr lang="en-US" sz="1800" dirty="0"/>
              <a:t>Properties: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C1. Termination</a:t>
            </a:r>
            <a:r>
              <a:rPr lang="en-US" sz="1800" dirty="0"/>
              <a:t>: Every correct process eventually decides some value.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C2. Validity</a:t>
            </a:r>
            <a:r>
              <a:rPr lang="en-US" sz="1800" dirty="0"/>
              <a:t>: If a process decides v, then v was proposed by some process.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C3. Integrity</a:t>
            </a:r>
            <a:r>
              <a:rPr lang="en-US" sz="1800" dirty="0"/>
              <a:t>: No process decides twice.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C4. </a:t>
            </a:r>
            <a:r>
              <a:rPr lang="en-US" sz="1800" b="1" u="sng" dirty="0">
                <a:solidFill>
                  <a:srgbClr val="FF0000"/>
                </a:solidFill>
              </a:rPr>
              <a:t>Uniform Agreement</a:t>
            </a:r>
            <a:r>
              <a:rPr lang="en-US" sz="1800" dirty="0"/>
              <a:t>: No two processes decide differently.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4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549E-A06F-4F69-92CF-1066BA0F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consensus</a:t>
            </a:r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6D7D9137-1178-486E-87C2-FC96D276A9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" y="1577547"/>
            <a:ext cx="8153400" cy="1588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A2F98326-C323-4763-BBF6-FD4715C0608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" y="2796747"/>
            <a:ext cx="5257800" cy="1588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A310326F-2E0E-4902-A417-20C72CB2B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1348947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800"/>
              <a:t>p1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2ABA6A55-2A7F-496B-B170-7D8FA6ACC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2568147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800"/>
              <a:t>p2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A8D2D255-407C-4241-819D-3500DA25F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3939747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800"/>
              <a:t>p3</a:t>
            </a: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3106FD77-6D8F-4B13-A02F-FBDADDEF886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" y="4549347"/>
            <a:ext cx="8153400" cy="1588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7E9A30A4-D745-4DC6-B5C0-BF8EF2D7A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1" y="912144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propose(0)</a:t>
            </a:r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ACFC816E-F8B7-4710-8403-5250BD94EC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8500" y="1348947"/>
            <a:ext cx="1588" cy="6096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E9D284D2-A64A-4E1F-91C5-7DA22EDC5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2034747"/>
            <a:ext cx="15240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decide(0)</a:t>
            </a:r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CCBF809D-5F19-4238-899C-8D163AD48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594" y="2072847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propose(1)</a:t>
            </a:r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id="{B5B164EA-699C-4766-99A6-CF7718AEF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3787347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propose(0)</a:t>
            </a:r>
          </a:p>
        </p:txBody>
      </p:sp>
      <p:sp>
        <p:nvSpPr>
          <p:cNvPr id="15" name="Line 18">
            <a:extLst>
              <a:ext uri="{FF2B5EF4-FFF2-40B4-BE49-F238E27FC236}">
                <a16:creationId xmlns:a16="http://schemas.microsoft.com/office/drawing/2014/main" id="{8397A711-D69A-45EF-BAE6-104C0DE4C1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6700" y="4168347"/>
            <a:ext cx="1588" cy="6096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2B212818-0179-457A-9D94-3C5DA20280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24538" y="2491947"/>
            <a:ext cx="466725" cy="609600"/>
          </a:xfrm>
          <a:prstGeom prst="line">
            <a:avLst/>
          </a:prstGeom>
          <a:noFill/>
          <a:ln w="381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B2C22997-7733-4956-9304-ABC26C24E7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5500" y="2415747"/>
            <a:ext cx="304800" cy="762000"/>
          </a:xfrm>
          <a:prstGeom prst="line">
            <a:avLst/>
          </a:prstGeom>
          <a:noFill/>
          <a:ln w="381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21">
            <a:extLst>
              <a:ext uri="{FF2B5EF4-FFF2-40B4-BE49-F238E27FC236}">
                <a16:creationId xmlns:a16="http://schemas.microsoft.com/office/drawing/2014/main" id="{D55157C7-BC63-407C-99E8-656A3F343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3558747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/>
              <a:t>decide(0)</a:t>
            </a:r>
          </a:p>
        </p:txBody>
      </p:sp>
      <p:sp>
        <p:nvSpPr>
          <p:cNvPr id="19" name="Text Box 22">
            <a:extLst>
              <a:ext uri="{FF2B5EF4-FFF2-40B4-BE49-F238E27FC236}">
                <a16:creationId xmlns:a16="http://schemas.microsoft.com/office/drawing/2014/main" id="{0283E3B9-B59D-49E0-B0BC-8E29F0FDF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2700" y="2491947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b="1" i="1"/>
              <a:t>crash</a:t>
            </a:r>
          </a:p>
        </p:txBody>
      </p:sp>
      <p:sp>
        <p:nvSpPr>
          <p:cNvPr id="20" name="Line 23">
            <a:extLst>
              <a:ext uri="{FF2B5EF4-FFF2-40B4-BE49-F238E27FC236}">
                <a16:creationId xmlns:a16="http://schemas.microsoft.com/office/drawing/2014/main" id="{B546F1FF-8518-47DF-9F6C-DF1F814B3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0" y="2491947"/>
            <a:ext cx="1588" cy="6096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24">
            <a:extLst>
              <a:ext uri="{FF2B5EF4-FFF2-40B4-BE49-F238E27FC236}">
                <a16:creationId xmlns:a16="http://schemas.microsoft.com/office/drawing/2014/main" id="{61DF1C7D-4179-4468-9AC9-A92394D66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967947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/>
              <a:t>decide(0)</a:t>
            </a:r>
          </a:p>
        </p:txBody>
      </p:sp>
      <p:sp>
        <p:nvSpPr>
          <p:cNvPr id="22" name="Oval 26">
            <a:extLst>
              <a:ext uri="{FF2B5EF4-FFF2-40B4-BE49-F238E27FC236}">
                <a16:creationId xmlns:a16="http://schemas.microsoft.com/office/drawing/2014/main" id="{7F551934-D642-483F-B4A3-17EAE529F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988" y="1372760"/>
            <a:ext cx="407987" cy="43497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3" name="Oval 27">
            <a:extLst>
              <a:ext uri="{FF2B5EF4-FFF2-40B4-BE49-F238E27FC236}">
                <a16:creationId xmlns:a16="http://schemas.microsoft.com/office/drawing/2014/main" id="{3C66B651-AF02-4A99-99F6-6BC44B91C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825" y="2579260"/>
            <a:ext cx="407988" cy="43656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4" name="Oval 28">
            <a:extLst>
              <a:ext uri="{FF2B5EF4-FFF2-40B4-BE49-F238E27FC236}">
                <a16:creationId xmlns:a16="http://schemas.microsoft.com/office/drawing/2014/main" id="{0F326CAA-38DC-40E7-A8B3-92ED7CDF9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4268360"/>
            <a:ext cx="407987" cy="43497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4663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104025</TotalTime>
  <Words>3776</Words>
  <Application>Microsoft Office PowerPoint</Application>
  <PresentationFormat>全屏显示(16:9)</PresentationFormat>
  <Paragraphs>762</Paragraphs>
  <Slides>68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9" baseType="lpstr">
      <vt:lpstr>Eurostile LT Std</vt:lpstr>
      <vt:lpstr>微软雅黑</vt:lpstr>
      <vt:lpstr>宋体</vt:lpstr>
      <vt:lpstr>幼圆</vt:lpstr>
      <vt:lpstr>Arial</vt:lpstr>
      <vt:lpstr>Calibri</vt:lpstr>
      <vt:lpstr>Cambria Math</vt:lpstr>
      <vt:lpstr>Times</vt:lpstr>
      <vt:lpstr>Times New Roman</vt:lpstr>
      <vt:lpstr>Wingdings</vt:lpstr>
      <vt:lpstr>Office Theme</vt:lpstr>
      <vt:lpstr>Algorithms and Complexities DisAlg: Consensus</vt:lpstr>
      <vt:lpstr>Outline</vt:lpstr>
      <vt:lpstr>Consensus</vt:lpstr>
      <vt:lpstr>Basic concept</vt:lpstr>
      <vt:lpstr>binary consensus/agreement</vt:lpstr>
      <vt:lpstr>Consensus</vt:lpstr>
      <vt:lpstr>Consensus</vt:lpstr>
      <vt:lpstr>Uniform consensus</vt:lpstr>
      <vt:lpstr>Uniform consensus</vt:lpstr>
      <vt:lpstr>State Machine Replication (SMR, or Blockchain)</vt:lpstr>
      <vt:lpstr>From Consensus to SMR (or Blockchain)</vt:lpstr>
      <vt:lpstr>Consensus is harder than it looks</vt:lpstr>
      <vt:lpstr>This course</vt:lpstr>
      <vt:lpstr>Consensus algorithm I</vt:lpstr>
      <vt:lpstr>Hierarchical Consensus</vt:lpstr>
      <vt:lpstr>Hierarchical Consensus</vt:lpstr>
      <vt:lpstr>Hierarchical Consensus</vt:lpstr>
      <vt:lpstr>Hierarchical Consensus</vt:lpstr>
      <vt:lpstr>Correctness argument: Agreement  </vt:lpstr>
      <vt:lpstr>Uniform consensus</vt:lpstr>
      <vt:lpstr>Consensus Algorithm II </vt:lpstr>
      <vt:lpstr>Consensus algorithm II</vt:lpstr>
      <vt:lpstr>Consensus algorithm II</vt:lpstr>
      <vt:lpstr>Consensus algorithm II</vt:lpstr>
      <vt:lpstr>Consensus algorithm II</vt:lpstr>
      <vt:lpstr>Consensus algorithm II</vt:lpstr>
      <vt:lpstr>Correctness argument: Uniform agreement</vt:lpstr>
      <vt:lpstr>Total Order Broadcast Agenda</vt:lpstr>
      <vt:lpstr>Why total order?</vt:lpstr>
      <vt:lpstr>Reliable broadcast</vt:lpstr>
      <vt:lpstr>Causal order</vt:lpstr>
      <vt:lpstr>Total order</vt:lpstr>
      <vt:lpstr>Total order broadcast</vt:lpstr>
      <vt:lpstr>Total order broadcast + causality</vt:lpstr>
      <vt:lpstr>Total Order: Where and why?</vt:lpstr>
      <vt:lpstr>Total Order Broadcast Agenda</vt:lpstr>
      <vt:lpstr>Total Order Broadcast specification</vt:lpstr>
      <vt:lpstr>Total Order Broadcast Agenda</vt:lpstr>
      <vt:lpstr>Consensus-Based Total-Order Broadcast</vt:lpstr>
      <vt:lpstr>Consensus-Based Total-Order Broadcast</vt:lpstr>
      <vt:lpstr>Exercises</vt:lpstr>
      <vt:lpstr>Problem w/ network faults</vt:lpstr>
      <vt:lpstr>Crash faults + network faults</vt:lpstr>
      <vt:lpstr>Crash faults + network faults</vt:lpstr>
      <vt:lpstr>The consensus problem is not yet solved!</vt:lpstr>
      <vt:lpstr>Consensus algorithm III</vt:lpstr>
      <vt:lpstr>Network faults or timing assumptions</vt:lpstr>
      <vt:lpstr>P</vt:lpstr>
      <vt:lpstr>Diamonds do make a difference?</vt:lpstr>
      <vt:lpstr>Alg. I: Agreement violation with P</vt:lpstr>
      <vt:lpstr>Alg. II: Agreement violation with P </vt:lpstr>
      <vt:lpstr>Consensus algorithm III</vt:lpstr>
      <vt:lpstr>Consensus algorithm III</vt:lpstr>
      <vt:lpstr>Consensus algorithm III </vt:lpstr>
      <vt:lpstr>Consensus algorithm III </vt:lpstr>
      <vt:lpstr>Consensus algorithm III </vt:lpstr>
      <vt:lpstr>Consensus algorithm III </vt:lpstr>
      <vt:lpstr>Consensus algorithm III</vt:lpstr>
      <vt:lpstr>Consensus algorithm III</vt:lpstr>
      <vt:lpstr>Consensus algorithm III</vt:lpstr>
      <vt:lpstr>Consensus algorithm III</vt:lpstr>
      <vt:lpstr>Message Pattern</vt:lpstr>
      <vt:lpstr>Correctness</vt:lpstr>
      <vt:lpstr>Correctness argument: Termination</vt:lpstr>
      <vt:lpstr>Correctness argument: Agreement</vt:lpstr>
      <vt:lpstr>Correctness argument: Agreement</vt:lpstr>
      <vt:lpstr>Agreement does not depend on FD</vt:lpstr>
      <vt:lpstr>Exercise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区块链思想、技术及应用场景</dc:title>
  <dc:creator>milane</dc:creator>
  <cp:lastModifiedBy>vboxuser</cp:lastModifiedBy>
  <cp:revision>4267</cp:revision>
  <cp:lastPrinted>2015-09-20T23:02:57Z</cp:lastPrinted>
  <dcterms:created xsi:type="dcterms:W3CDTF">2010-10-17T19:58:05Z</dcterms:created>
  <dcterms:modified xsi:type="dcterms:W3CDTF">2023-12-14T06:51:15Z</dcterms:modified>
</cp:coreProperties>
</file>