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1819" r:id="rId2"/>
    <p:sldId id="1665" r:id="rId3"/>
    <p:sldId id="1670" r:id="rId4"/>
    <p:sldId id="1669" r:id="rId5"/>
    <p:sldId id="1668" r:id="rId6"/>
    <p:sldId id="1770" r:id="rId7"/>
    <p:sldId id="1771" r:id="rId8"/>
    <p:sldId id="1666" r:id="rId9"/>
    <p:sldId id="1773" r:id="rId10"/>
    <p:sldId id="1774" r:id="rId11"/>
    <p:sldId id="1769" r:id="rId12"/>
    <p:sldId id="1820" r:id="rId13"/>
    <p:sldId id="1818" r:id="rId14"/>
    <p:sldId id="1651" r:id="rId15"/>
  </p:sldIdLst>
  <p:sldSz cx="9144000" cy="5143500" type="screen16x9"/>
  <p:notesSz cx="9144000" cy="6858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000"/>
    <a:srgbClr val="3025FF"/>
    <a:srgbClr val="AD0000"/>
    <a:srgbClr val="96060B"/>
    <a:srgbClr val="CAC9CA"/>
    <a:srgbClr val="848384"/>
    <a:srgbClr val="353535"/>
    <a:srgbClr val="181818"/>
    <a:srgbClr val="E2FDBE"/>
    <a:srgbClr val="FE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9959" autoAdjust="0"/>
  </p:normalViewPr>
  <p:slideViewPr>
    <p:cSldViewPr snapToGrid="0">
      <p:cViewPr varScale="1">
        <p:scale>
          <a:sx n="187" d="100"/>
          <a:sy n="187" d="100"/>
        </p:scale>
        <p:origin x="1818" y="15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52" y="38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125" d="100"/>
          <a:sy n="125" d="100"/>
        </p:scale>
        <p:origin x="-3960" y="-11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9C4B-EC5A-BA4C-B83C-9270746811F3}" type="datetimeFigureOut">
              <a:rPr lang="en-US" smtClean="0"/>
              <a:pPr/>
              <a:t>12/28/2023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ECE5B-4CC4-F446-93E7-1DC269D82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D36DFA-3B2C-F743-90CA-9BD1CAE78F1A}" type="datetime1">
              <a:rPr lang="en-US"/>
              <a:pPr>
                <a:defRPr/>
              </a:pPr>
              <a:t>12/28/2023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7EB13C-F963-D44E-AB67-20FAD2F50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18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7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09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51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5DFC8-652C-2A41-ABFD-B1F021817DFC}" type="datetime1">
              <a:rPr lang="en-US"/>
              <a:pPr>
                <a:defRPr/>
              </a:pPr>
              <a:t>12/28/2023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E5B5C-DED7-1642-8D38-762AABC53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8610"/>
            <a:ext cx="7772400" cy="695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504" y="103737"/>
            <a:ext cx="940293" cy="940628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470955"/>
            <a:ext cx="9144000" cy="1321876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778"/>
            <a:ext cx="6368310" cy="452135"/>
          </a:xfrm>
          <a:prstGeom prst="rect">
            <a:avLst/>
          </a:prstGeom>
        </p:spPr>
        <p:txBody>
          <a:bodyPr wrap="none">
            <a:noAutofit/>
          </a:bodyPr>
          <a:lstStyle>
            <a:lvl1pPr algn="l"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9504"/>
            <a:ext cx="8229600" cy="3818430"/>
          </a:xfrm>
        </p:spPr>
        <p:txBody>
          <a:bodyPr>
            <a:normAutofit/>
          </a:bodyPr>
          <a:lstStyle>
            <a:lvl1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110"/>
            <a:ext cx="9144000" cy="33680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5052061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F94FB-DBAC-5A49-BBDE-DEB602A733FE}" type="datetime1">
              <a:rPr lang="en-US"/>
              <a:pPr>
                <a:defRPr/>
              </a:pPr>
              <a:t>12/28/2023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4F64E-2EE5-7440-95DF-06B2C2E4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93E1D0-547A-D244-A03A-F935803C2C43}" type="datetime1">
              <a:rPr lang="en-US"/>
              <a:pPr>
                <a:defRPr/>
              </a:pPr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64D269-B643-834D-96C1-658E4275C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095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800100" y="1427610"/>
            <a:ext cx="7165780" cy="695368"/>
          </a:xfrm>
        </p:spPr>
        <p:txBody>
          <a:bodyPr/>
          <a:lstStyle/>
          <a:p>
            <a:r>
              <a:rPr lang="en-US" altLang="zh-CN" sz="4000" dirty="0">
                <a:latin typeface="幼圆" panose="02010509060101010101" pitchFamily="49" charset="-122"/>
                <a:ea typeface="幼圆" panose="02010509060101010101" pitchFamily="49" charset="-122"/>
              </a:rPr>
              <a:t>Algorithms and Complexities</a:t>
            </a:r>
            <a:br>
              <a:rPr lang="en-US" altLang="zh-CN" sz="4000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2800" dirty="0">
                <a:latin typeface="幼圆" panose="02010509060101010101" pitchFamily="49" charset="-122"/>
                <a:ea typeface="幼圆" panose="02010509060101010101" pitchFamily="49" charset="-122"/>
              </a:rPr>
              <a:t>Miscellaneous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6C1F666-023F-46E8-9C34-E2756FD0FEF5}"/>
              </a:ext>
            </a:extLst>
          </p:cNvPr>
          <p:cNvSpPr txBox="1">
            <a:spLocks/>
          </p:cNvSpPr>
          <p:nvPr/>
        </p:nvSpPr>
        <p:spPr>
          <a:xfrm>
            <a:off x="1198835" y="3292559"/>
            <a:ext cx="6368310" cy="452135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bg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</a:rPr>
              <a:t>刘盛云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259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51815-1634-4C9F-A573-0DB88AA9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Blockchains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AA82B-5F33-459A-8828-3992B0C47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" y="808163"/>
            <a:ext cx="8877300" cy="3818430"/>
          </a:xfrm>
        </p:spPr>
        <p:txBody>
          <a:bodyPr>
            <a:normAutofit/>
          </a:bodyPr>
          <a:lstStyle/>
          <a:p>
            <a:r>
              <a:rPr lang="en-US" altLang="zh-CN" sz="1800" dirty="0" err="1"/>
              <a:t>Permissionless</a:t>
            </a:r>
            <a:r>
              <a:rPr lang="en-US" altLang="zh-CN" sz="1800" dirty="0"/>
              <a:t> Blockchains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/>
              <a:t>Everyone can participate (including you)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/>
              <a:t>Use Proof-of-X (e.g., Proof-of-Work) to defend against Sybil attacks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/>
              <a:t>Bitcoin nodes distribution: 14593 nodes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26A68-CFE3-4C83-A6B8-C15192165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487" y="2120900"/>
            <a:ext cx="5068316" cy="293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74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AF9C4FB-084C-432A-B0CA-713CA6C37903}"/>
              </a:ext>
            </a:extLst>
          </p:cNvPr>
          <p:cNvSpPr/>
          <p:nvPr/>
        </p:nvSpPr>
        <p:spPr>
          <a:xfrm>
            <a:off x="765827" y="850637"/>
            <a:ext cx="7352778" cy="106744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0E3C53-96FA-45EE-9D38-96918182CA95}"/>
              </a:ext>
            </a:extLst>
          </p:cNvPr>
          <p:cNvSpPr/>
          <p:nvPr/>
        </p:nvSpPr>
        <p:spPr>
          <a:xfrm>
            <a:off x="756642" y="1987692"/>
            <a:ext cx="7352778" cy="6620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3DD7B7-1F51-49CE-AC61-14806261E763}"/>
              </a:ext>
            </a:extLst>
          </p:cNvPr>
          <p:cNvSpPr/>
          <p:nvPr/>
        </p:nvSpPr>
        <p:spPr>
          <a:xfrm>
            <a:off x="756642" y="3546849"/>
            <a:ext cx="7352778" cy="1020566"/>
          </a:xfrm>
          <a:prstGeom prst="rect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988F66-7BF9-42C6-9D38-7E9AD75E1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Algorithm: The Stack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84571-0F5D-4AE4-BE71-BDDD16F76486}"/>
              </a:ext>
            </a:extLst>
          </p:cNvPr>
          <p:cNvSpPr txBox="1"/>
          <p:nvPr/>
        </p:nvSpPr>
        <p:spPr>
          <a:xfrm>
            <a:off x="2946743" y="3806393"/>
            <a:ext cx="15616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+mn-lt"/>
              </a:rPr>
              <a:t>PerfectLink</a:t>
            </a:r>
            <a:endParaRPr lang="en-US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0B8F27-E4D7-4D2E-B9C1-C953230D2B66}"/>
              </a:ext>
            </a:extLst>
          </p:cNvPr>
          <p:cNvSpPr txBox="1"/>
          <p:nvPr/>
        </p:nvSpPr>
        <p:spPr>
          <a:xfrm>
            <a:off x="5278666" y="3621728"/>
            <a:ext cx="275781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+mn-lt"/>
              </a:rPr>
              <a:t>FailureDedector</a:t>
            </a:r>
          </a:p>
          <a:p>
            <a:pPr algn="ctr"/>
            <a:r>
              <a:rPr lang="en-US" dirty="0">
                <a:latin typeface="+mn-lt"/>
              </a:rPr>
              <a:t>(timing assumption)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EC160E-6AC6-4C14-B43C-C833973A1D50}"/>
              </a:ext>
            </a:extLst>
          </p:cNvPr>
          <p:cNvSpPr txBox="1"/>
          <p:nvPr/>
        </p:nvSpPr>
        <p:spPr>
          <a:xfrm>
            <a:off x="915489" y="3806393"/>
            <a:ext cx="14655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+mn-lt"/>
              </a:rPr>
              <a:t>Quorum</a:t>
            </a:r>
            <a:endParaRPr lang="en-US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3A4B87-1B37-4AA5-AB6D-2998363559B2}"/>
              </a:ext>
            </a:extLst>
          </p:cNvPr>
          <p:cNvSpPr txBox="1"/>
          <p:nvPr/>
        </p:nvSpPr>
        <p:spPr>
          <a:xfrm>
            <a:off x="3482876" y="2097504"/>
            <a:ext cx="17139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+mn-lt"/>
              </a:rPr>
              <a:t>Consensus</a:t>
            </a:r>
            <a:endParaRPr lang="en-US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A43523-C084-46AD-8EC1-89F4746487A8}"/>
              </a:ext>
            </a:extLst>
          </p:cNvPr>
          <p:cNvSpPr txBox="1"/>
          <p:nvPr/>
        </p:nvSpPr>
        <p:spPr>
          <a:xfrm>
            <a:off x="787853" y="945158"/>
            <a:ext cx="340603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+mn-lt"/>
              </a:rPr>
              <a:t>State Machine Replication</a:t>
            </a:r>
          </a:p>
          <a:p>
            <a:pPr algn="ctr"/>
            <a:r>
              <a:rPr lang="en-US" dirty="0">
                <a:latin typeface="+mn-lt"/>
              </a:rPr>
              <a:t>(Blockchain)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A33C0E-8BB4-4400-9067-C946EBDBEF64}"/>
              </a:ext>
            </a:extLst>
          </p:cNvPr>
          <p:cNvSpPr txBox="1"/>
          <p:nvPr/>
        </p:nvSpPr>
        <p:spPr>
          <a:xfrm>
            <a:off x="4228854" y="945157"/>
            <a:ext cx="178459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+mn-lt"/>
              </a:rPr>
              <a:t>group membership</a:t>
            </a:r>
            <a:endParaRPr lang="en-US" dirty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389E6F-D637-481C-A677-3BCEC390295B}"/>
              </a:ext>
            </a:extLst>
          </p:cNvPr>
          <p:cNvSpPr txBox="1"/>
          <p:nvPr/>
        </p:nvSpPr>
        <p:spPr>
          <a:xfrm>
            <a:off x="6108736" y="1093325"/>
            <a:ext cx="7958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utrb</a:t>
            </a:r>
            <a:endParaRPr lang="en-US" dirty="0">
              <a:latin typeface="+mn-lt"/>
            </a:endParaRP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9F0C5265-FBE9-456F-B214-9055BEED88E1}"/>
              </a:ext>
            </a:extLst>
          </p:cNvPr>
          <p:cNvSpPr txBox="1"/>
          <p:nvPr/>
        </p:nvSpPr>
        <p:spPr>
          <a:xfrm>
            <a:off x="7022225" y="1093325"/>
            <a:ext cx="10142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+mn-lt"/>
              </a:rPr>
              <a:t>nbac</a:t>
            </a:r>
            <a:endParaRPr lang="en-US" dirty="0">
              <a:latin typeface="+mn-lt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6433E7CF-C467-4643-AF6B-B2CA92AAF990}"/>
              </a:ext>
            </a:extLst>
          </p:cNvPr>
          <p:cNvSpPr/>
          <p:nvPr/>
        </p:nvSpPr>
        <p:spPr>
          <a:xfrm>
            <a:off x="756642" y="2767270"/>
            <a:ext cx="7352778" cy="662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36253A-8B16-4BA5-AFF6-7C3A243A04D9}"/>
              </a:ext>
            </a:extLst>
          </p:cNvPr>
          <p:cNvSpPr txBox="1"/>
          <p:nvPr/>
        </p:nvSpPr>
        <p:spPr>
          <a:xfrm>
            <a:off x="3631850" y="2881139"/>
            <a:ext cx="14160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Broadcast</a:t>
            </a:r>
          </a:p>
        </p:txBody>
      </p:sp>
    </p:spTree>
    <p:extLst>
      <p:ext uri="{BB962C8B-B14F-4D97-AF65-F5344CB8AC3E}">
        <p14:creationId xmlns:p14="http://schemas.microsoft.com/office/powerpoint/2010/main" val="2927802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D390B-2BA3-437F-AAD2-C6F06CBB6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Algo. vs Distributed Algo.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2E341D6D-311C-4AD4-9701-CFB51E2C66E7}"/>
              </a:ext>
            </a:extLst>
          </p:cNvPr>
          <p:cNvSpPr/>
          <p:nvPr/>
        </p:nvSpPr>
        <p:spPr>
          <a:xfrm>
            <a:off x="962857" y="1960114"/>
            <a:ext cx="2193800" cy="6116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Average (or ML)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A45E239-8AD5-45FE-885A-6B6F40C839CB}"/>
              </a:ext>
            </a:extLst>
          </p:cNvPr>
          <p:cNvSpPr/>
          <p:nvPr/>
        </p:nvSpPr>
        <p:spPr>
          <a:xfrm>
            <a:off x="3518166" y="1960114"/>
            <a:ext cx="2193800" cy="6116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Average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B01E4597-74F3-4BE3-B89C-00B9099696EB}"/>
              </a:ext>
            </a:extLst>
          </p:cNvPr>
          <p:cNvSpPr/>
          <p:nvPr/>
        </p:nvSpPr>
        <p:spPr>
          <a:xfrm>
            <a:off x="6073474" y="1960114"/>
            <a:ext cx="2193800" cy="6116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Average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1333F93D-3CA5-4C9B-AE6B-F2FC2EB589F0}"/>
              </a:ext>
            </a:extLst>
          </p:cNvPr>
          <p:cNvSpPr/>
          <p:nvPr/>
        </p:nvSpPr>
        <p:spPr>
          <a:xfrm>
            <a:off x="3518166" y="906063"/>
            <a:ext cx="2193800" cy="6116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Aggregate</a:t>
            </a:r>
          </a:p>
        </p:txBody>
      </p:sp>
      <p:pic>
        <p:nvPicPr>
          <p:cNvPr id="14" name="Picture 19">
            <a:extLst>
              <a:ext uri="{FF2B5EF4-FFF2-40B4-BE49-F238E27FC236}">
                <a16:creationId xmlns:a16="http://schemas.microsoft.com/office/drawing/2014/main" id="{D484288B-B0E0-4C34-AD8C-2BDBA60BED24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010795" y="3464680"/>
            <a:ext cx="595391" cy="999298"/>
          </a:xfrm>
          <a:prstGeom prst="rect">
            <a:avLst/>
          </a:prstGeom>
          <a:ln>
            <a:noFill/>
          </a:ln>
        </p:spPr>
      </p:pic>
      <p:sp>
        <p:nvSpPr>
          <p:cNvPr id="15" name="箭头: 右 14">
            <a:extLst>
              <a:ext uri="{FF2B5EF4-FFF2-40B4-BE49-F238E27FC236}">
                <a16:creationId xmlns:a16="http://schemas.microsoft.com/office/drawing/2014/main" id="{1E6007A2-DB49-45AC-9BB7-BC0FB5D7FA4A}"/>
              </a:ext>
            </a:extLst>
          </p:cNvPr>
          <p:cNvSpPr/>
          <p:nvPr/>
        </p:nvSpPr>
        <p:spPr>
          <a:xfrm rot="2028401">
            <a:off x="4499213" y="3317977"/>
            <a:ext cx="596631" cy="302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0C86B7B-1277-439E-BB40-ACBC92E93915}"/>
              </a:ext>
            </a:extLst>
          </p:cNvPr>
          <p:cNvSpPr txBox="1"/>
          <p:nvPr/>
        </p:nvSpPr>
        <p:spPr>
          <a:xfrm>
            <a:off x="473696" y="3349754"/>
            <a:ext cx="2943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Sequential Algo.</a:t>
            </a:r>
          </a:p>
          <a:p>
            <a:pPr algn="ctr"/>
            <a:r>
              <a:rPr lang="en-US" sz="2000" dirty="0">
                <a:latin typeface="+mn-lt"/>
              </a:rPr>
              <a:t>Time complexity: O(n)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9B42046-FC17-4D2E-9EEE-5F8C2ADD3ECC}"/>
              </a:ext>
            </a:extLst>
          </p:cNvPr>
          <p:cNvSpPr txBox="1"/>
          <p:nvPr/>
        </p:nvSpPr>
        <p:spPr>
          <a:xfrm>
            <a:off x="5457763" y="3574274"/>
            <a:ext cx="3626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Distributed Algo: consensus, </a:t>
            </a:r>
            <a:r>
              <a:rPr lang="en-US" sz="2000" dirty="0"/>
              <a:t>GM</a:t>
            </a:r>
            <a:endParaRPr lang="en-US" sz="2000" dirty="0">
              <a:latin typeface="+mn-lt"/>
            </a:endParaRPr>
          </a:p>
          <a:p>
            <a:pPr algn="ctr"/>
            <a:r>
              <a:rPr lang="en-US" sz="2000" dirty="0">
                <a:latin typeface="+mn-lt"/>
              </a:rPr>
              <a:t>Number of phases</a:t>
            </a:r>
          </a:p>
          <a:p>
            <a:pPr algn="ctr"/>
            <a:r>
              <a:rPr lang="en-US" sz="2000" dirty="0">
                <a:latin typeface="+mn-lt"/>
              </a:rPr>
              <a:t>(Time complexity)</a:t>
            </a:r>
          </a:p>
          <a:p>
            <a:pPr algn="ctr"/>
            <a:r>
              <a:rPr lang="en-US" sz="2000" dirty="0">
                <a:latin typeface="+mn-lt"/>
              </a:rPr>
              <a:t>Message complexity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F0EF7195-D887-44AB-A75F-B568B7C07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21735" y="4080694"/>
            <a:ext cx="637171" cy="637171"/>
          </a:xfrm>
          <a:prstGeom prst="rect">
            <a:avLst/>
          </a:prstGeom>
        </p:spPr>
      </p:pic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2556CE9-E940-4641-96A3-AA7834BA076F}"/>
              </a:ext>
            </a:extLst>
          </p:cNvPr>
          <p:cNvCxnSpPr>
            <a:stCxn id="4" idx="0"/>
            <a:endCxn id="7" idx="2"/>
          </p:cNvCxnSpPr>
          <p:nvPr/>
        </p:nvCxnSpPr>
        <p:spPr>
          <a:xfrm flipV="1">
            <a:off x="2059757" y="1517699"/>
            <a:ext cx="2555309" cy="442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7984211-91BE-43C0-8494-E07723AAD797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4615066" y="1517699"/>
            <a:ext cx="0" cy="442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9711ABF-8518-4BED-856E-A93ABBD2A04C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4615066" y="1517699"/>
            <a:ext cx="2555308" cy="442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1CD5AAAE-D236-4381-A664-3AAB18C63CF3}"/>
              </a:ext>
            </a:extLst>
          </p:cNvPr>
          <p:cNvSpPr txBox="1"/>
          <p:nvPr/>
        </p:nvSpPr>
        <p:spPr>
          <a:xfrm>
            <a:off x="5711966" y="1010860"/>
            <a:ext cx="2555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Time complexity: O(m)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F162CC1-4B67-4174-ADB3-16F23A10AB07}"/>
              </a:ext>
            </a:extLst>
          </p:cNvPr>
          <p:cNvGrpSpPr/>
          <p:nvPr/>
        </p:nvGrpSpPr>
        <p:grpSpPr>
          <a:xfrm>
            <a:off x="1202276" y="2399095"/>
            <a:ext cx="2225048" cy="999298"/>
            <a:chOff x="1762061" y="2552058"/>
            <a:chExt cx="1989095" cy="999298"/>
          </a:xfrm>
        </p:grpSpPr>
        <p:pic>
          <p:nvPicPr>
            <p:cNvPr id="16" name="Picture 19">
              <a:extLst>
                <a:ext uri="{FF2B5EF4-FFF2-40B4-BE49-F238E27FC236}">
                  <a16:creationId xmlns:a16="http://schemas.microsoft.com/office/drawing/2014/main" id="{00B6E139-1775-41A9-B783-6CB45D55A709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1762061" y="2552058"/>
              <a:ext cx="595391" cy="99929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D3830BFD-7C6F-45B1-A459-2C73E472A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99996" y="3079573"/>
              <a:ext cx="400110" cy="400110"/>
            </a:xfrm>
            <a:prstGeom prst="rect">
              <a:avLst/>
            </a:prstGeom>
          </p:spPr>
        </p:pic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E81FFB2C-156E-4DB0-ADFD-C83CF42DE83D}"/>
                </a:ext>
              </a:extLst>
            </p:cNvPr>
            <p:cNvSpPr txBox="1"/>
            <p:nvPr/>
          </p:nvSpPr>
          <p:spPr>
            <a:xfrm>
              <a:off x="2411825" y="2718939"/>
              <a:ext cx="13393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latin typeface="+mn-lt"/>
                </a:rPr>
                <a:t>Data set 1</a:t>
              </a:r>
            </a:p>
            <a:p>
              <a:pPr algn="l"/>
              <a:r>
                <a:rPr lang="en-US" sz="2000" dirty="0">
                  <a:latin typeface="+mn-lt"/>
                </a:rPr>
                <a:t>n elements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73B7CF8D-EE55-44FB-920B-553F913625FF}"/>
              </a:ext>
            </a:extLst>
          </p:cNvPr>
          <p:cNvGrpSpPr/>
          <p:nvPr/>
        </p:nvGrpSpPr>
        <p:grpSpPr>
          <a:xfrm>
            <a:off x="3739282" y="2396780"/>
            <a:ext cx="1795437" cy="999298"/>
            <a:chOff x="1762061" y="2552058"/>
            <a:chExt cx="1795437" cy="999298"/>
          </a:xfrm>
        </p:grpSpPr>
        <p:pic>
          <p:nvPicPr>
            <p:cNvPr id="39" name="Picture 19">
              <a:extLst>
                <a:ext uri="{FF2B5EF4-FFF2-40B4-BE49-F238E27FC236}">
                  <a16:creationId xmlns:a16="http://schemas.microsoft.com/office/drawing/2014/main" id="{911C56B4-59F6-439C-A6BC-868EC07C40FB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1762061" y="2552058"/>
              <a:ext cx="595391" cy="99929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57242F58-75B0-462A-A7E7-E24127632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99996" y="3079573"/>
              <a:ext cx="400110" cy="400110"/>
            </a:xfrm>
            <a:prstGeom prst="rect">
              <a:avLst/>
            </a:prstGeom>
          </p:spPr>
        </p:pic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6375DF8A-9D56-403C-928F-0B57396D6266}"/>
                </a:ext>
              </a:extLst>
            </p:cNvPr>
            <p:cNvSpPr txBox="1"/>
            <p:nvPr/>
          </p:nvSpPr>
          <p:spPr>
            <a:xfrm>
              <a:off x="2218167" y="2721254"/>
              <a:ext cx="13393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latin typeface="+mn-lt"/>
                </a:rPr>
                <a:t>Data set 2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35E85CD4-9009-4EDC-9B39-35EF63BF5A3A}"/>
              </a:ext>
            </a:extLst>
          </p:cNvPr>
          <p:cNvGrpSpPr/>
          <p:nvPr/>
        </p:nvGrpSpPr>
        <p:grpSpPr>
          <a:xfrm>
            <a:off x="6733089" y="2422129"/>
            <a:ext cx="1795437" cy="999298"/>
            <a:chOff x="1762061" y="2552058"/>
            <a:chExt cx="1795437" cy="999298"/>
          </a:xfrm>
        </p:grpSpPr>
        <p:pic>
          <p:nvPicPr>
            <p:cNvPr id="43" name="Picture 19">
              <a:extLst>
                <a:ext uri="{FF2B5EF4-FFF2-40B4-BE49-F238E27FC236}">
                  <a16:creationId xmlns:a16="http://schemas.microsoft.com/office/drawing/2014/main" id="{528D76A2-2C48-42AF-BB5F-D8D22877E9C6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1762061" y="2552058"/>
              <a:ext cx="595391" cy="99929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3335F3CC-51A6-438F-B5E3-6086C809B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99996" y="3079573"/>
              <a:ext cx="400110" cy="400110"/>
            </a:xfrm>
            <a:prstGeom prst="rect">
              <a:avLst/>
            </a:prstGeom>
          </p:spPr>
        </p:pic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8F3A9F13-6F2B-4CDD-B1CB-8A8E6CDC8982}"/>
                </a:ext>
              </a:extLst>
            </p:cNvPr>
            <p:cNvSpPr txBox="1"/>
            <p:nvPr/>
          </p:nvSpPr>
          <p:spPr>
            <a:xfrm>
              <a:off x="2218167" y="2721254"/>
              <a:ext cx="13393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latin typeface="+mn-lt"/>
                </a:rPr>
                <a:t>Data set m</a:t>
              </a:r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1D99F04F-E7DB-4542-9E6B-4E308A97C456}"/>
              </a:ext>
            </a:extLst>
          </p:cNvPr>
          <p:cNvSpPr txBox="1"/>
          <p:nvPr/>
        </p:nvSpPr>
        <p:spPr>
          <a:xfrm>
            <a:off x="5700851" y="2062990"/>
            <a:ext cx="349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…</a:t>
            </a:r>
          </a:p>
        </p:txBody>
      </p:sp>
      <p:grpSp>
        <p:nvGrpSpPr>
          <p:cNvPr id="11" name="Group 70">
            <a:extLst>
              <a:ext uri="{FF2B5EF4-FFF2-40B4-BE49-F238E27FC236}">
                <a16:creationId xmlns:a16="http://schemas.microsoft.com/office/drawing/2014/main" id="{E61BA122-D925-438D-B465-8B296CF27991}"/>
              </a:ext>
            </a:extLst>
          </p:cNvPr>
          <p:cNvGrpSpPr/>
          <p:nvPr/>
        </p:nvGrpSpPr>
        <p:grpSpPr>
          <a:xfrm>
            <a:off x="4059590" y="2976654"/>
            <a:ext cx="470085" cy="473423"/>
            <a:chOff x="1938526" y="3527421"/>
            <a:chExt cx="294086" cy="292109"/>
          </a:xfrm>
        </p:grpSpPr>
        <p:cxnSp>
          <p:nvCxnSpPr>
            <p:cNvPr id="12" name="Straight Connector 47">
              <a:extLst>
                <a:ext uri="{FF2B5EF4-FFF2-40B4-BE49-F238E27FC236}">
                  <a16:creationId xmlns:a16="http://schemas.microsoft.com/office/drawing/2014/main" id="{5DDD8694-919E-4352-98CB-0D4DE73509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8526" y="3527421"/>
              <a:ext cx="294086" cy="2817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45">
              <a:extLst>
                <a:ext uri="{FF2B5EF4-FFF2-40B4-BE49-F238E27FC236}">
                  <a16:creationId xmlns:a16="http://schemas.microsoft.com/office/drawing/2014/main" id="{47F063C6-54E6-401C-B651-BACDED4BFB1A}"/>
                </a:ext>
              </a:extLst>
            </p:cNvPr>
            <p:cNvCxnSpPr/>
            <p:nvPr/>
          </p:nvCxnSpPr>
          <p:spPr>
            <a:xfrm>
              <a:off x="1975265" y="3537736"/>
              <a:ext cx="230773" cy="2817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47C1D3E9-7009-493B-B7DF-7E41B2D6E58E}"/>
              </a:ext>
            </a:extLst>
          </p:cNvPr>
          <p:cNvGrpSpPr/>
          <p:nvPr/>
        </p:nvGrpSpPr>
        <p:grpSpPr>
          <a:xfrm>
            <a:off x="3761894" y="3628551"/>
            <a:ext cx="738045" cy="999298"/>
            <a:chOff x="3761894" y="3628551"/>
            <a:chExt cx="738045" cy="999298"/>
          </a:xfrm>
        </p:grpSpPr>
        <p:pic>
          <p:nvPicPr>
            <p:cNvPr id="50" name="Picture 19">
              <a:extLst>
                <a:ext uri="{FF2B5EF4-FFF2-40B4-BE49-F238E27FC236}">
                  <a16:creationId xmlns:a16="http://schemas.microsoft.com/office/drawing/2014/main" id="{D86F936A-F38C-4E51-A0F7-FC89529059F6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3761894" y="3628551"/>
              <a:ext cx="595391" cy="99929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D26808A8-7D71-40C8-9956-4AA1EB531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99829" y="4156066"/>
              <a:ext cx="400110" cy="400110"/>
            </a:xfrm>
            <a:prstGeom prst="rect">
              <a:avLst/>
            </a:prstGeom>
          </p:spPr>
        </p:pic>
      </p:grpSp>
      <p:sp>
        <p:nvSpPr>
          <p:cNvPr id="52" name="箭头: 右 51">
            <a:extLst>
              <a:ext uri="{FF2B5EF4-FFF2-40B4-BE49-F238E27FC236}">
                <a16:creationId xmlns:a16="http://schemas.microsoft.com/office/drawing/2014/main" id="{44FB4760-B31A-4890-9A37-73EA7090BF28}"/>
              </a:ext>
            </a:extLst>
          </p:cNvPr>
          <p:cNvSpPr/>
          <p:nvPr/>
        </p:nvSpPr>
        <p:spPr>
          <a:xfrm>
            <a:off x="4428829" y="3836351"/>
            <a:ext cx="596631" cy="302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663CABC-B519-4FE0-88ED-82AAC2EB81FB}"/>
              </a:ext>
            </a:extLst>
          </p:cNvPr>
          <p:cNvSpPr txBox="1"/>
          <p:nvPr/>
        </p:nvSpPr>
        <p:spPr>
          <a:xfrm>
            <a:off x="3692799" y="3041608"/>
            <a:ext cx="371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A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D79C03C-E6DD-4CEA-AE76-BB74775F22C8}"/>
              </a:ext>
            </a:extLst>
          </p:cNvPr>
          <p:cNvSpPr txBox="1"/>
          <p:nvPr/>
        </p:nvSpPr>
        <p:spPr>
          <a:xfrm>
            <a:off x="5025460" y="4199224"/>
            <a:ext cx="371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B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61626C2-A5FF-478F-90DB-B0A738358A18}"/>
              </a:ext>
            </a:extLst>
          </p:cNvPr>
          <p:cNvSpPr txBox="1"/>
          <p:nvPr/>
        </p:nvSpPr>
        <p:spPr>
          <a:xfrm>
            <a:off x="3750057" y="4356121"/>
            <a:ext cx="371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42634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5" grpId="0" animBg="1"/>
      <p:bldP spid="18" grpId="0"/>
      <p:bldP spid="19" grpId="0"/>
      <p:bldP spid="31" grpId="0"/>
      <p:bldP spid="48" grpId="0"/>
      <p:bldP spid="52" grpId="0" animBg="1"/>
      <p:bldP spid="56" grpId="0"/>
      <p:bldP spid="57" grpId="0"/>
      <p:bldP spid="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B6E7-6731-4C59-B9A4-440F24FC0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E60DD-A062-45FB-87D1-C0D7E7C0C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08" y="806187"/>
            <a:ext cx="8440965" cy="4193254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2200" dirty="0"/>
              <a:t>开卷考试：可以携带任何纸质资料</a:t>
            </a:r>
            <a:endParaRPr lang="en-US" altLang="zh-CN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200" dirty="0"/>
              <a:t>不可使用手机、笔记本电脑等电子设备</a:t>
            </a:r>
            <a:r>
              <a:rPr lang="en-US" altLang="zh-CN" sz="2200" dirty="0"/>
              <a:t>,</a:t>
            </a:r>
            <a:r>
              <a:rPr lang="zh-CN" altLang="en-US" sz="2200" dirty="0"/>
              <a:t>不可传阅资料</a:t>
            </a:r>
            <a:endParaRPr lang="en-US" altLang="zh-CN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200" dirty="0"/>
              <a:t>1</a:t>
            </a:r>
            <a:r>
              <a:rPr lang="zh-CN" altLang="en-US" sz="2200" dirty="0"/>
              <a:t>月</a:t>
            </a:r>
            <a:r>
              <a:rPr lang="en-US" altLang="zh-CN" sz="2200" dirty="0"/>
              <a:t>11</a:t>
            </a:r>
            <a:r>
              <a:rPr lang="zh-CN" altLang="en-US" sz="2200" dirty="0"/>
              <a:t>日 </a:t>
            </a:r>
            <a:r>
              <a:rPr lang="en-US" altLang="zh-CN" sz="2200" dirty="0"/>
              <a:t>13:10-15:10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200" dirty="0"/>
              <a:t>上院</a:t>
            </a:r>
            <a:r>
              <a:rPr lang="en-US" altLang="zh-CN" sz="2200" dirty="0"/>
              <a:t>212</a:t>
            </a:r>
            <a:r>
              <a:rPr lang="zh-CN" altLang="en-US" sz="2200" dirty="0"/>
              <a:t>，上院</a:t>
            </a:r>
            <a:r>
              <a:rPr lang="en-US" altLang="zh-CN" sz="2200" dirty="0"/>
              <a:t>213</a:t>
            </a:r>
          </a:p>
          <a:p>
            <a:endParaRPr lang="en-US" altLang="zh-CN" sz="2200" dirty="0"/>
          </a:p>
          <a:p>
            <a:r>
              <a:rPr lang="zh-CN" altLang="en-US" sz="2200" dirty="0"/>
              <a:t>判断题</a:t>
            </a:r>
            <a:endParaRPr lang="en-US" altLang="zh-CN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200" dirty="0"/>
              <a:t>基本概念和性质</a:t>
            </a:r>
            <a:endParaRPr lang="en-US" sz="2200" dirty="0"/>
          </a:p>
          <a:p>
            <a:endParaRPr lang="en-US" altLang="zh-CN" sz="2200" dirty="0"/>
          </a:p>
          <a:p>
            <a:r>
              <a:rPr lang="zh-CN" altLang="en-US" sz="2200" dirty="0"/>
              <a:t>（选择、填空题）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算法和论述题</a:t>
            </a:r>
            <a:endParaRPr lang="en-US" altLang="zh-CN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200" dirty="0"/>
              <a:t>Divide &amp; Conquer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200" dirty="0"/>
              <a:t>Graph algorithm (Greedy, Dynamic Programming)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200" dirty="0"/>
              <a:t>Reduction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200" dirty="0"/>
              <a:t>Broadcast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200" dirty="0"/>
              <a:t>Consensus (variants)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9080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02692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B7C8F-2986-401E-A263-0FF9C8505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778"/>
            <a:ext cx="4737100" cy="452135"/>
          </a:xfrm>
        </p:spPr>
        <p:txBody>
          <a:bodyPr/>
          <a:lstStyle/>
          <a:p>
            <a:r>
              <a:rPr lang="en-US" dirty="0"/>
              <a:t>Distributed storage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7B60A-5A97-4048-838E-FCDEC3C6D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04" y="825936"/>
            <a:ext cx="8974996" cy="3818430"/>
          </a:xfrm>
        </p:spPr>
        <p:txBody>
          <a:bodyPr/>
          <a:lstStyle/>
          <a:p>
            <a:r>
              <a:rPr lang="en-US" sz="2000" dirty="0"/>
              <a:t>Google File System, Apache </a:t>
            </a:r>
            <a:r>
              <a:rPr lang="en-US" altLang="zh-CN" sz="2000" dirty="0"/>
              <a:t>HDFS</a:t>
            </a:r>
            <a:r>
              <a:rPr lang="en-US" sz="2000" dirty="0"/>
              <a:t>, </a:t>
            </a:r>
            <a:r>
              <a:rPr lang="en-US" sz="2000" dirty="0" err="1"/>
              <a:t>Ceph</a:t>
            </a:r>
            <a:r>
              <a:rPr lang="en-US" sz="2000" dirty="0"/>
              <a:t>, ...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28ED5B-3935-44A7-94ED-B0C643CD94DC}"/>
              </a:ext>
            </a:extLst>
          </p:cNvPr>
          <p:cNvSpPr txBox="1"/>
          <p:nvPr/>
        </p:nvSpPr>
        <p:spPr>
          <a:xfrm>
            <a:off x="2901326" y="1623171"/>
            <a:ext cx="351920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Configuration management (Consensus)</a:t>
            </a:r>
          </a:p>
          <a:p>
            <a:pPr algn="ctr"/>
            <a:r>
              <a:rPr lang="en-US" dirty="0" err="1">
                <a:latin typeface="+mn-lt"/>
              </a:rPr>
              <a:t>Paxos</a:t>
            </a:r>
            <a:r>
              <a:rPr lang="en-US" dirty="0">
                <a:latin typeface="+mn-lt"/>
              </a:rPr>
              <a:t>, Zookeeper, </a:t>
            </a:r>
            <a:r>
              <a:rPr lang="en-US" dirty="0" err="1">
                <a:latin typeface="+mn-lt"/>
              </a:rPr>
              <a:t>Etcd</a:t>
            </a:r>
            <a:endParaRPr lang="en-US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B0BF98-EAE6-4E0D-8556-1BAB92DDAF08}"/>
              </a:ext>
            </a:extLst>
          </p:cNvPr>
          <p:cNvSpPr txBox="1"/>
          <p:nvPr/>
        </p:nvSpPr>
        <p:spPr>
          <a:xfrm>
            <a:off x="2737112" y="3102724"/>
            <a:ext cx="1913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Data store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B1DB2-D46E-45A6-B72C-AD55B56460D8}"/>
              </a:ext>
            </a:extLst>
          </p:cNvPr>
          <p:cNvSpPr txBox="1"/>
          <p:nvPr/>
        </p:nvSpPr>
        <p:spPr>
          <a:xfrm>
            <a:off x="289654" y="3102724"/>
            <a:ext cx="23070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Metadata store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CE62-BCAA-4711-BC81-21918DBD7DEC}"/>
              </a:ext>
            </a:extLst>
          </p:cNvPr>
          <p:cNvSpPr txBox="1"/>
          <p:nvPr/>
        </p:nvSpPr>
        <p:spPr>
          <a:xfrm>
            <a:off x="4834940" y="3102724"/>
            <a:ext cx="1913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Data store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0BDB89-38DA-4B85-929F-37C6724D3C5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796247" y="3458443"/>
            <a:ext cx="668372" cy="1365532"/>
          </a:xfrm>
          <a:prstGeom prst="rect">
            <a:avLst/>
          </a:prstGeom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00D27B-939A-41B1-AF8B-9B15F770BAE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435251" y="3494853"/>
            <a:ext cx="668372" cy="1365532"/>
          </a:xfrm>
          <a:prstGeom prst="rect">
            <a:avLst/>
          </a:prstGeom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C3B6B8-6AD9-4EA2-A540-4D49652D332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059702" y="3494853"/>
            <a:ext cx="668372" cy="1365532"/>
          </a:xfrm>
          <a:prstGeom prst="rect">
            <a:avLst/>
          </a:prstGeom>
          <a:ln>
            <a:noFill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C67181E-EBBA-4998-A0B0-B81355B9ABEE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634358" y="1007729"/>
            <a:ext cx="668372" cy="1365532"/>
          </a:xfrm>
          <a:prstGeom prst="rect">
            <a:avLst/>
          </a:prstGeom>
          <a:ln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5140410-FFD3-473B-BF1C-5CEC3656A2B4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726992" y="1912685"/>
            <a:ext cx="668372" cy="1365532"/>
          </a:xfrm>
          <a:prstGeom prst="rect">
            <a:avLst/>
          </a:prstGeom>
          <a:ln>
            <a:noFill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5C35468-E572-46BB-934E-E25F8209947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302730" y="1457968"/>
            <a:ext cx="668372" cy="1365532"/>
          </a:xfrm>
          <a:prstGeom prst="rect">
            <a:avLst/>
          </a:prstGeom>
          <a:ln>
            <a:noFill/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DF5F797-E304-4542-92C4-CF51464648ED}"/>
              </a:ext>
            </a:extLst>
          </p:cNvPr>
          <p:cNvSpPr txBox="1"/>
          <p:nvPr/>
        </p:nvSpPr>
        <p:spPr>
          <a:xfrm>
            <a:off x="6868381" y="3112538"/>
            <a:ext cx="1913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Data store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D2B33C-18B4-4379-8053-1F84593BAE49}"/>
              </a:ext>
            </a:extLst>
          </p:cNvPr>
          <p:cNvSpPr txBox="1"/>
          <p:nvPr/>
        </p:nvSpPr>
        <p:spPr>
          <a:xfrm>
            <a:off x="781303" y="1992502"/>
            <a:ext cx="12899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Client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8977F53-F11C-4389-81C8-9AE027362AA4}"/>
              </a:ext>
            </a:extLst>
          </p:cNvPr>
          <p:cNvCxnSpPr>
            <a:stCxn id="31" idx="3"/>
            <a:endCxn id="4" idx="1"/>
          </p:cNvCxnSpPr>
          <p:nvPr/>
        </p:nvCxnSpPr>
        <p:spPr>
          <a:xfrm>
            <a:off x="2071207" y="2223335"/>
            <a:ext cx="83011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7E069B4-FA93-4017-9F58-3D960FEEDE46}"/>
              </a:ext>
            </a:extLst>
          </p:cNvPr>
          <p:cNvCxnSpPr>
            <a:stCxn id="31" idx="2"/>
            <a:endCxn id="6" idx="0"/>
          </p:cNvCxnSpPr>
          <p:nvPr/>
        </p:nvCxnSpPr>
        <p:spPr>
          <a:xfrm>
            <a:off x="1426255" y="2454167"/>
            <a:ext cx="16903" cy="6485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29CA3D0-CD11-48EF-B3EA-BEB30ADF683C}"/>
              </a:ext>
            </a:extLst>
          </p:cNvPr>
          <p:cNvCxnSpPr>
            <a:cxnSpLocks/>
            <a:stCxn id="31" idx="2"/>
            <a:endCxn id="5" idx="0"/>
          </p:cNvCxnSpPr>
          <p:nvPr/>
        </p:nvCxnSpPr>
        <p:spPr>
          <a:xfrm>
            <a:off x="1426255" y="2454167"/>
            <a:ext cx="2267682" cy="6485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A4994BD-252C-4F6C-8790-3C723EFEE6A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693937" y="2823500"/>
            <a:ext cx="966991" cy="2792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34A7C9A-1EE4-4604-9AD6-08353AB0121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4660928" y="2823500"/>
            <a:ext cx="1130837" cy="2792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F474D2F-0CE7-4D6B-B518-F23C605A40FA}"/>
              </a:ext>
            </a:extLst>
          </p:cNvPr>
          <p:cNvCxnSpPr>
            <a:stCxn id="4" idx="1"/>
            <a:endCxn id="6" idx="0"/>
          </p:cNvCxnSpPr>
          <p:nvPr/>
        </p:nvCxnSpPr>
        <p:spPr>
          <a:xfrm flipH="1">
            <a:off x="1443158" y="2223336"/>
            <a:ext cx="1458168" cy="879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4" name="Picture 73">
            <a:extLst>
              <a:ext uri="{FF2B5EF4-FFF2-40B4-BE49-F238E27FC236}">
                <a16:creationId xmlns:a16="http://schemas.microsoft.com/office/drawing/2014/main" id="{9A858938-4256-47AA-9E69-16FE6DA3019C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68421" y="3458443"/>
            <a:ext cx="668372" cy="1365532"/>
          </a:xfrm>
          <a:prstGeom prst="rect">
            <a:avLst/>
          </a:prstGeom>
          <a:ln>
            <a:noFill/>
          </a:ln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97CB0639-A567-4DBD-83A2-C7C98E0F1954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042457" y="3458443"/>
            <a:ext cx="668372" cy="1365532"/>
          </a:xfrm>
          <a:prstGeom prst="rect">
            <a:avLst/>
          </a:prstGeom>
          <a:ln>
            <a:noFill/>
          </a:ln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CB92CBD7-B9F7-4741-84FB-832B4B247104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691051" y="3458443"/>
            <a:ext cx="668372" cy="136553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487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30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8E29A-8968-4CF5-A5A4-48871F9B7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storage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486C7-1D57-4ED0-A1DA-FBA60DF3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46251"/>
            <a:ext cx="8229600" cy="4230561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Configuration management module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Full-fledged SMR (group membership, consensus)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N = 5, typically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/>
          </a:p>
          <a:p>
            <a:r>
              <a:rPr lang="en-US" sz="2000" dirty="0"/>
              <a:t>Metadata store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Another level of indirection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dirty="0"/>
              <a:t>“All problems in computer science can be solved by another level of indirection.”--- David Wheeler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E.g., </a:t>
            </a:r>
            <a:r>
              <a:rPr lang="en-US" sz="2000" dirty="0" err="1"/>
              <a:t>Ceph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r>
              <a:rPr lang="en-US" sz="2000" dirty="0"/>
              <a:t>Data store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3-way replication, n = 3, usually a single writer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Rack Awareness</a:t>
            </a:r>
          </a:p>
        </p:txBody>
      </p:sp>
    </p:spTree>
    <p:extLst>
      <p:ext uri="{BB962C8B-B14F-4D97-AF65-F5344CB8AC3E}">
        <p14:creationId xmlns:p14="http://schemas.microsoft.com/office/powerpoint/2010/main" val="35113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43A4D-1517-4692-8843-9DD7738DC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patterns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3E93075-7213-4D43-BAE0-A3A0DCAC3350}"/>
              </a:ext>
            </a:extLst>
          </p:cNvPr>
          <p:cNvCxnSpPr/>
          <p:nvPr/>
        </p:nvCxnSpPr>
        <p:spPr>
          <a:xfrm flipV="1">
            <a:off x="1604962" y="1028701"/>
            <a:ext cx="7015163" cy="333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F35C7B-A997-474E-8D9D-8327D2380D0B}"/>
              </a:ext>
            </a:extLst>
          </p:cNvPr>
          <p:cNvCxnSpPr/>
          <p:nvPr/>
        </p:nvCxnSpPr>
        <p:spPr>
          <a:xfrm flipV="1">
            <a:off x="1604962" y="1585914"/>
            <a:ext cx="7015163" cy="333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61E26D-456B-484C-BE82-1CA78CC95E0E}"/>
              </a:ext>
            </a:extLst>
          </p:cNvPr>
          <p:cNvSpPr txBox="1"/>
          <p:nvPr/>
        </p:nvSpPr>
        <p:spPr>
          <a:xfrm>
            <a:off x="250453" y="844473"/>
            <a:ext cx="98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Client</a:t>
            </a:r>
            <a:endParaRPr lang="en-US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4ADA53-3532-4D04-BCDA-B41DA2913A0A}"/>
              </a:ext>
            </a:extLst>
          </p:cNvPr>
          <p:cNvSpPr txBox="1"/>
          <p:nvPr/>
        </p:nvSpPr>
        <p:spPr>
          <a:xfrm>
            <a:off x="227408" y="1315664"/>
            <a:ext cx="1440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Config.</a:t>
            </a:r>
          </a:p>
          <a:p>
            <a:pPr algn="l"/>
            <a:r>
              <a:rPr lang="en-US" sz="1800" dirty="0">
                <a:latin typeface="+mn-lt"/>
              </a:rPr>
              <a:t>management</a:t>
            </a:r>
            <a:endParaRPr lang="en-US" dirty="0">
              <a:latin typeface="+mn-lt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1E1766-B3A3-4F81-876F-5BB0C3ABABBB}"/>
              </a:ext>
            </a:extLst>
          </p:cNvPr>
          <p:cNvCxnSpPr>
            <a:cxnSpLocks/>
          </p:cNvCxnSpPr>
          <p:nvPr/>
        </p:nvCxnSpPr>
        <p:spPr>
          <a:xfrm>
            <a:off x="1928812" y="1060576"/>
            <a:ext cx="557213" cy="5420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00A453-C2FF-4F92-A8A6-8323E926750A}"/>
              </a:ext>
            </a:extLst>
          </p:cNvPr>
          <p:cNvCxnSpPr/>
          <p:nvPr/>
        </p:nvCxnSpPr>
        <p:spPr>
          <a:xfrm flipV="1">
            <a:off x="2494836" y="1060388"/>
            <a:ext cx="628650" cy="525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F3A7AA-BBAA-4195-B89C-EF455C646E50}"/>
              </a:ext>
            </a:extLst>
          </p:cNvPr>
          <p:cNvSpPr txBox="1"/>
          <p:nvPr/>
        </p:nvSpPr>
        <p:spPr>
          <a:xfrm>
            <a:off x="1555165" y="702331"/>
            <a:ext cx="80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query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2595EF-FAAB-4114-A310-60B07931DCB6}"/>
              </a:ext>
            </a:extLst>
          </p:cNvPr>
          <p:cNvCxnSpPr>
            <a:cxnSpLocks/>
          </p:cNvCxnSpPr>
          <p:nvPr/>
        </p:nvCxnSpPr>
        <p:spPr>
          <a:xfrm>
            <a:off x="5059692" y="1067998"/>
            <a:ext cx="679838" cy="14568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B3DA85-902C-48A2-9107-1ACF551F805F}"/>
              </a:ext>
            </a:extLst>
          </p:cNvPr>
          <p:cNvCxnSpPr/>
          <p:nvPr/>
        </p:nvCxnSpPr>
        <p:spPr>
          <a:xfrm flipV="1">
            <a:off x="1594009" y="2491715"/>
            <a:ext cx="7015163" cy="333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702AFBE-AA2E-4620-9DD0-B501952A16D3}"/>
              </a:ext>
            </a:extLst>
          </p:cNvPr>
          <p:cNvCxnSpPr>
            <a:cxnSpLocks/>
          </p:cNvCxnSpPr>
          <p:nvPr/>
        </p:nvCxnSpPr>
        <p:spPr>
          <a:xfrm flipV="1">
            <a:off x="5734040" y="1026546"/>
            <a:ext cx="910082" cy="14809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D3C171E-5070-4989-B764-6E385CE1CBC8}"/>
              </a:ext>
            </a:extLst>
          </p:cNvPr>
          <p:cNvSpPr txBox="1"/>
          <p:nvPr/>
        </p:nvSpPr>
        <p:spPr>
          <a:xfrm>
            <a:off x="206175" y="2321093"/>
            <a:ext cx="1307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Data store (R1)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6FD212-32A2-4474-8C04-AEA0972A6AC9}"/>
              </a:ext>
            </a:extLst>
          </p:cNvPr>
          <p:cNvSpPr txBox="1"/>
          <p:nvPr/>
        </p:nvSpPr>
        <p:spPr>
          <a:xfrm>
            <a:off x="4849541" y="677816"/>
            <a:ext cx="4144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Read(A)/write(</a:t>
            </a:r>
            <a:r>
              <a:rPr lang="en-US" altLang="zh-CN" sz="2000" dirty="0">
                <a:latin typeface="+mn-lt"/>
              </a:rPr>
              <a:t>A), </a:t>
            </a:r>
            <a:r>
              <a:rPr lang="en-US" sz="2000" dirty="0">
                <a:latin typeface="+mn-lt"/>
              </a:rPr>
              <a:t>with config number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32682D-F42C-4A3F-8272-0827F6D268D7}"/>
              </a:ext>
            </a:extLst>
          </p:cNvPr>
          <p:cNvSpPr txBox="1"/>
          <p:nvPr/>
        </p:nvSpPr>
        <p:spPr>
          <a:xfrm>
            <a:off x="1596151" y="1553857"/>
            <a:ext cx="1808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Config: A -&gt; R1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CDF6C1-DE4A-4BCA-95A5-323F7F22FFA9}"/>
              </a:ext>
            </a:extLst>
          </p:cNvPr>
          <p:cNvSpPr txBox="1"/>
          <p:nvPr/>
        </p:nvSpPr>
        <p:spPr>
          <a:xfrm>
            <a:off x="5397736" y="2409905"/>
            <a:ext cx="76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reply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169A7B-8D02-4F47-9D02-4BD95D90E77F}"/>
              </a:ext>
            </a:extLst>
          </p:cNvPr>
          <p:cNvCxnSpPr/>
          <p:nvPr/>
        </p:nvCxnSpPr>
        <p:spPr>
          <a:xfrm flipV="1">
            <a:off x="1516062" y="3278523"/>
            <a:ext cx="7015163" cy="333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8D4A60-197A-41DB-9E45-8838ECE58CEB}"/>
              </a:ext>
            </a:extLst>
          </p:cNvPr>
          <p:cNvCxnSpPr/>
          <p:nvPr/>
        </p:nvCxnSpPr>
        <p:spPr>
          <a:xfrm flipV="1">
            <a:off x="1516062" y="3835736"/>
            <a:ext cx="7015163" cy="333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3C0777-0417-4D50-9BA4-8B21C818A1FB}"/>
              </a:ext>
            </a:extLst>
          </p:cNvPr>
          <p:cNvCxnSpPr/>
          <p:nvPr/>
        </p:nvCxnSpPr>
        <p:spPr>
          <a:xfrm flipV="1">
            <a:off x="1516061" y="4675523"/>
            <a:ext cx="7015163" cy="333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C800ECB-053F-4057-AE3A-5D8F09AB6BDE}"/>
              </a:ext>
            </a:extLst>
          </p:cNvPr>
          <p:cNvCxnSpPr>
            <a:cxnSpLocks/>
          </p:cNvCxnSpPr>
          <p:nvPr/>
        </p:nvCxnSpPr>
        <p:spPr>
          <a:xfrm flipV="1">
            <a:off x="2429910" y="3867122"/>
            <a:ext cx="659587" cy="8250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30057AF-98C6-459D-B5CA-121E0CFA0A53}"/>
              </a:ext>
            </a:extLst>
          </p:cNvPr>
          <p:cNvCxnSpPr>
            <a:cxnSpLocks/>
          </p:cNvCxnSpPr>
          <p:nvPr/>
        </p:nvCxnSpPr>
        <p:spPr>
          <a:xfrm>
            <a:off x="1510906" y="4524195"/>
            <a:ext cx="54888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DAF1249-92B0-4226-95BB-9BB35FE55258}"/>
              </a:ext>
            </a:extLst>
          </p:cNvPr>
          <p:cNvCxnSpPr>
            <a:cxnSpLocks/>
          </p:cNvCxnSpPr>
          <p:nvPr/>
        </p:nvCxnSpPr>
        <p:spPr>
          <a:xfrm>
            <a:off x="3116071" y="3867122"/>
            <a:ext cx="863390" cy="10962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594A3FE-51F2-4812-B92F-C59458C3C38B}"/>
              </a:ext>
            </a:extLst>
          </p:cNvPr>
          <p:cNvSpPr txBox="1"/>
          <p:nvPr/>
        </p:nvSpPr>
        <p:spPr>
          <a:xfrm>
            <a:off x="2312605" y="3510401"/>
            <a:ext cx="1821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reconfiguration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B5BFA4A-C993-4208-94E0-3FD6BA11C6FC}"/>
              </a:ext>
            </a:extLst>
          </p:cNvPr>
          <p:cNvCxnSpPr>
            <a:cxnSpLocks/>
          </p:cNvCxnSpPr>
          <p:nvPr/>
        </p:nvCxnSpPr>
        <p:spPr>
          <a:xfrm>
            <a:off x="3989120" y="4963377"/>
            <a:ext cx="455176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B9D6F7F-3144-4C1D-8D45-7CFD1F3A556F}"/>
              </a:ext>
            </a:extLst>
          </p:cNvPr>
          <p:cNvCxnSpPr>
            <a:cxnSpLocks/>
          </p:cNvCxnSpPr>
          <p:nvPr/>
        </p:nvCxnSpPr>
        <p:spPr>
          <a:xfrm>
            <a:off x="3116071" y="3880510"/>
            <a:ext cx="859241" cy="8116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8D09B79F-A233-499D-A988-D21290E8C593}"/>
              </a:ext>
            </a:extLst>
          </p:cNvPr>
          <p:cNvSpPr/>
          <p:nvPr/>
        </p:nvSpPr>
        <p:spPr>
          <a:xfrm>
            <a:off x="3901680" y="4628389"/>
            <a:ext cx="22439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n-lt"/>
              </a:rPr>
              <a:t>new config number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1821309-06A5-4CA3-AE68-7A0E596BC152}"/>
              </a:ext>
            </a:extLst>
          </p:cNvPr>
          <p:cNvSpPr txBox="1"/>
          <p:nvPr/>
        </p:nvSpPr>
        <p:spPr>
          <a:xfrm>
            <a:off x="204584" y="4524195"/>
            <a:ext cx="130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Data store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A997A71-D02D-4B35-ACD7-BC67ABCA75FF}"/>
              </a:ext>
            </a:extLst>
          </p:cNvPr>
          <p:cNvSpPr txBox="1"/>
          <p:nvPr/>
        </p:nvSpPr>
        <p:spPr>
          <a:xfrm>
            <a:off x="207958" y="3110526"/>
            <a:ext cx="98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Client</a:t>
            </a:r>
            <a:endParaRPr lang="en-US" dirty="0">
              <a:latin typeface="+mn-lt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0FFFB38-95D8-470E-BC4F-E618DC47987A}"/>
              </a:ext>
            </a:extLst>
          </p:cNvPr>
          <p:cNvSpPr txBox="1"/>
          <p:nvPr/>
        </p:nvSpPr>
        <p:spPr>
          <a:xfrm>
            <a:off x="203642" y="3651190"/>
            <a:ext cx="1440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Config.</a:t>
            </a:r>
          </a:p>
          <a:p>
            <a:pPr algn="l"/>
            <a:r>
              <a:rPr lang="en-US" sz="1800" dirty="0">
                <a:latin typeface="+mn-lt"/>
              </a:rPr>
              <a:t>management</a:t>
            </a:r>
            <a:endParaRPr lang="en-US" dirty="0">
              <a:latin typeface="+mn-lt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5BC2486-987A-4D91-8AD6-A00EEE6C3649}"/>
              </a:ext>
            </a:extLst>
          </p:cNvPr>
          <p:cNvGrpSpPr/>
          <p:nvPr/>
        </p:nvGrpSpPr>
        <p:grpSpPr>
          <a:xfrm>
            <a:off x="2018519" y="4366952"/>
            <a:ext cx="294086" cy="292109"/>
            <a:chOff x="1938526" y="3527421"/>
            <a:chExt cx="294086" cy="292109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85F45F2-A81A-4E69-88F1-13DD082F12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8526" y="3527421"/>
              <a:ext cx="294086" cy="2817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51C4E98-B6BE-4A93-B29C-056ED8674EA2}"/>
                </a:ext>
              </a:extLst>
            </p:cNvPr>
            <p:cNvCxnSpPr/>
            <p:nvPr/>
          </p:nvCxnSpPr>
          <p:spPr>
            <a:xfrm>
              <a:off x="1975265" y="3537736"/>
              <a:ext cx="230773" cy="2817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75D20B9-B1A9-41FC-AC8C-33924C925A2D}"/>
              </a:ext>
            </a:extLst>
          </p:cNvPr>
          <p:cNvCxnSpPr>
            <a:cxnSpLocks/>
          </p:cNvCxnSpPr>
          <p:nvPr/>
        </p:nvCxnSpPr>
        <p:spPr>
          <a:xfrm>
            <a:off x="3983632" y="3304095"/>
            <a:ext cx="994576" cy="13654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9BD266D-7FC0-49CD-BA73-F0C2DB12DF4D}"/>
              </a:ext>
            </a:extLst>
          </p:cNvPr>
          <p:cNvSpPr txBox="1"/>
          <p:nvPr/>
        </p:nvSpPr>
        <p:spPr>
          <a:xfrm>
            <a:off x="3375069" y="2914204"/>
            <a:ext cx="149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read/write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FDBA60-58F7-4069-B2A9-16EB0B19C0B8}"/>
              </a:ext>
            </a:extLst>
          </p:cNvPr>
          <p:cNvSpPr txBox="1"/>
          <p:nvPr/>
        </p:nvSpPr>
        <p:spPr>
          <a:xfrm>
            <a:off x="5206536" y="4090747"/>
            <a:ext cx="900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reject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DFA819A-6FBE-41C2-81B0-61A9040D4A2C}"/>
              </a:ext>
            </a:extLst>
          </p:cNvPr>
          <p:cNvCxnSpPr>
            <a:cxnSpLocks/>
          </p:cNvCxnSpPr>
          <p:nvPr/>
        </p:nvCxnSpPr>
        <p:spPr>
          <a:xfrm flipV="1">
            <a:off x="4978208" y="3293400"/>
            <a:ext cx="943535" cy="1379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F62AE23-8586-412F-BD1B-87BDC0486630}"/>
              </a:ext>
            </a:extLst>
          </p:cNvPr>
          <p:cNvCxnSpPr>
            <a:cxnSpLocks/>
          </p:cNvCxnSpPr>
          <p:nvPr/>
        </p:nvCxnSpPr>
        <p:spPr>
          <a:xfrm>
            <a:off x="5934355" y="3293400"/>
            <a:ext cx="617288" cy="570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D5041DD-3544-431C-9F07-79056DBC2007}"/>
              </a:ext>
            </a:extLst>
          </p:cNvPr>
          <p:cNvSpPr txBox="1"/>
          <p:nvPr/>
        </p:nvSpPr>
        <p:spPr>
          <a:xfrm>
            <a:off x="5560566" y="2929598"/>
            <a:ext cx="80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query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8434113-B490-4629-8EC9-97A4DEC0C4F7}"/>
              </a:ext>
            </a:extLst>
          </p:cNvPr>
          <p:cNvCxnSpPr>
            <a:cxnSpLocks/>
          </p:cNvCxnSpPr>
          <p:nvPr/>
        </p:nvCxnSpPr>
        <p:spPr>
          <a:xfrm flipV="1">
            <a:off x="6551643" y="3278523"/>
            <a:ext cx="703512" cy="562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3438A88-5FA2-4735-9875-2BC13A8C91E0}"/>
              </a:ext>
            </a:extLst>
          </p:cNvPr>
          <p:cNvSpPr txBox="1"/>
          <p:nvPr/>
        </p:nvSpPr>
        <p:spPr>
          <a:xfrm>
            <a:off x="5819509" y="3806206"/>
            <a:ext cx="1891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Config: </a:t>
            </a:r>
            <a:r>
              <a:rPr lang="en-US" sz="2000" dirty="0"/>
              <a:t>A -&gt; R2</a:t>
            </a:r>
            <a:endParaRPr lang="en-US" sz="2000" dirty="0">
              <a:latin typeface="+mn-lt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C1312E1-224A-4A06-B194-EBC939780906}"/>
              </a:ext>
            </a:extLst>
          </p:cNvPr>
          <p:cNvCxnSpPr>
            <a:cxnSpLocks/>
          </p:cNvCxnSpPr>
          <p:nvPr/>
        </p:nvCxnSpPr>
        <p:spPr>
          <a:xfrm>
            <a:off x="7255155" y="3293400"/>
            <a:ext cx="739495" cy="1376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256A70F-073C-4B5C-837E-526AC05C7A3F}"/>
              </a:ext>
            </a:extLst>
          </p:cNvPr>
          <p:cNvCxnSpPr>
            <a:cxnSpLocks/>
          </p:cNvCxnSpPr>
          <p:nvPr/>
        </p:nvCxnSpPr>
        <p:spPr>
          <a:xfrm>
            <a:off x="6638632" y="1067998"/>
            <a:ext cx="616523" cy="14403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34E1D24-73C1-4945-921A-1E18D34AE998}"/>
              </a:ext>
            </a:extLst>
          </p:cNvPr>
          <p:cNvCxnSpPr>
            <a:cxnSpLocks/>
          </p:cNvCxnSpPr>
          <p:nvPr/>
        </p:nvCxnSpPr>
        <p:spPr>
          <a:xfrm flipV="1">
            <a:off x="7255155" y="1053106"/>
            <a:ext cx="936928" cy="1440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62D9A9A-DCC4-4937-BA32-82CAA2731796}"/>
              </a:ext>
            </a:extLst>
          </p:cNvPr>
          <p:cNvSpPr txBox="1"/>
          <p:nvPr/>
        </p:nvSpPr>
        <p:spPr>
          <a:xfrm>
            <a:off x="6976676" y="2406063"/>
            <a:ext cx="76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reply</a:t>
            </a:r>
          </a:p>
        </p:txBody>
      </p:sp>
      <p:cxnSp>
        <p:nvCxnSpPr>
          <p:cNvPr id="45" name="Straight Connector 15">
            <a:extLst>
              <a:ext uri="{FF2B5EF4-FFF2-40B4-BE49-F238E27FC236}">
                <a16:creationId xmlns:a16="http://schemas.microsoft.com/office/drawing/2014/main" id="{11C34730-9664-4666-AE2B-ACF2931241F8}"/>
              </a:ext>
            </a:extLst>
          </p:cNvPr>
          <p:cNvCxnSpPr/>
          <p:nvPr/>
        </p:nvCxnSpPr>
        <p:spPr>
          <a:xfrm flipV="1">
            <a:off x="1604961" y="2113322"/>
            <a:ext cx="7015163" cy="333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9">
            <a:extLst>
              <a:ext uri="{FF2B5EF4-FFF2-40B4-BE49-F238E27FC236}">
                <a16:creationId xmlns:a16="http://schemas.microsoft.com/office/drawing/2014/main" id="{4B44F976-E0A1-47C9-B712-209A72B5265D}"/>
              </a:ext>
            </a:extLst>
          </p:cNvPr>
          <p:cNvCxnSpPr>
            <a:cxnSpLocks/>
          </p:cNvCxnSpPr>
          <p:nvPr/>
        </p:nvCxnSpPr>
        <p:spPr>
          <a:xfrm>
            <a:off x="3520386" y="1056197"/>
            <a:ext cx="576607" cy="1090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1">
            <a:extLst>
              <a:ext uri="{FF2B5EF4-FFF2-40B4-BE49-F238E27FC236}">
                <a16:creationId xmlns:a16="http://schemas.microsoft.com/office/drawing/2014/main" id="{FC87C21B-9509-460E-B5AC-066D85804F07}"/>
              </a:ext>
            </a:extLst>
          </p:cNvPr>
          <p:cNvCxnSpPr>
            <a:cxnSpLocks/>
          </p:cNvCxnSpPr>
          <p:nvPr/>
        </p:nvCxnSpPr>
        <p:spPr>
          <a:xfrm flipV="1">
            <a:off x="4093664" y="1038249"/>
            <a:ext cx="702419" cy="1108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21">
            <a:extLst>
              <a:ext uri="{FF2B5EF4-FFF2-40B4-BE49-F238E27FC236}">
                <a16:creationId xmlns:a16="http://schemas.microsoft.com/office/drawing/2014/main" id="{F9D7A0F4-2B64-40C1-B58B-22EAC260CE81}"/>
              </a:ext>
            </a:extLst>
          </p:cNvPr>
          <p:cNvSpPr txBox="1"/>
          <p:nvPr/>
        </p:nvSpPr>
        <p:spPr>
          <a:xfrm>
            <a:off x="191369" y="1965095"/>
            <a:ext cx="110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9996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/>
      <p:bldP spid="24" grpId="0"/>
      <p:bldP spid="25" grpId="0"/>
      <p:bldP spid="41" grpId="0"/>
      <p:bldP spid="67" grpId="0"/>
      <p:bldP spid="68" grpId="0"/>
      <p:bldP spid="69" grpId="0"/>
      <p:bldP spid="70" grpId="0"/>
      <p:bldP spid="82" grpId="0"/>
      <p:bldP spid="85" grpId="0"/>
      <p:bldP spid="92" grpId="0"/>
      <p:bldP spid="94" grpId="0"/>
      <p:bldP spid="105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B4AC-3DE4-433E-BF0C-0EFC5D5DF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Large-scale database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2DFFE-5F6D-48E0-8BFD-71BCB3B25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0536"/>
            <a:ext cx="8229600" cy="3818430"/>
          </a:xfrm>
        </p:spPr>
        <p:txBody>
          <a:bodyPr/>
          <a:lstStyle/>
          <a:p>
            <a:r>
              <a:rPr lang="en-US" sz="2000" dirty="0"/>
              <a:t>Google Spanner, </a:t>
            </a:r>
            <a:r>
              <a:rPr lang="en-US" sz="2000" dirty="0" err="1"/>
              <a:t>PingCAP</a:t>
            </a:r>
            <a:r>
              <a:rPr lang="en-US" sz="2000" dirty="0"/>
              <a:t> </a:t>
            </a:r>
            <a:r>
              <a:rPr lang="en-US" sz="2000" dirty="0" err="1"/>
              <a:t>TiDB</a:t>
            </a:r>
            <a:r>
              <a:rPr lang="en-US" sz="2000" dirty="0"/>
              <a:t>, WeChat </a:t>
            </a:r>
            <a:r>
              <a:rPr lang="en-US" sz="2000" dirty="0" err="1"/>
              <a:t>PaxosStore</a:t>
            </a:r>
            <a:r>
              <a:rPr lang="en-US" sz="2000" dirty="0"/>
              <a:t>...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Span over multiple continents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Use </a:t>
            </a:r>
            <a:r>
              <a:rPr lang="en-US" sz="2000" dirty="0" err="1"/>
              <a:t>Paxos</a:t>
            </a:r>
            <a:r>
              <a:rPr lang="en-US" sz="2000" dirty="0"/>
              <a:t> or Raft as a building block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36E27-0ED8-4F41-91B7-87FD678DC3D7}"/>
              </a:ext>
            </a:extLst>
          </p:cNvPr>
          <p:cNvSpPr txBox="1"/>
          <p:nvPr/>
        </p:nvSpPr>
        <p:spPr>
          <a:xfrm>
            <a:off x="109537" y="3640274"/>
            <a:ext cx="11668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replica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67315-E83A-401F-A99E-B5C362CF4D50}"/>
              </a:ext>
            </a:extLst>
          </p:cNvPr>
          <p:cNvSpPr txBox="1"/>
          <p:nvPr/>
        </p:nvSpPr>
        <p:spPr>
          <a:xfrm>
            <a:off x="1428749" y="3640274"/>
            <a:ext cx="11668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leader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DD164B-CCA2-46A2-8E5A-F929B66FD1FA}"/>
              </a:ext>
            </a:extLst>
          </p:cNvPr>
          <p:cNvSpPr txBox="1"/>
          <p:nvPr/>
        </p:nvSpPr>
        <p:spPr>
          <a:xfrm>
            <a:off x="2747961" y="3640273"/>
            <a:ext cx="11668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replica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D68199-66B6-4DC5-9937-82141CD5A1CA}"/>
              </a:ext>
            </a:extLst>
          </p:cNvPr>
          <p:cNvSpPr txBox="1"/>
          <p:nvPr/>
        </p:nvSpPr>
        <p:spPr>
          <a:xfrm>
            <a:off x="1428749" y="3018539"/>
            <a:ext cx="11668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>
                <a:latin typeface="+mn-lt"/>
              </a:rPr>
              <a:t>Paxos</a:t>
            </a:r>
            <a:endParaRPr lang="en-US" sz="1800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3743DC-5D8B-4054-973B-5474F7B2EB18}"/>
              </a:ext>
            </a:extLst>
          </p:cNvPr>
          <p:cNvSpPr txBox="1"/>
          <p:nvPr/>
        </p:nvSpPr>
        <p:spPr>
          <a:xfrm>
            <a:off x="1428749" y="2507041"/>
            <a:ext cx="11668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Tablet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D92C72-1D96-4E49-AFE3-284E5192C8A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49991" y="3787897"/>
            <a:ext cx="668372" cy="1365532"/>
          </a:xfrm>
          <a:prstGeom prst="rect">
            <a:avLst/>
          </a:prstGeom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AF1B7D-4B6B-4767-9508-781C83B0D7D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711307" y="3826253"/>
            <a:ext cx="668372" cy="1365532"/>
          </a:xfrm>
          <a:prstGeom prst="rect">
            <a:avLst/>
          </a:prstGeom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56A0D3-7068-422C-B5FC-E99F3B06408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048363" y="3787897"/>
            <a:ext cx="668372" cy="1365532"/>
          </a:xfrm>
          <a:prstGeom prst="rect">
            <a:avLst/>
          </a:prstGeom>
          <a:ln>
            <a:noFill/>
          </a:ln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7E788E-5A15-490D-917A-1A0BFDE446E2}"/>
              </a:ext>
            </a:extLst>
          </p:cNvPr>
          <p:cNvCxnSpPr>
            <a:stCxn id="9" idx="2"/>
            <a:endCxn id="4" idx="0"/>
          </p:cNvCxnSpPr>
          <p:nvPr/>
        </p:nvCxnSpPr>
        <p:spPr>
          <a:xfrm flipH="1">
            <a:off x="692943" y="3387871"/>
            <a:ext cx="1319212" cy="2524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82DC82-05C6-4A90-B278-96684D8E86AF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2012155" y="3387871"/>
            <a:ext cx="0" cy="2524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6328C50-F5C6-42CC-A4A5-EED958C9F374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2012155" y="3387871"/>
            <a:ext cx="1319212" cy="2524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B1562F-5433-4128-B502-35E7B5904634}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2012155" y="2876373"/>
            <a:ext cx="0" cy="1421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B770C71-8AC8-4761-8DA9-33F74FB06D67}"/>
              </a:ext>
            </a:extLst>
          </p:cNvPr>
          <p:cNvSpPr txBox="1"/>
          <p:nvPr/>
        </p:nvSpPr>
        <p:spPr>
          <a:xfrm>
            <a:off x="4201965" y="3640274"/>
            <a:ext cx="11668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replica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768A19-1B31-4FDC-AD60-A2D6171EA160}"/>
              </a:ext>
            </a:extLst>
          </p:cNvPr>
          <p:cNvSpPr txBox="1"/>
          <p:nvPr/>
        </p:nvSpPr>
        <p:spPr>
          <a:xfrm>
            <a:off x="5521177" y="3640274"/>
            <a:ext cx="116681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leader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F6C8D3-2C65-4472-8A80-B075575C230F}"/>
              </a:ext>
            </a:extLst>
          </p:cNvPr>
          <p:cNvSpPr txBox="1"/>
          <p:nvPr/>
        </p:nvSpPr>
        <p:spPr>
          <a:xfrm>
            <a:off x="6840389" y="3640273"/>
            <a:ext cx="11668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replica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400248-224A-4607-87B5-4FE998215131}"/>
              </a:ext>
            </a:extLst>
          </p:cNvPr>
          <p:cNvSpPr txBox="1"/>
          <p:nvPr/>
        </p:nvSpPr>
        <p:spPr>
          <a:xfrm>
            <a:off x="5521177" y="3018539"/>
            <a:ext cx="11668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>
                <a:latin typeface="+mn-lt"/>
              </a:rPr>
              <a:t>Paxos</a:t>
            </a:r>
            <a:endParaRPr lang="en-US" sz="1800" dirty="0">
              <a:latin typeface="+mn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FB50E1-D9D4-4F72-ADEB-A0FCBC38B9E1}"/>
              </a:ext>
            </a:extLst>
          </p:cNvPr>
          <p:cNvSpPr txBox="1"/>
          <p:nvPr/>
        </p:nvSpPr>
        <p:spPr>
          <a:xfrm>
            <a:off x="5521177" y="2507041"/>
            <a:ext cx="11668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Tablet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EED34E1-F2FE-4015-AC01-AAD086BBF72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442419" y="3787897"/>
            <a:ext cx="668372" cy="1365532"/>
          </a:xfrm>
          <a:prstGeom prst="rect">
            <a:avLst/>
          </a:prstGeom>
          <a:ln>
            <a:noFill/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A913A70-245B-476E-9D91-F913E81C644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803735" y="3826253"/>
            <a:ext cx="668372" cy="1365532"/>
          </a:xfrm>
          <a:prstGeom prst="rect">
            <a:avLst/>
          </a:prstGeom>
          <a:ln>
            <a:noFill/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1251BBC-50F9-4804-88A2-0BC0D7E796A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140791" y="3787897"/>
            <a:ext cx="668372" cy="1365532"/>
          </a:xfrm>
          <a:prstGeom prst="rect">
            <a:avLst/>
          </a:prstGeom>
          <a:ln>
            <a:noFill/>
          </a:ln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290793-2461-43A5-8D71-D11F8D326487}"/>
              </a:ext>
            </a:extLst>
          </p:cNvPr>
          <p:cNvCxnSpPr>
            <a:stCxn id="26" idx="2"/>
            <a:endCxn id="23" idx="0"/>
          </p:cNvCxnSpPr>
          <p:nvPr/>
        </p:nvCxnSpPr>
        <p:spPr>
          <a:xfrm flipH="1">
            <a:off x="4785371" y="3387871"/>
            <a:ext cx="1319212" cy="2524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0175CAB-78FC-470B-A0CA-D43ECBEBE7BF}"/>
              </a:ext>
            </a:extLst>
          </p:cNvPr>
          <p:cNvCxnSpPr>
            <a:stCxn id="26" idx="2"/>
            <a:endCxn id="24" idx="0"/>
          </p:cNvCxnSpPr>
          <p:nvPr/>
        </p:nvCxnSpPr>
        <p:spPr>
          <a:xfrm>
            <a:off x="6104583" y="3387871"/>
            <a:ext cx="0" cy="2524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93C9AF1-7CA6-4113-8DF2-1A3B557DF21F}"/>
              </a:ext>
            </a:extLst>
          </p:cNvPr>
          <p:cNvCxnSpPr>
            <a:stCxn id="26" idx="2"/>
            <a:endCxn id="25" idx="0"/>
          </p:cNvCxnSpPr>
          <p:nvPr/>
        </p:nvCxnSpPr>
        <p:spPr>
          <a:xfrm>
            <a:off x="6104583" y="3387871"/>
            <a:ext cx="1319212" cy="2524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C63DB5E-C339-4454-B0D5-1BAD12AD65FC}"/>
              </a:ext>
            </a:extLst>
          </p:cNvPr>
          <p:cNvCxnSpPr>
            <a:stCxn id="27" idx="2"/>
            <a:endCxn id="26" idx="0"/>
          </p:cNvCxnSpPr>
          <p:nvPr/>
        </p:nvCxnSpPr>
        <p:spPr>
          <a:xfrm>
            <a:off x="6104583" y="2876373"/>
            <a:ext cx="0" cy="1421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1FCB5EB-F4C5-4E3D-B7DC-14C493152B4C}"/>
              </a:ext>
            </a:extLst>
          </p:cNvPr>
          <p:cNvSpPr txBox="1"/>
          <p:nvPr/>
        </p:nvSpPr>
        <p:spPr>
          <a:xfrm>
            <a:off x="8271071" y="3557064"/>
            <a:ext cx="74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1D4ED4-3650-423C-92DD-AE1E62E33F6F}"/>
              </a:ext>
            </a:extLst>
          </p:cNvPr>
          <p:cNvSpPr txBox="1"/>
          <p:nvPr/>
        </p:nvSpPr>
        <p:spPr>
          <a:xfrm>
            <a:off x="891891" y="4580115"/>
            <a:ext cx="852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+mn-lt"/>
              </a:rPr>
              <a:t>US East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F35D52-B89A-4414-8DAC-14CFFC40DBC3}"/>
              </a:ext>
            </a:extLst>
          </p:cNvPr>
          <p:cNvSpPr txBox="1"/>
          <p:nvPr/>
        </p:nvSpPr>
        <p:spPr>
          <a:xfrm>
            <a:off x="2265905" y="4629541"/>
            <a:ext cx="953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+mn-lt"/>
              </a:rPr>
              <a:t>US West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AEBE21-7DA6-4808-A887-A0002DACAAAE}"/>
              </a:ext>
            </a:extLst>
          </p:cNvPr>
          <p:cNvSpPr txBox="1"/>
          <p:nvPr/>
        </p:nvSpPr>
        <p:spPr>
          <a:xfrm>
            <a:off x="3587913" y="4629541"/>
            <a:ext cx="1197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+mn-lt"/>
              </a:rPr>
              <a:t>US Central</a:t>
            </a:r>
          </a:p>
        </p:txBody>
      </p:sp>
    </p:spTree>
    <p:extLst>
      <p:ext uri="{BB962C8B-B14F-4D97-AF65-F5344CB8AC3E}">
        <p14:creationId xmlns:p14="http://schemas.microsoft.com/office/powerpoint/2010/main" val="299766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5" grpId="0"/>
      <p:bldP spid="36" grpId="0"/>
      <p:bldP spid="37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8E29A-8968-4CF5-A5A4-48871F9B7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Large-scale database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486C7-1D57-4ED0-A1DA-FBA60DF3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2939"/>
            <a:ext cx="8356600" cy="4230561"/>
          </a:xfrm>
        </p:spPr>
        <p:txBody>
          <a:bodyPr>
            <a:normAutofit/>
          </a:bodyPr>
          <a:lstStyle/>
          <a:p>
            <a:r>
              <a:rPr lang="en-US" sz="2000" dirty="0"/>
              <a:t>Scalability, availability and high performance</a:t>
            </a:r>
          </a:p>
          <a:p>
            <a:endParaRPr lang="en-US" sz="2000" dirty="0"/>
          </a:p>
          <a:p>
            <a:r>
              <a:rPr lang="en-US" sz="2000" dirty="0"/>
              <a:t>Each tablet is managed by a </a:t>
            </a:r>
            <a:r>
              <a:rPr lang="en-US" sz="2000" dirty="0" err="1"/>
              <a:t>Paxos</a:t>
            </a:r>
            <a:r>
              <a:rPr lang="en-US" sz="2000" dirty="0"/>
              <a:t> group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Tablet: a bag of (</a:t>
            </a:r>
            <a:r>
              <a:rPr lang="en-US" sz="2000" dirty="0" err="1"/>
              <a:t>key:string</a:t>
            </a:r>
            <a:r>
              <a:rPr lang="en-US" sz="2000" dirty="0"/>
              <a:t>, timestamp:int64) → string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3 to 5 replicas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Data placement can be specified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000" dirty="0"/>
              <a:t>May across continents</a:t>
            </a:r>
          </a:p>
          <a:p>
            <a:endParaRPr lang="en-US" sz="2000" dirty="0"/>
          </a:p>
          <a:p>
            <a:r>
              <a:rPr lang="en-US" sz="2000" dirty="0"/>
              <a:t>Among tablets, using two-phase commit for ACID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A</a:t>
            </a:r>
            <a:r>
              <a:rPr lang="en-US" sz="2000" dirty="0"/>
              <a:t>tomicity, </a:t>
            </a:r>
            <a:r>
              <a:rPr lang="en-US" sz="2000" b="1" dirty="0"/>
              <a:t>C</a:t>
            </a:r>
            <a:r>
              <a:rPr lang="en-US" sz="2000" dirty="0"/>
              <a:t>onsistency, </a:t>
            </a:r>
            <a:r>
              <a:rPr lang="en-US" sz="2000" b="1" dirty="0"/>
              <a:t>I</a:t>
            </a:r>
            <a:r>
              <a:rPr lang="en-US" sz="2000" dirty="0"/>
              <a:t>solation and </a:t>
            </a:r>
            <a:r>
              <a:rPr lang="en-US" sz="2000" b="1" dirty="0"/>
              <a:t>D</a:t>
            </a:r>
            <a:r>
              <a:rPr lang="en-US" sz="2000" dirty="0"/>
              <a:t>urability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251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8E29A-8968-4CF5-A5A4-48871F9B7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Large-scale database systems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2311D5-2647-42CC-B4C7-CB6BAEF80E56}"/>
              </a:ext>
            </a:extLst>
          </p:cNvPr>
          <p:cNvCxnSpPr/>
          <p:nvPr/>
        </p:nvCxnSpPr>
        <p:spPr>
          <a:xfrm flipV="1">
            <a:off x="1360066" y="2010851"/>
            <a:ext cx="7015163" cy="333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FB41B4-01AE-4059-9A1F-4729CA203BB7}"/>
              </a:ext>
            </a:extLst>
          </p:cNvPr>
          <p:cNvCxnSpPr/>
          <p:nvPr/>
        </p:nvCxnSpPr>
        <p:spPr>
          <a:xfrm flipV="1">
            <a:off x="1360066" y="2568064"/>
            <a:ext cx="7015163" cy="333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3D24E4-8EE4-4064-A288-F08BC76249B6}"/>
              </a:ext>
            </a:extLst>
          </p:cNvPr>
          <p:cNvCxnSpPr/>
          <p:nvPr/>
        </p:nvCxnSpPr>
        <p:spPr>
          <a:xfrm flipV="1">
            <a:off x="1360065" y="1406647"/>
            <a:ext cx="7015163" cy="333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9D11AD9-E050-41AE-90A4-E14F669E3751}"/>
              </a:ext>
            </a:extLst>
          </p:cNvPr>
          <p:cNvSpPr txBox="1"/>
          <p:nvPr/>
        </p:nvSpPr>
        <p:spPr>
          <a:xfrm>
            <a:off x="457200" y="1238650"/>
            <a:ext cx="98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Client</a:t>
            </a:r>
            <a:endParaRPr lang="en-US" dirty="0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CC44D8-5C52-4F70-9BF3-6F75E54EAC52}"/>
              </a:ext>
            </a:extLst>
          </p:cNvPr>
          <p:cNvSpPr txBox="1"/>
          <p:nvPr/>
        </p:nvSpPr>
        <p:spPr>
          <a:xfrm>
            <a:off x="457200" y="1859523"/>
            <a:ext cx="98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Tablet A</a:t>
            </a:r>
            <a:endParaRPr lang="en-US" dirty="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BA94C4-3691-4158-B15F-64F2B34730BD}"/>
              </a:ext>
            </a:extLst>
          </p:cNvPr>
          <p:cNvSpPr txBox="1"/>
          <p:nvPr/>
        </p:nvSpPr>
        <p:spPr>
          <a:xfrm>
            <a:off x="457200" y="2400067"/>
            <a:ext cx="98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Tablet B</a:t>
            </a:r>
            <a:endParaRPr lang="en-US" dirty="0"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1B2206-0576-45E4-B630-8C45D437F1E7}"/>
              </a:ext>
            </a:extLst>
          </p:cNvPr>
          <p:cNvSpPr txBox="1"/>
          <p:nvPr/>
        </p:nvSpPr>
        <p:spPr>
          <a:xfrm>
            <a:off x="1640290" y="650947"/>
            <a:ext cx="1332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read(A)</a:t>
            </a:r>
          </a:p>
          <a:p>
            <a:r>
              <a:rPr lang="en-US" dirty="0">
                <a:latin typeface="+mn-lt"/>
              </a:rPr>
              <a:t>read(B)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C3D7CF-46A2-49D9-AEA3-BC7C70E17E6E}"/>
              </a:ext>
            </a:extLst>
          </p:cNvPr>
          <p:cNvCxnSpPr>
            <a:cxnSpLocks/>
          </p:cNvCxnSpPr>
          <p:nvPr/>
        </p:nvCxnSpPr>
        <p:spPr>
          <a:xfrm>
            <a:off x="1674812" y="1454644"/>
            <a:ext cx="343121" cy="600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04E1CC-5BF8-4386-9A86-F0ACB9E03FE6}"/>
              </a:ext>
            </a:extLst>
          </p:cNvPr>
          <p:cNvCxnSpPr>
            <a:cxnSpLocks/>
          </p:cNvCxnSpPr>
          <p:nvPr/>
        </p:nvCxnSpPr>
        <p:spPr>
          <a:xfrm flipV="1">
            <a:off x="2026043" y="1423317"/>
            <a:ext cx="583814" cy="6021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F1BDEC-FF36-4D54-901A-01712B8A06E2}"/>
              </a:ext>
            </a:extLst>
          </p:cNvPr>
          <p:cNvCxnSpPr>
            <a:cxnSpLocks/>
          </p:cNvCxnSpPr>
          <p:nvPr/>
        </p:nvCxnSpPr>
        <p:spPr>
          <a:xfrm>
            <a:off x="1643996" y="1446432"/>
            <a:ext cx="331376" cy="1154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5B69D5C-07AD-49D4-BC86-49591A82D0BD}"/>
              </a:ext>
            </a:extLst>
          </p:cNvPr>
          <p:cNvCxnSpPr>
            <a:cxnSpLocks/>
          </p:cNvCxnSpPr>
          <p:nvPr/>
        </p:nvCxnSpPr>
        <p:spPr>
          <a:xfrm flipV="1">
            <a:off x="1998128" y="1432496"/>
            <a:ext cx="748005" cy="11689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57F577-CF6B-4A64-BF37-30CC4F99DD04}"/>
              </a:ext>
            </a:extLst>
          </p:cNvPr>
          <p:cNvCxnSpPr>
            <a:cxnSpLocks/>
          </p:cNvCxnSpPr>
          <p:nvPr/>
        </p:nvCxnSpPr>
        <p:spPr>
          <a:xfrm>
            <a:off x="4028385" y="1432495"/>
            <a:ext cx="731620" cy="604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3FA521D-FC02-4317-85D0-9A34C72F7CE8}"/>
              </a:ext>
            </a:extLst>
          </p:cNvPr>
          <p:cNvCxnSpPr>
            <a:cxnSpLocks/>
          </p:cNvCxnSpPr>
          <p:nvPr/>
        </p:nvCxnSpPr>
        <p:spPr>
          <a:xfrm>
            <a:off x="4026730" y="1432495"/>
            <a:ext cx="704863" cy="1152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3FBC5F9-F26F-4680-8E52-AF2ED710282D}"/>
              </a:ext>
            </a:extLst>
          </p:cNvPr>
          <p:cNvSpPr txBox="1"/>
          <p:nvPr/>
        </p:nvSpPr>
        <p:spPr>
          <a:xfrm>
            <a:off x="3755700" y="1032058"/>
            <a:ext cx="918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lock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C377A4C-12FE-4144-848C-47EA0EA5A8F1}"/>
              </a:ext>
            </a:extLst>
          </p:cNvPr>
          <p:cNvCxnSpPr>
            <a:cxnSpLocks/>
          </p:cNvCxnSpPr>
          <p:nvPr/>
        </p:nvCxnSpPr>
        <p:spPr>
          <a:xfrm flipV="1">
            <a:off x="4741645" y="1431682"/>
            <a:ext cx="894556" cy="593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5B7B0FE-7FE2-4069-AC73-CD2B4357B04D}"/>
              </a:ext>
            </a:extLst>
          </p:cNvPr>
          <p:cNvCxnSpPr>
            <a:cxnSpLocks/>
          </p:cNvCxnSpPr>
          <p:nvPr/>
        </p:nvCxnSpPr>
        <p:spPr>
          <a:xfrm flipV="1">
            <a:off x="4748523" y="1415012"/>
            <a:ext cx="982472" cy="1153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028239E-B995-4903-A1E0-34959DA4E179}"/>
              </a:ext>
            </a:extLst>
          </p:cNvPr>
          <p:cNvCxnSpPr>
            <a:cxnSpLocks/>
          </p:cNvCxnSpPr>
          <p:nvPr/>
        </p:nvCxnSpPr>
        <p:spPr>
          <a:xfrm>
            <a:off x="5721653" y="1417259"/>
            <a:ext cx="776917" cy="590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62252F3-B71D-4AC2-B938-7FB4473F3A41}"/>
              </a:ext>
            </a:extLst>
          </p:cNvPr>
          <p:cNvSpPr txBox="1"/>
          <p:nvPr/>
        </p:nvSpPr>
        <p:spPr>
          <a:xfrm>
            <a:off x="5254702" y="1007817"/>
            <a:ext cx="118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commit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EB07D23-1326-4F64-8DEB-308BF03D4A04}"/>
              </a:ext>
            </a:extLst>
          </p:cNvPr>
          <p:cNvCxnSpPr>
            <a:cxnSpLocks/>
          </p:cNvCxnSpPr>
          <p:nvPr/>
        </p:nvCxnSpPr>
        <p:spPr>
          <a:xfrm>
            <a:off x="5726324" y="1431681"/>
            <a:ext cx="801532" cy="1136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185B88-17CE-4F89-A203-F503791763D8}"/>
              </a:ext>
            </a:extLst>
          </p:cNvPr>
          <p:cNvSpPr txBox="1"/>
          <p:nvPr/>
        </p:nvSpPr>
        <p:spPr>
          <a:xfrm>
            <a:off x="2627318" y="1007512"/>
            <a:ext cx="118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write(A)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AE9C9D-9AD8-42B9-8B91-93C94158671C}"/>
              </a:ext>
            </a:extLst>
          </p:cNvPr>
          <p:cNvSpPr txBox="1"/>
          <p:nvPr/>
        </p:nvSpPr>
        <p:spPr>
          <a:xfrm>
            <a:off x="3871866" y="1983007"/>
            <a:ext cx="2355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write-lock(A)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93C9001-4751-4883-8289-26829F4C1ED3}"/>
              </a:ext>
            </a:extLst>
          </p:cNvPr>
          <p:cNvSpPr txBox="1"/>
          <p:nvPr/>
        </p:nvSpPr>
        <p:spPr>
          <a:xfrm>
            <a:off x="3871866" y="2521811"/>
            <a:ext cx="2355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read-lock(A)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70CCF6-4B42-4863-8FF6-4EE8B1323970}"/>
              </a:ext>
            </a:extLst>
          </p:cNvPr>
          <p:cNvCxnSpPr/>
          <p:nvPr/>
        </p:nvCxnSpPr>
        <p:spPr>
          <a:xfrm flipV="1">
            <a:off x="1314758" y="4144930"/>
            <a:ext cx="7015163" cy="333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B35F7CE-0F95-4A30-9DF1-F8964B1C292F}"/>
              </a:ext>
            </a:extLst>
          </p:cNvPr>
          <p:cNvCxnSpPr/>
          <p:nvPr/>
        </p:nvCxnSpPr>
        <p:spPr>
          <a:xfrm flipV="1">
            <a:off x="1314758" y="4702143"/>
            <a:ext cx="7015163" cy="333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07E7777-91B8-49A5-BD44-BB799381048F}"/>
              </a:ext>
            </a:extLst>
          </p:cNvPr>
          <p:cNvCxnSpPr/>
          <p:nvPr/>
        </p:nvCxnSpPr>
        <p:spPr>
          <a:xfrm flipV="1">
            <a:off x="1314757" y="3540726"/>
            <a:ext cx="7015163" cy="333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7A60308-E92A-483A-8B11-103FEE7C9BF4}"/>
              </a:ext>
            </a:extLst>
          </p:cNvPr>
          <p:cNvSpPr txBox="1"/>
          <p:nvPr/>
        </p:nvSpPr>
        <p:spPr>
          <a:xfrm>
            <a:off x="411892" y="3372729"/>
            <a:ext cx="98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Client</a:t>
            </a:r>
            <a:endParaRPr lang="en-US" dirty="0">
              <a:latin typeface="+mn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775B075-2CB8-4B64-923A-2D3AAF85E6CE}"/>
              </a:ext>
            </a:extLst>
          </p:cNvPr>
          <p:cNvSpPr txBox="1"/>
          <p:nvPr/>
        </p:nvSpPr>
        <p:spPr>
          <a:xfrm>
            <a:off x="411892" y="3993602"/>
            <a:ext cx="98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Tablet A</a:t>
            </a:r>
            <a:endParaRPr lang="en-US" dirty="0">
              <a:latin typeface="+mn-lt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E4E8D08-9B88-477F-93D9-F6BB4D03F5FA}"/>
              </a:ext>
            </a:extLst>
          </p:cNvPr>
          <p:cNvSpPr txBox="1"/>
          <p:nvPr/>
        </p:nvSpPr>
        <p:spPr>
          <a:xfrm>
            <a:off x="411892" y="4534146"/>
            <a:ext cx="98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Tablet B</a:t>
            </a:r>
            <a:endParaRPr lang="en-US" dirty="0">
              <a:latin typeface="+mn-lt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7876FF3-D460-40BA-8D32-5FD1402DDE4B}"/>
              </a:ext>
            </a:extLst>
          </p:cNvPr>
          <p:cNvCxnSpPr>
            <a:cxnSpLocks/>
          </p:cNvCxnSpPr>
          <p:nvPr/>
        </p:nvCxnSpPr>
        <p:spPr>
          <a:xfrm>
            <a:off x="1783571" y="3566574"/>
            <a:ext cx="731620" cy="604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DAE7FA6-0190-4AE9-9442-CC4950CDD46B}"/>
              </a:ext>
            </a:extLst>
          </p:cNvPr>
          <p:cNvCxnSpPr>
            <a:cxnSpLocks/>
          </p:cNvCxnSpPr>
          <p:nvPr/>
        </p:nvCxnSpPr>
        <p:spPr>
          <a:xfrm>
            <a:off x="1781916" y="3566574"/>
            <a:ext cx="704863" cy="1152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CA6722D-57C2-403E-B169-9935D2D85E27}"/>
              </a:ext>
            </a:extLst>
          </p:cNvPr>
          <p:cNvSpPr txBox="1"/>
          <p:nvPr/>
        </p:nvSpPr>
        <p:spPr>
          <a:xfrm>
            <a:off x="1510886" y="3166137"/>
            <a:ext cx="918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lock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EC9B52F-C0C1-4C88-867D-83AE274B9454}"/>
              </a:ext>
            </a:extLst>
          </p:cNvPr>
          <p:cNvCxnSpPr>
            <a:cxnSpLocks/>
          </p:cNvCxnSpPr>
          <p:nvPr/>
        </p:nvCxnSpPr>
        <p:spPr>
          <a:xfrm flipV="1">
            <a:off x="2496831" y="3565761"/>
            <a:ext cx="894556" cy="593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0AE9407-3037-4FCE-873B-CAF3B1D877AC}"/>
              </a:ext>
            </a:extLst>
          </p:cNvPr>
          <p:cNvCxnSpPr>
            <a:cxnSpLocks/>
          </p:cNvCxnSpPr>
          <p:nvPr/>
        </p:nvCxnSpPr>
        <p:spPr>
          <a:xfrm flipV="1">
            <a:off x="2503709" y="3549091"/>
            <a:ext cx="982472" cy="1153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4C7B0FB-BBC5-4B6C-BB63-E3BF41FD68FF}"/>
              </a:ext>
            </a:extLst>
          </p:cNvPr>
          <p:cNvCxnSpPr>
            <a:cxnSpLocks/>
          </p:cNvCxnSpPr>
          <p:nvPr/>
        </p:nvCxnSpPr>
        <p:spPr>
          <a:xfrm>
            <a:off x="3476839" y="3551338"/>
            <a:ext cx="776917" cy="590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A7B156B-6BBB-4997-A7C9-2659BF3A6387}"/>
              </a:ext>
            </a:extLst>
          </p:cNvPr>
          <p:cNvSpPr txBox="1"/>
          <p:nvPr/>
        </p:nvSpPr>
        <p:spPr>
          <a:xfrm>
            <a:off x="3009888" y="3141896"/>
            <a:ext cx="118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abort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3B31956-7C3E-47B0-ADF3-644592DCC061}"/>
              </a:ext>
            </a:extLst>
          </p:cNvPr>
          <p:cNvCxnSpPr>
            <a:cxnSpLocks/>
          </p:cNvCxnSpPr>
          <p:nvPr/>
        </p:nvCxnSpPr>
        <p:spPr>
          <a:xfrm>
            <a:off x="3481510" y="3565760"/>
            <a:ext cx="801532" cy="1136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40A1FF7-B63E-49CC-A22B-0362857C5894}"/>
              </a:ext>
            </a:extLst>
          </p:cNvPr>
          <p:cNvSpPr txBox="1"/>
          <p:nvPr/>
        </p:nvSpPr>
        <p:spPr>
          <a:xfrm>
            <a:off x="2055820" y="4119728"/>
            <a:ext cx="1052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reject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DBE9F88-4792-4C48-B720-B44EB73FC7C3}"/>
              </a:ext>
            </a:extLst>
          </p:cNvPr>
          <p:cNvSpPr txBox="1"/>
          <p:nvPr/>
        </p:nvSpPr>
        <p:spPr>
          <a:xfrm>
            <a:off x="1627052" y="4655890"/>
            <a:ext cx="2355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read-lock(A)</a:t>
            </a:r>
          </a:p>
        </p:txBody>
      </p:sp>
    </p:spTree>
    <p:extLst>
      <p:ext uri="{BB962C8B-B14F-4D97-AF65-F5344CB8AC3E}">
        <p14:creationId xmlns:p14="http://schemas.microsoft.com/office/powerpoint/2010/main" val="335781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6" grpId="0"/>
      <p:bldP spid="42" grpId="0"/>
      <p:bldP spid="45" grpId="0"/>
      <p:bldP spid="48" grpId="0"/>
      <p:bldP spid="49" grpId="0"/>
      <p:bldP spid="66" grpId="0"/>
      <p:bldP spid="70" grpId="0"/>
      <p:bldP spid="73" grpId="0"/>
      <p:bldP spid="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51815-1634-4C9F-A573-0DB88AA9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Blockchains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AA82B-5F33-459A-8828-3992B0C47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150" y="704415"/>
            <a:ext cx="8699500" cy="3818430"/>
          </a:xfrm>
        </p:spPr>
        <p:txBody>
          <a:bodyPr/>
          <a:lstStyle/>
          <a:p>
            <a:r>
              <a:rPr lang="en-US" altLang="zh-CN" dirty="0"/>
              <a:t>A chain of blocks (i.e., State Machine Replication)</a:t>
            </a:r>
          </a:p>
          <a:p>
            <a:r>
              <a:rPr lang="en-US" dirty="0"/>
              <a:t>Each block contains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 cryptographic hash of the previous block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transaction data </a:t>
            </a:r>
            <a:r>
              <a:rPr lang="en-US" dirty="0" err="1"/>
              <a:t>tx</a:t>
            </a:r>
            <a:endParaRPr lang="en-US" dirty="0"/>
          </a:p>
          <a:p>
            <a:r>
              <a:rPr lang="en-US" dirty="0"/>
              <a:t>Each block is decided by a </a:t>
            </a:r>
            <a:r>
              <a:rPr lang="en-US" b="1" i="1" u="sng" dirty="0"/>
              <a:t>consensus</a:t>
            </a:r>
            <a:r>
              <a:rPr lang="en-US" dirty="0"/>
              <a:t> instance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0A0C10-1F0D-4BCF-9E6A-B1613E26C4DA}"/>
              </a:ext>
            </a:extLst>
          </p:cNvPr>
          <p:cNvGrpSpPr/>
          <p:nvPr/>
        </p:nvGrpSpPr>
        <p:grpSpPr>
          <a:xfrm>
            <a:off x="1181100" y="3061424"/>
            <a:ext cx="6356350" cy="2025651"/>
            <a:chOff x="1181100" y="3061424"/>
            <a:chExt cx="6356350" cy="2025651"/>
          </a:xfrm>
        </p:grpSpPr>
        <p:sp>
          <p:nvSpPr>
            <p:cNvPr id="10" name="AutoShape 3">
              <a:extLst>
                <a:ext uri="{FF2B5EF4-FFF2-40B4-BE49-F238E27FC236}">
                  <a16:creationId xmlns:a16="http://schemas.microsoft.com/office/drawing/2014/main" id="{2358E920-83E3-4415-8179-B45C2375F36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81100" y="3061424"/>
              <a:ext cx="6356350" cy="1979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09EDAAFF-9D64-44DC-8A8D-568C2F1F8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2925" y="3401149"/>
              <a:ext cx="827088" cy="1247776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D7C6F29A-E734-4EC3-80EE-6328758923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0863" y="3404324"/>
              <a:ext cx="823913" cy="1241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79BB0F03-F574-4AF0-95BB-DB03CEB6B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2925" y="3401149"/>
              <a:ext cx="827088" cy="1247776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8FD19AB7-D656-435C-BD97-71F3DAAD6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2925" y="3390037"/>
              <a:ext cx="849313" cy="1270001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E91BE00B-8AE3-4201-85EA-17D4BE09F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100" y="3399562"/>
              <a:ext cx="833438" cy="1252538"/>
            </a:xfrm>
            <a:custGeom>
              <a:avLst/>
              <a:gdLst>
                <a:gd name="T0" fmla="*/ 8 w 1226"/>
                <a:gd name="T1" fmla="*/ 1815 h 1831"/>
                <a:gd name="T2" fmla="*/ 1218 w 1226"/>
                <a:gd name="T3" fmla="*/ 1815 h 1831"/>
                <a:gd name="T4" fmla="*/ 1210 w 1226"/>
                <a:gd name="T5" fmla="*/ 1823 h 1831"/>
                <a:gd name="T6" fmla="*/ 1210 w 1226"/>
                <a:gd name="T7" fmla="*/ 8 h 1831"/>
                <a:gd name="T8" fmla="*/ 1218 w 1226"/>
                <a:gd name="T9" fmla="*/ 16 h 1831"/>
                <a:gd name="T10" fmla="*/ 8 w 1226"/>
                <a:gd name="T11" fmla="*/ 16 h 1831"/>
                <a:gd name="T12" fmla="*/ 16 w 1226"/>
                <a:gd name="T13" fmla="*/ 8 h 1831"/>
                <a:gd name="T14" fmla="*/ 16 w 1226"/>
                <a:gd name="T15" fmla="*/ 1823 h 1831"/>
                <a:gd name="T16" fmla="*/ 8 w 1226"/>
                <a:gd name="T17" fmla="*/ 1831 h 1831"/>
                <a:gd name="T18" fmla="*/ 0 w 1226"/>
                <a:gd name="T19" fmla="*/ 1823 h 1831"/>
                <a:gd name="T20" fmla="*/ 0 w 1226"/>
                <a:gd name="T21" fmla="*/ 8 h 1831"/>
                <a:gd name="T22" fmla="*/ 8 w 1226"/>
                <a:gd name="T23" fmla="*/ 0 h 1831"/>
                <a:gd name="T24" fmla="*/ 1218 w 1226"/>
                <a:gd name="T25" fmla="*/ 0 h 1831"/>
                <a:gd name="T26" fmla="*/ 1226 w 1226"/>
                <a:gd name="T27" fmla="*/ 8 h 1831"/>
                <a:gd name="T28" fmla="*/ 1226 w 1226"/>
                <a:gd name="T29" fmla="*/ 1823 h 1831"/>
                <a:gd name="T30" fmla="*/ 1218 w 1226"/>
                <a:gd name="T31" fmla="*/ 1831 h 1831"/>
                <a:gd name="T32" fmla="*/ 8 w 1226"/>
                <a:gd name="T33" fmla="*/ 1831 h 1831"/>
                <a:gd name="T34" fmla="*/ 0 w 1226"/>
                <a:gd name="T35" fmla="*/ 1823 h 1831"/>
                <a:gd name="T36" fmla="*/ 8 w 1226"/>
                <a:gd name="T37" fmla="*/ 1815 h 1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26" h="1831">
                  <a:moveTo>
                    <a:pt x="8" y="1815"/>
                  </a:moveTo>
                  <a:lnTo>
                    <a:pt x="1218" y="1815"/>
                  </a:lnTo>
                  <a:lnTo>
                    <a:pt x="1210" y="1823"/>
                  </a:lnTo>
                  <a:lnTo>
                    <a:pt x="1210" y="8"/>
                  </a:lnTo>
                  <a:lnTo>
                    <a:pt x="1218" y="16"/>
                  </a:lnTo>
                  <a:lnTo>
                    <a:pt x="8" y="16"/>
                  </a:lnTo>
                  <a:lnTo>
                    <a:pt x="16" y="8"/>
                  </a:lnTo>
                  <a:lnTo>
                    <a:pt x="16" y="1823"/>
                  </a:lnTo>
                  <a:cubicBezTo>
                    <a:pt x="16" y="1827"/>
                    <a:pt x="13" y="1831"/>
                    <a:pt x="8" y="1831"/>
                  </a:cubicBezTo>
                  <a:cubicBezTo>
                    <a:pt x="4" y="1831"/>
                    <a:pt x="0" y="1827"/>
                    <a:pt x="0" y="1823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lnTo>
                    <a:pt x="1218" y="0"/>
                  </a:lnTo>
                  <a:cubicBezTo>
                    <a:pt x="1222" y="0"/>
                    <a:pt x="1226" y="4"/>
                    <a:pt x="1226" y="8"/>
                  </a:cubicBezTo>
                  <a:lnTo>
                    <a:pt x="1226" y="1823"/>
                  </a:lnTo>
                  <a:cubicBezTo>
                    <a:pt x="1226" y="1827"/>
                    <a:pt x="1222" y="1831"/>
                    <a:pt x="1218" y="1831"/>
                  </a:cubicBezTo>
                  <a:lnTo>
                    <a:pt x="8" y="1831"/>
                  </a:lnTo>
                  <a:cubicBezTo>
                    <a:pt x="4" y="1831"/>
                    <a:pt x="0" y="1827"/>
                    <a:pt x="0" y="1823"/>
                  </a:cubicBezTo>
                  <a:cubicBezTo>
                    <a:pt x="0" y="1818"/>
                    <a:pt x="4" y="1815"/>
                    <a:pt x="8" y="181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D7AB7764-952A-4526-AE39-982554661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2925" y="3390037"/>
              <a:ext cx="849313" cy="1270001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0E58AA83-304D-436A-B93C-EC7CF4BE4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3367812"/>
              <a:ext cx="849313" cy="11113"/>
            </a:xfrm>
            <a:prstGeom prst="rect">
              <a:avLst/>
            </a:pr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8C3A7412-5FAA-4BCF-9CDA-2218E9EBD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3378924"/>
              <a:ext cx="849313" cy="4445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6F85783D-FAAD-4975-BE19-FC1EBA845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3423374"/>
              <a:ext cx="849313" cy="76200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23995F82-6C8D-44C6-96F5-4B80534B6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3499574"/>
              <a:ext cx="849313" cy="76200"/>
            </a:xfrm>
            <a:prstGeom prst="rect">
              <a:avLst/>
            </a:pr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5">
              <a:extLst>
                <a:ext uri="{FF2B5EF4-FFF2-40B4-BE49-F238E27FC236}">
                  <a16:creationId xmlns:a16="http://schemas.microsoft.com/office/drawing/2014/main" id="{454550C0-F903-4EA1-B2E9-F0D5AD005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3575774"/>
              <a:ext cx="849313" cy="76200"/>
            </a:xfrm>
            <a:prstGeom prst="rect">
              <a:avLst/>
            </a:pr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6">
              <a:extLst>
                <a:ext uri="{FF2B5EF4-FFF2-40B4-BE49-F238E27FC236}">
                  <a16:creationId xmlns:a16="http://schemas.microsoft.com/office/drawing/2014/main" id="{E3E37E9E-D2A6-435E-81FF-E0D512531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3651974"/>
              <a:ext cx="849313" cy="77788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7">
              <a:extLst>
                <a:ext uri="{FF2B5EF4-FFF2-40B4-BE49-F238E27FC236}">
                  <a16:creationId xmlns:a16="http://schemas.microsoft.com/office/drawing/2014/main" id="{DBDD8FD6-B615-4778-BBC3-0FE7CA43A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3729762"/>
              <a:ext cx="849313" cy="87313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8">
              <a:extLst>
                <a:ext uri="{FF2B5EF4-FFF2-40B4-BE49-F238E27FC236}">
                  <a16:creationId xmlns:a16="http://schemas.microsoft.com/office/drawing/2014/main" id="{4683B83F-2FFC-4804-9299-AA04FD99E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3817074"/>
              <a:ext cx="849313" cy="76200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A0D74820-30BE-4D8F-BE07-233F7CBA7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3893274"/>
              <a:ext cx="849313" cy="153988"/>
            </a:xfrm>
            <a:prstGeom prst="rect">
              <a:avLst/>
            </a:pr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0">
              <a:extLst>
                <a:ext uri="{FF2B5EF4-FFF2-40B4-BE49-F238E27FC236}">
                  <a16:creationId xmlns:a16="http://schemas.microsoft.com/office/drawing/2014/main" id="{157B96F2-6D41-4CAF-A045-FCFCEC4C0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4047262"/>
              <a:ext cx="849313" cy="76200"/>
            </a:xfrm>
            <a:prstGeom prst="rect">
              <a:avLst/>
            </a:pr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1">
              <a:extLst>
                <a:ext uri="{FF2B5EF4-FFF2-40B4-BE49-F238E27FC236}">
                  <a16:creationId xmlns:a16="http://schemas.microsoft.com/office/drawing/2014/main" id="{57FF8CC4-9423-4CD7-B9D7-4BF37A86E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4123462"/>
              <a:ext cx="849313" cy="87313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2">
              <a:extLst>
                <a:ext uri="{FF2B5EF4-FFF2-40B4-BE49-F238E27FC236}">
                  <a16:creationId xmlns:a16="http://schemas.microsoft.com/office/drawing/2014/main" id="{C1F91A66-309F-4FB8-AD83-E5F822CAB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4210775"/>
              <a:ext cx="849313" cy="76200"/>
            </a:xfrm>
            <a:prstGeom prst="rect">
              <a:avLst/>
            </a:pr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2FDF2A18-5733-40A0-A7F3-8B2913BD8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4286975"/>
              <a:ext cx="849313" cy="76200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4">
              <a:extLst>
                <a:ext uri="{FF2B5EF4-FFF2-40B4-BE49-F238E27FC236}">
                  <a16:creationId xmlns:a16="http://schemas.microsoft.com/office/drawing/2014/main" id="{0DDF73FB-0C0B-4EB7-BBC1-B399D63D3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4363175"/>
              <a:ext cx="849313" cy="7778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FF40039E-ADE4-48B7-9A5A-E7E1A0B87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4440962"/>
              <a:ext cx="849313" cy="87313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6">
              <a:extLst>
                <a:ext uri="{FF2B5EF4-FFF2-40B4-BE49-F238E27FC236}">
                  <a16:creationId xmlns:a16="http://schemas.microsoft.com/office/drawing/2014/main" id="{F719D409-0D12-4ED6-931B-7314A2375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4528275"/>
              <a:ext cx="849313" cy="76200"/>
            </a:xfrm>
            <a:prstGeom prst="rect">
              <a:avLst/>
            </a:pr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778A91B8-65D6-4EAB-B45D-D8971DAA3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588" y="4604475"/>
              <a:ext cx="849313" cy="33338"/>
            </a:xfrm>
            <a:prstGeom prst="rect">
              <a:avLst/>
            </a:pr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3E4846A-DF32-4343-B2E4-F5203CD72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5" y="3383687"/>
              <a:ext cx="823913" cy="1241426"/>
            </a:xfrm>
            <a:prstGeom prst="rect">
              <a:avLst/>
            </a:prstGeom>
            <a:noFill/>
            <a:ln w="3175" cap="rnd">
              <a:solidFill>
                <a:srgbClr val="40404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44160E90-12ED-4284-A25D-3471DBDE7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6363" y="4680675"/>
              <a:ext cx="282575" cy="3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30">
              <a:extLst>
                <a:ext uri="{FF2B5EF4-FFF2-40B4-BE49-F238E27FC236}">
                  <a16:creationId xmlns:a16="http://schemas.microsoft.com/office/drawing/2014/main" id="{C0814ABD-D3A7-4C04-8BCB-4BB8FEAC8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238" y="4814025"/>
              <a:ext cx="130175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31">
              <a:extLst>
                <a:ext uri="{FF2B5EF4-FFF2-40B4-BE49-F238E27FC236}">
                  <a16:creationId xmlns:a16="http://schemas.microsoft.com/office/drawing/2014/main" id="{B14F9332-1BD7-4FD6-BCB4-5FE0E0D32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2100" y="4680675"/>
              <a:ext cx="271463" cy="3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=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32">
              <a:extLst>
                <a:ext uri="{FF2B5EF4-FFF2-40B4-BE49-F238E27FC236}">
                  <a16:creationId xmlns:a16="http://schemas.microsoft.com/office/drawing/2014/main" id="{A98BDB3A-253B-40C5-B486-8A1BED0BA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275" y="4680675"/>
              <a:ext cx="304800" cy="3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H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C18898D6-8518-410A-A9AF-10F09086A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788" y="4680675"/>
              <a:ext cx="217488" cy="3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(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34">
              <a:extLst>
                <a:ext uri="{FF2B5EF4-FFF2-40B4-BE49-F238E27FC236}">
                  <a16:creationId xmlns:a16="http://schemas.microsoft.com/office/drawing/2014/main" id="{AB929A87-E85F-440B-9D6B-45D268B69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1988" y="4680675"/>
              <a:ext cx="282575" cy="3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35">
              <a:extLst>
                <a:ext uri="{FF2B5EF4-FFF2-40B4-BE49-F238E27FC236}">
                  <a16:creationId xmlns:a16="http://schemas.microsoft.com/office/drawing/2014/main" id="{5625112D-CC0F-462B-9827-A5F8D920B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275" y="4814025"/>
              <a:ext cx="130175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36">
              <a:extLst>
                <a:ext uri="{FF2B5EF4-FFF2-40B4-BE49-F238E27FC236}">
                  <a16:creationId xmlns:a16="http://schemas.microsoft.com/office/drawing/2014/main" id="{74DF401B-35C4-4606-9A60-AF996E0F1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6613" y="4814025"/>
              <a:ext cx="141288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37">
              <a:extLst>
                <a:ext uri="{FF2B5EF4-FFF2-40B4-BE49-F238E27FC236}">
                  <a16:creationId xmlns:a16="http://schemas.microsoft.com/office/drawing/2014/main" id="{762DCA5B-2A1E-4B0B-99EF-21F1D74DA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588" y="4814025"/>
              <a:ext cx="174625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38">
              <a:extLst>
                <a:ext uri="{FF2B5EF4-FFF2-40B4-BE49-F238E27FC236}">
                  <a16:creationId xmlns:a16="http://schemas.microsoft.com/office/drawing/2014/main" id="{3D2F3EB2-1D88-4008-A39B-A6563A194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900" y="4680675"/>
              <a:ext cx="206375" cy="3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,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39">
              <a:extLst>
                <a:ext uri="{FF2B5EF4-FFF2-40B4-BE49-F238E27FC236}">
                  <a16:creationId xmlns:a16="http://schemas.microsoft.com/office/drawing/2014/main" id="{31920A73-51F0-463D-BC4E-78054295F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2988" y="4680675"/>
              <a:ext cx="271463" cy="3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40">
              <a:extLst>
                <a:ext uri="{FF2B5EF4-FFF2-40B4-BE49-F238E27FC236}">
                  <a16:creationId xmlns:a16="http://schemas.microsoft.com/office/drawing/2014/main" id="{8039D240-EB0C-4E1B-A1ED-20FA4D52E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163" y="4814025"/>
              <a:ext cx="130175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44">
              <a:extLst>
                <a:ext uri="{FF2B5EF4-FFF2-40B4-BE49-F238E27FC236}">
                  <a16:creationId xmlns:a16="http://schemas.microsoft.com/office/drawing/2014/main" id="{9A756219-9125-40C6-9688-9BD3259B1C2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516188" y="4698137"/>
              <a:ext cx="200025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)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F84C365F-BEFE-4589-B83E-D2CA0B9F9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700" y="3401149"/>
              <a:ext cx="827088" cy="1247776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70" name="Picture 46">
              <a:extLst>
                <a:ext uri="{FF2B5EF4-FFF2-40B4-BE49-F238E27FC236}">
                  <a16:creationId xmlns:a16="http://schemas.microsoft.com/office/drawing/2014/main" id="{7B627D7F-779E-4557-9866-4EC742851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0463" y="3404324"/>
              <a:ext cx="822325" cy="1241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Rectangle 47">
              <a:extLst>
                <a:ext uri="{FF2B5EF4-FFF2-40B4-BE49-F238E27FC236}">
                  <a16:creationId xmlns:a16="http://schemas.microsoft.com/office/drawing/2014/main" id="{8C40DB14-7437-4C5C-9223-B35AA66BF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700" y="3401149"/>
              <a:ext cx="827088" cy="1247776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48">
              <a:extLst>
                <a:ext uri="{FF2B5EF4-FFF2-40B4-BE49-F238E27FC236}">
                  <a16:creationId xmlns:a16="http://schemas.microsoft.com/office/drawing/2014/main" id="{7A0FD25A-E658-4F9D-B8D5-DC1E2C6D9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588" y="3390037"/>
              <a:ext cx="849313" cy="1270001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9">
              <a:extLst>
                <a:ext uri="{FF2B5EF4-FFF2-40B4-BE49-F238E27FC236}">
                  <a16:creationId xmlns:a16="http://schemas.microsoft.com/office/drawing/2014/main" id="{6711C10A-CF87-430D-8CE9-3DC908F44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113" y="3399562"/>
              <a:ext cx="835025" cy="1252538"/>
            </a:xfrm>
            <a:custGeom>
              <a:avLst/>
              <a:gdLst>
                <a:gd name="T0" fmla="*/ 8 w 1226"/>
                <a:gd name="T1" fmla="*/ 1815 h 1831"/>
                <a:gd name="T2" fmla="*/ 1218 w 1226"/>
                <a:gd name="T3" fmla="*/ 1815 h 1831"/>
                <a:gd name="T4" fmla="*/ 1210 w 1226"/>
                <a:gd name="T5" fmla="*/ 1823 h 1831"/>
                <a:gd name="T6" fmla="*/ 1210 w 1226"/>
                <a:gd name="T7" fmla="*/ 8 h 1831"/>
                <a:gd name="T8" fmla="*/ 1218 w 1226"/>
                <a:gd name="T9" fmla="*/ 16 h 1831"/>
                <a:gd name="T10" fmla="*/ 8 w 1226"/>
                <a:gd name="T11" fmla="*/ 16 h 1831"/>
                <a:gd name="T12" fmla="*/ 16 w 1226"/>
                <a:gd name="T13" fmla="*/ 8 h 1831"/>
                <a:gd name="T14" fmla="*/ 16 w 1226"/>
                <a:gd name="T15" fmla="*/ 1823 h 1831"/>
                <a:gd name="T16" fmla="*/ 8 w 1226"/>
                <a:gd name="T17" fmla="*/ 1831 h 1831"/>
                <a:gd name="T18" fmla="*/ 0 w 1226"/>
                <a:gd name="T19" fmla="*/ 1823 h 1831"/>
                <a:gd name="T20" fmla="*/ 0 w 1226"/>
                <a:gd name="T21" fmla="*/ 8 h 1831"/>
                <a:gd name="T22" fmla="*/ 8 w 1226"/>
                <a:gd name="T23" fmla="*/ 0 h 1831"/>
                <a:gd name="T24" fmla="*/ 1218 w 1226"/>
                <a:gd name="T25" fmla="*/ 0 h 1831"/>
                <a:gd name="T26" fmla="*/ 1226 w 1226"/>
                <a:gd name="T27" fmla="*/ 8 h 1831"/>
                <a:gd name="T28" fmla="*/ 1226 w 1226"/>
                <a:gd name="T29" fmla="*/ 1823 h 1831"/>
                <a:gd name="T30" fmla="*/ 1218 w 1226"/>
                <a:gd name="T31" fmla="*/ 1831 h 1831"/>
                <a:gd name="T32" fmla="*/ 8 w 1226"/>
                <a:gd name="T33" fmla="*/ 1831 h 1831"/>
                <a:gd name="T34" fmla="*/ 0 w 1226"/>
                <a:gd name="T35" fmla="*/ 1823 h 1831"/>
                <a:gd name="T36" fmla="*/ 8 w 1226"/>
                <a:gd name="T37" fmla="*/ 1815 h 1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26" h="1831">
                  <a:moveTo>
                    <a:pt x="8" y="1815"/>
                  </a:moveTo>
                  <a:lnTo>
                    <a:pt x="1218" y="1815"/>
                  </a:lnTo>
                  <a:lnTo>
                    <a:pt x="1210" y="1823"/>
                  </a:lnTo>
                  <a:lnTo>
                    <a:pt x="1210" y="8"/>
                  </a:lnTo>
                  <a:lnTo>
                    <a:pt x="1218" y="16"/>
                  </a:lnTo>
                  <a:lnTo>
                    <a:pt x="8" y="16"/>
                  </a:lnTo>
                  <a:lnTo>
                    <a:pt x="16" y="8"/>
                  </a:lnTo>
                  <a:lnTo>
                    <a:pt x="16" y="1823"/>
                  </a:lnTo>
                  <a:cubicBezTo>
                    <a:pt x="16" y="1827"/>
                    <a:pt x="13" y="1831"/>
                    <a:pt x="8" y="1831"/>
                  </a:cubicBezTo>
                  <a:cubicBezTo>
                    <a:pt x="4" y="1831"/>
                    <a:pt x="0" y="1827"/>
                    <a:pt x="0" y="1823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lnTo>
                    <a:pt x="1218" y="0"/>
                  </a:lnTo>
                  <a:cubicBezTo>
                    <a:pt x="1222" y="0"/>
                    <a:pt x="1226" y="4"/>
                    <a:pt x="1226" y="8"/>
                  </a:cubicBezTo>
                  <a:lnTo>
                    <a:pt x="1226" y="1823"/>
                  </a:lnTo>
                  <a:cubicBezTo>
                    <a:pt x="1226" y="1827"/>
                    <a:pt x="1222" y="1831"/>
                    <a:pt x="1218" y="1831"/>
                  </a:cubicBezTo>
                  <a:lnTo>
                    <a:pt x="8" y="1831"/>
                  </a:lnTo>
                  <a:cubicBezTo>
                    <a:pt x="4" y="1831"/>
                    <a:pt x="0" y="1827"/>
                    <a:pt x="0" y="1823"/>
                  </a:cubicBezTo>
                  <a:cubicBezTo>
                    <a:pt x="0" y="1818"/>
                    <a:pt x="4" y="1815"/>
                    <a:pt x="8" y="181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50">
              <a:extLst>
                <a:ext uri="{FF2B5EF4-FFF2-40B4-BE49-F238E27FC236}">
                  <a16:creationId xmlns:a16="http://schemas.microsoft.com/office/drawing/2014/main" id="{A40A4B8D-BD3B-427A-AE73-C4469D579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588" y="3390037"/>
              <a:ext cx="849313" cy="1270001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51">
              <a:extLst>
                <a:ext uri="{FF2B5EF4-FFF2-40B4-BE49-F238E27FC236}">
                  <a16:creationId xmlns:a16="http://schemas.microsoft.com/office/drawing/2014/main" id="{85DFDB72-BB1C-4465-836C-CCF44F7BF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363" y="3367812"/>
              <a:ext cx="849313" cy="11113"/>
            </a:xfrm>
            <a:prstGeom prst="rect">
              <a:avLst/>
            </a:pr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52">
              <a:extLst>
                <a:ext uri="{FF2B5EF4-FFF2-40B4-BE49-F238E27FC236}">
                  <a16:creationId xmlns:a16="http://schemas.microsoft.com/office/drawing/2014/main" id="{D98F7446-209E-43F8-A19B-0532635A4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363" y="3378924"/>
              <a:ext cx="849313" cy="4445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53">
              <a:extLst>
                <a:ext uri="{FF2B5EF4-FFF2-40B4-BE49-F238E27FC236}">
                  <a16:creationId xmlns:a16="http://schemas.microsoft.com/office/drawing/2014/main" id="{E61F6053-E38B-46D3-AAFC-044BF3BF1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363" y="3423374"/>
              <a:ext cx="849313" cy="76200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4">
              <a:extLst>
                <a:ext uri="{FF2B5EF4-FFF2-40B4-BE49-F238E27FC236}">
                  <a16:creationId xmlns:a16="http://schemas.microsoft.com/office/drawing/2014/main" id="{C9743026-C8C6-4EE7-92DA-E27D6D679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363" y="3499574"/>
              <a:ext cx="849313" cy="76200"/>
            </a:xfrm>
            <a:prstGeom prst="rect">
              <a:avLst/>
            </a:pr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55">
              <a:extLst>
                <a:ext uri="{FF2B5EF4-FFF2-40B4-BE49-F238E27FC236}">
                  <a16:creationId xmlns:a16="http://schemas.microsoft.com/office/drawing/2014/main" id="{60DDB7FE-1026-4FF8-BDEE-5A1CE8DB2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363" y="3575774"/>
              <a:ext cx="849313" cy="76200"/>
            </a:xfrm>
            <a:prstGeom prst="rect">
              <a:avLst/>
            </a:pr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56">
              <a:extLst>
                <a:ext uri="{FF2B5EF4-FFF2-40B4-BE49-F238E27FC236}">
                  <a16:creationId xmlns:a16="http://schemas.microsoft.com/office/drawing/2014/main" id="{B9847DC6-76EF-4817-8A9D-D61699EB7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363" y="3651974"/>
              <a:ext cx="849313" cy="77788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57">
              <a:extLst>
                <a:ext uri="{FF2B5EF4-FFF2-40B4-BE49-F238E27FC236}">
                  <a16:creationId xmlns:a16="http://schemas.microsoft.com/office/drawing/2014/main" id="{93DE95EE-0543-42D1-9DB5-6CE1E630E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363" y="3729762"/>
              <a:ext cx="849313" cy="87313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58">
              <a:extLst>
                <a:ext uri="{FF2B5EF4-FFF2-40B4-BE49-F238E27FC236}">
                  <a16:creationId xmlns:a16="http://schemas.microsoft.com/office/drawing/2014/main" id="{7A6E7ADA-E74B-401A-8642-E581C16F2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363" y="3817074"/>
              <a:ext cx="849313" cy="76200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59">
              <a:extLst>
                <a:ext uri="{FF2B5EF4-FFF2-40B4-BE49-F238E27FC236}">
                  <a16:creationId xmlns:a16="http://schemas.microsoft.com/office/drawing/2014/main" id="{51120262-FE24-45EC-8F0E-D90D0E7FF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363" y="3893274"/>
              <a:ext cx="849313" cy="153988"/>
            </a:xfrm>
            <a:prstGeom prst="rect">
              <a:avLst/>
            </a:pr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Rectangle 60">
              <a:extLst>
                <a:ext uri="{FF2B5EF4-FFF2-40B4-BE49-F238E27FC236}">
                  <a16:creationId xmlns:a16="http://schemas.microsoft.com/office/drawing/2014/main" id="{77559A29-A48C-4E5C-B690-BA6EB8503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363" y="4047262"/>
              <a:ext cx="849313" cy="76200"/>
            </a:xfrm>
            <a:prstGeom prst="rect">
              <a:avLst/>
            </a:pr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Rectangle 61">
              <a:extLst>
                <a:ext uri="{FF2B5EF4-FFF2-40B4-BE49-F238E27FC236}">
                  <a16:creationId xmlns:a16="http://schemas.microsoft.com/office/drawing/2014/main" id="{63DC83FB-0BF1-438C-9647-5002CB472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363" y="4123462"/>
              <a:ext cx="849313" cy="87313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" name="Rectangle 62">
              <a:extLst>
                <a:ext uri="{FF2B5EF4-FFF2-40B4-BE49-F238E27FC236}">
                  <a16:creationId xmlns:a16="http://schemas.microsoft.com/office/drawing/2014/main" id="{A71A8BA2-AC79-4698-B7E7-CE290986D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363" y="4210775"/>
              <a:ext cx="849313" cy="76200"/>
            </a:xfrm>
            <a:prstGeom prst="rect">
              <a:avLst/>
            </a:pr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" name="Rectangle 63">
              <a:extLst>
                <a:ext uri="{FF2B5EF4-FFF2-40B4-BE49-F238E27FC236}">
                  <a16:creationId xmlns:a16="http://schemas.microsoft.com/office/drawing/2014/main" id="{BA90A52A-6F01-42D5-95DC-37E0A53F2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363" y="4286975"/>
              <a:ext cx="849313" cy="76200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" name="Rectangle 64">
              <a:extLst>
                <a:ext uri="{FF2B5EF4-FFF2-40B4-BE49-F238E27FC236}">
                  <a16:creationId xmlns:a16="http://schemas.microsoft.com/office/drawing/2014/main" id="{3F0881DF-62EE-4C1A-ADF4-FF2BED9CF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363" y="4363175"/>
              <a:ext cx="849313" cy="7778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Rectangle 65">
              <a:extLst>
                <a:ext uri="{FF2B5EF4-FFF2-40B4-BE49-F238E27FC236}">
                  <a16:creationId xmlns:a16="http://schemas.microsoft.com/office/drawing/2014/main" id="{8615EB85-8CAC-4440-B106-D76035806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363" y="4440962"/>
              <a:ext cx="849313" cy="87313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Rectangle 66">
              <a:extLst>
                <a:ext uri="{FF2B5EF4-FFF2-40B4-BE49-F238E27FC236}">
                  <a16:creationId xmlns:a16="http://schemas.microsoft.com/office/drawing/2014/main" id="{929D15A2-F6BC-4C3E-81C5-891F93131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363" y="4528275"/>
              <a:ext cx="849313" cy="76200"/>
            </a:xfrm>
            <a:prstGeom prst="rect">
              <a:avLst/>
            </a:pr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Rectangle 67">
              <a:extLst>
                <a:ext uri="{FF2B5EF4-FFF2-40B4-BE49-F238E27FC236}">
                  <a16:creationId xmlns:a16="http://schemas.microsoft.com/office/drawing/2014/main" id="{7E76BDA4-AB20-4EA1-8DB5-D5C9297E7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363" y="4604475"/>
              <a:ext cx="849313" cy="33338"/>
            </a:xfrm>
            <a:prstGeom prst="rect">
              <a:avLst/>
            </a:pr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Rectangle 68">
              <a:extLst>
                <a:ext uri="{FF2B5EF4-FFF2-40B4-BE49-F238E27FC236}">
                  <a16:creationId xmlns:a16="http://schemas.microsoft.com/office/drawing/2014/main" id="{D58CBC7C-835D-4FDC-A8E6-96ED5B97E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9825" y="3383687"/>
              <a:ext cx="822325" cy="1241426"/>
            </a:xfrm>
            <a:prstGeom prst="rect">
              <a:avLst/>
            </a:prstGeom>
            <a:noFill/>
            <a:ln w="3175" cap="rnd">
              <a:solidFill>
                <a:srgbClr val="40404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Rectangle 69">
              <a:extLst>
                <a:ext uri="{FF2B5EF4-FFF2-40B4-BE49-F238E27FC236}">
                  <a16:creationId xmlns:a16="http://schemas.microsoft.com/office/drawing/2014/main" id="{B2AADF2B-8F33-4535-A971-4C12DD552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6100" y="4680675"/>
              <a:ext cx="282575" cy="3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5" name="Rectangle 70">
              <a:extLst>
                <a:ext uri="{FF2B5EF4-FFF2-40B4-BE49-F238E27FC236}">
                  <a16:creationId xmlns:a16="http://schemas.microsoft.com/office/drawing/2014/main" id="{E2058B54-1B47-49AE-9579-F46537B65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7388" y="4814025"/>
              <a:ext cx="130175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6" name="Rectangle 71">
              <a:extLst>
                <a:ext uri="{FF2B5EF4-FFF2-40B4-BE49-F238E27FC236}">
                  <a16:creationId xmlns:a16="http://schemas.microsoft.com/office/drawing/2014/main" id="{A4E531B8-09FD-46EA-BD1F-971CA16A8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250" y="4814025"/>
              <a:ext cx="174625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7" name="Rectangle 72">
              <a:extLst>
                <a:ext uri="{FF2B5EF4-FFF2-40B4-BE49-F238E27FC236}">
                  <a16:creationId xmlns:a16="http://schemas.microsoft.com/office/drawing/2014/main" id="{EE26B0B2-8FA8-488F-BA32-5335ADA29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7563" y="4814025"/>
              <a:ext cx="174625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8" name="Rectangle 73">
              <a:extLst>
                <a:ext uri="{FF2B5EF4-FFF2-40B4-BE49-F238E27FC236}">
                  <a16:creationId xmlns:a16="http://schemas.microsoft.com/office/drawing/2014/main" id="{5D952C20-354B-4770-8A14-23C5CBF67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875" y="4680675"/>
              <a:ext cx="271463" cy="3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=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9" name="Rectangle 74">
              <a:extLst>
                <a:ext uri="{FF2B5EF4-FFF2-40B4-BE49-F238E27FC236}">
                  <a16:creationId xmlns:a16="http://schemas.microsoft.com/office/drawing/2014/main" id="{0A8A8AA2-CDDA-48F0-A2F0-DE20A8F5D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5050" y="4680675"/>
              <a:ext cx="304800" cy="3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H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0" name="Rectangle 75">
              <a:extLst>
                <a:ext uri="{FF2B5EF4-FFF2-40B4-BE49-F238E27FC236}">
                  <a16:creationId xmlns:a16="http://schemas.microsoft.com/office/drawing/2014/main" id="{26C4B512-CF1C-4D3C-84F1-7EFD6CD0C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8563" y="4680675"/>
              <a:ext cx="217488" cy="3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(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1" name="Rectangle 76">
              <a:extLst>
                <a:ext uri="{FF2B5EF4-FFF2-40B4-BE49-F238E27FC236}">
                  <a16:creationId xmlns:a16="http://schemas.microsoft.com/office/drawing/2014/main" id="{7E9938BE-A6B3-4508-A411-39DBBF577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763" y="4680675"/>
              <a:ext cx="282575" cy="3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2" name="Rectangle 77">
              <a:extLst>
                <a:ext uri="{FF2B5EF4-FFF2-40B4-BE49-F238E27FC236}">
                  <a16:creationId xmlns:a16="http://schemas.microsoft.com/office/drawing/2014/main" id="{08D92C16-3277-4C9B-8E15-F446452FC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6050" y="4814025"/>
              <a:ext cx="130175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3" name="Rectangle 78">
              <a:extLst>
                <a:ext uri="{FF2B5EF4-FFF2-40B4-BE49-F238E27FC236}">
                  <a16:creationId xmlns:a16="http://schemas.microsoft.com/office/drawing/2014/main" id="{69A5E6DC-8AE4-47AB-98CD-4AA61B833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388" y="4680675"/>
              <a:ext cx="206375" cy="3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,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4" name="Rectangle 79">
              <a:extLst>
                <a:ext uri="{FF2B5EF4-FFF2-40B4-BE49-F238E27FC236}">
                  <a16:creationId xmlns:a16="http://schemas.microsoft.com/office/drawing/2014/main" id="{AABF0D03-ED3F-44A9-8006-A9DB9CC88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475" y="4680675"/>
              <a:ext cx="271463" cy="3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5" name="Rectangle 80">
              <a:extLst>
                <a:ext uri="{FF2B5EF4-FFF2-40B4-BE49-F238E27FC236}">
                  <a16:creationId xmlns:a16="http://schemas.microsoft.com/office/drawing/2014/main" id="{FCD56A6E-EE73-452D-92A3-73C158DCC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4650" y="4814025"/>
              <a:ext cx="130175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6" name="Rectangle 81">
              <a:extLst>
                <a:ext uri="{FF2B5EF4-FFF2-40B4-BE49-F238E27FC236}">
                  <a16:creationId xmlns:a16="http://schemas.microsoft.com/office/drawing/2014/main" id="{42EA3237-5ABC-481B-825C-04E72537F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100" y="4814025"/>
              <a:ext cx="174625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7" name="Rectangle 82">
              <a:extLst>
                <a:ext uri="{FF2B5EF4-FFF2-40B4-BE49-F238E27FC236}">
                  <a16:creationId xmlns:a16="http://schemas.microsoft.com/office/drawing/2014/main" id="{5BF2131D-7FF2-428A-BB9D-5A0053DD3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300" y="4814025"/>
              <a:ext cx="174625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8" name="Rectangle 83">
              <a:extLst>
                <a:ext uri="{FF2B5EF4-FFF2-40B4-BE49-F238E27FC236}">
                  <a16:creationId xmlns:a16="http://schemas.microsoft.com/office/drawing/2014/main" id="{5D175AAC-F8C0-486D-BB8D-446D80834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2613" y="4680675"/>
              <a:ext cx="206375" cy="3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,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9" name="Rectangle 84">
              <a:extLst>
                <a:ext uri="{FF2B5EF4-FFF2-40B4-BE49-F238E27FC236}">
                  <a16:creationId xmlns:a16="http://schemas.microsoft.com/office/drawing/2014/main" id="{DA27FC87-DFD9-441C-85E2-882D5C8A0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7700" y="4680675"/>
              <a:ext cx="271463" cy="3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X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0" name="Rectangle 85">
              <a:extLst>
                <a:ext uri="{FF2B5EF4-FFF2-40B4-BE49-F238E27FC236}">
                  <a16:creationId xmlns:a16="http://schemas.microsoft.com/office/drawing/2014/main" id="{60270F9D-78D3-4CC9-A8D0-778146744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988" y="4814025"/>
              <a:ext cx="130175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1" name="Rectangle 86">
              <a:extLst>
                <a:ext uri="{FF2B5EF4-FFF2-40B4-BE49-F238E27FC236}">
                  <a16:creationId xmlns:a16="http://schemas.microsoft.com/office/drawing/2014/main" id="{CE9450A2-BCD7-41ED-8861-AE7B8B3A2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2325" y="4814025"/>
              <a:ext cx="174625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2" name="Rectangle 87">
              <a:extLst>
                <a:ext uri="{FF2B5EF4-FFF2-40B4-BE49-F238E27FC236}">
                  <a16:creationId xmlns:a16="http://schemas.microsoft.com/office/drawing/2014/main" id="{3A73524C-E4E2-46E1-8E93-28DD96EB8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8050" y="4814025"/>
              <a:ext cx="174625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3" name="Rectangle 88">
              <a:extLst>
                <a:ext uri="{FF2B5EF4-FFF2-40B4-BE49-F238E27FC236}">
                  <a16:creationId xmlns:a16="http://schemas.microsoft.com/office/drawing/2014/main" id="{C5C25AC9-03A6-4AFC-B00A-B98E8C5F0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5363" y="4680675"/>
              <a:ext cx="217488" cy="3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4" name="Rectangle 89">
              <a:extLst>
                <a:ext uri="{FF2B5EF4-FFF2-40B4-BE49-F238E27FC236}">
                  <a16:creationId xmlns:a16="http://schemas.microsoft.com/office/drawing/2014/main" id="{E3D395F2-C2BA-45DD-B261-E7E076977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2275" y="3401149"/>
              <a:ext cx="827088" cy="1247776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114" name="Picture 90">
              <a:extLst>
                <a:ext uri="{FF2B5EF4-FFF2-40B4-BE49-F238E27FC236}">
                  <a16:creationId xmlns:a16="http://schemas.microsoft.com/office/drawing/2014/main" id="{D2AF26B7-5317-4BC9-AF30-602A01253F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0213" y="3404324"/>
              <a:ext cx="822325" cy="1241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5" name="Rectangle 91">
              <a:extLst>
                <a:ext uri="{FF2B5EF4-FFF2-40B4-BE49-F238E27FC236}">
                  <a16:creationId xmlns:a16="http://schemas.microsoft.com/office/drawing/2014/main" id="{98E02487-99FA-40D4-8A6F-B8ACFFA95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2275" y="3401149"/>
              <a:ext cx="827088" cy="1247776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" name="Rectangle 92">
              <a:extLst>
                <a:ext uri="{FF2B5EF4-FFF2-40B4-BE49-F238E27FC236}">
                  <a16:creationId xmlns:a16="http://schemas.microsoft.com/office/drawing/2014/main" id="{4873837D-14B5-4758-97FC-036937C75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2275" y="3390037"/>
              <a:ext cx="849313" cy="1270001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Freeform 93">
              <a:extLst>
                <a:ext uri="{FF2B5EF4-FFF2-40B4-BE49-F238E27FC236}">
                  <a16:creationId xmlns:a16="http://schemas.microsoft.com/office/drawing/2014/main" id="{90371400-1348-4A9D-821B-71D94DF42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450" y="3399562"/>
              <a:ext cx="833438" cy="1252538"/>
            </a:xfrm>
            <a:custGeom>
              <a:avLst/>
              <a:gdLst>
                <a:gd name="T0" fmla="*/ 8 w 1225"/>
                <a:gd name="T1" fmla="*/ 1815 h 1831"/>
                <a:gd name="T2" fmla="*/ 1217 w 1225"/>
                <a:gd name="T3" fmla="*/ 1815 h 1831"/>
                <a:gd name="T4" fmla="*/ 1209 w 1225"/>
                <a:gd name="T5" fmla="*/ 1823 h 1831"/>
                <a:gd name="T6" fmla="*/ 1209 w 1225"/>
                <a:gd name="T7" fmla="*/ 8 h 1831"/>
                <a:gd name="T8" fmla="*/ 1217 w 1225"/>
                <a:gd name="T9" fmla="*/ 16 h 1831"/>
                <a:gd name="T10" fmla="*/ 8 w 1225"/>
                <a:gd name="T11" fmla="*/ 16 h 1831"/>
                <a:gd name="T12" fmla="*/ 16 w 1225"/>
                <a:gd name="T13" fmla="*/ 8 h 1831"/>
                <a:gd name="T14" fmla="*/ 16 w 1225"/>
                <a:gd name="T15" fmla="*/ 1823 h 1831"/>
                <a:gd name="T16" fmla="*/ 8 w 1225"/>
                <a:gd name="T17" fmla="*/ 1831 h 1831"/>
                <a:gd name="T18" fmla="*/ 0 w 1225"/>
                <a:gd name="T19" fmla="*/ 1823 h 1831"/>
                <a:gd name="T20" fmla="*/ 0 w 1225"/>
                <a:gd name="T21" fmla="*/ 8 h 1831"/>
                <a:gd name="T22" fmla="*/ 8 w 1225"/>
                <a:gd name="T23" fmla="*/ 0 h 1831"/>
                <a:gd name="T24" fmla="*/ 1217 w 1225"/>
                <a:gd name="T25" fmla="*/ 0 h 1831"/>
                <a:gd name="T26" fmla="*/ 1225 w 1225"/>
                <a:gd name="T27" fmla="*/ 8 h 1831"/>
                <a:gd name="T28" fmla="*/ 1225 w 1225"/>
                <a:gd name="T29" fmla="*/ 1823 h 1831"/>
                <a:gd name="T30" fmla="*/ 1217 w 1225"/>
                <a:gd name="T31" fmla="*/ 1831 h 1831"/>
                <a:gd name="T32" fmla="*/ 8 w 1225"/>
                <a:gd name="T33" fmla="*/ 1831 h 1831"/>
                <a:gd name="T34" fmla="*/ 0 w 1225"/>
                <a:gd name="T35" fmla="*/ 1823 h 1831"/>
                <a:gd name="T36" fmla="*/ 8 w 1225"/>
                <a:gd name="T37" fmla="*/ 1815 h 1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25" h="1831">
                  <a:moveTo>
                    <a:pt x="8" y="1815"/>
                  </a:moveTo>
                  <a:lnTo>
                    <a:pt x="1217" y="1815"/>
                  </a:lnTo>
                  <a:lnTo>
                    <a:pt x="1209" y="1823"/>
                  </a:lnTo>
                  <a:lnTo>
                    <a:pt x="1209" y="8"/>
                  </a:lnTo>
                  <a:lnTo>
                    <a:pt x="1217" y="16"/>
                  </a:lnTo>
                  <a:lnTo>
                    <a:pt x="8" y="16"/>
                  </a:lnTo>
                  <a:lnTo>
                    <a:pt x="16" y="8"/>
                  </a:lnTo>
                  <a:lnTo>
                    <a:pt x="16" y="1823"/>
                  </a:lnTo>
                  <a:cubicBezTo>
                    <a:pt x="16" y="1827"/>
                    <a:pt x="12" y="1831"/>
                    <a:pt x="8" y="1831"/>
                  </a:cubicBezTo>
                  <a:cubicBezTo>
                    <a:pt x="4" y="1831"/>
                    <a:pt x="0" y="1827"/>
                    <a:pt x="0" y="1823"/>
                  </a:cubicBez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lnTo>
                    <a:pt x="1217" y="0"/>
                  </a:lnTo>
                  <a:cubicBezTo>
                    <a:pt x="1222" y="0"/>
                    <a:pt x="1225" y="4"/>
                    <a:pt x="1225" y="8"/>
                  </a:cubicBezTo>
                  <a:lnTo>
                    <a:pt x="1225" y="1823"/>
                  </a:lnTo>
                  <a:cubicBezTo>
                    <a:pt x="1225" y="1827"/>
                    <a:pt x="1222" y="1831"/>
                    <a:pt x="1217" y="1831"/>
                  </a:cubicBezTo>
                  <a:lnTo>
                    <a:pt x="8" y="1831"/>
                  </a:lnTo>
                  <a:cubicBezTo>
                    <a:pt x="4" y="1831"/>
                    <a:pt x="0" y="1827"/>
                    <a:pt x="0" y="1823"/>
                  </a:cubicBezTo>
                  <a:cubicBezTo>
                    <a:pt x="0" y="1818"/>
                    <a:pt x="4" y="1815"/>
                    <a:pt x="8" y="181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Rectangle 94">
              <a:extLst>
                <a:ext uri="{FF2B5EF4-FFF2-40B4-BE49-F238E27FC236}">
                  <a16:creationId xmlns:a16="http://schemas.microsoft.com/office/drawing/2014/main" id="{459A3BCF-D0D6-4E9E-91FF-AC484B6E8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2275" y="3390037"/>
              <a:ext cx="849313" cy="1270001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9" name="Rectangle 95">
              <a:extLst>
                <a:ext uri="{FF2B5EF4-FFF2-40B4-BE49-F238E27FC236}">
                  <a16:creationId xmlns:a16="http://schemas.microsoft.com/office/drawing/2014/main" id="{5BF75DB2-3ED7-4DEB-8F54-B0BCF2804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938" y="3367812"/>
              <a:ext cx="849313" cy="11113"/>
            </a:xfrm>
            <a:prstGeom prst="rect">
              <a:avLst/>
            </a:pr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0" name="Rectangle 96">
              <a:extLst>
                <a:ext uri="{FF2B5EF4-FFF2-40B4-BE49-F238E27FC236}">
                  <a16:creationId xmlns:a16="http://schemas.microsoft.com/office/drawing/2014/main" id="{55F5A6F9-E770-464B-975D-A10FA1E1F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938" y="3378924"/>
              <a:ext cx="849313" cy="4445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Rectangle 97">
              <a:extLst>
                <a:ext uri="{FF2B5EF4-FFF2-40B4-BE49-F238E27FC236}">
                  <a16:creationId xmlns:a16="http://schemas.microsoft.com/office/drawing/2014/main" id="{1F204F58-EABE-4BDE-8065-E9224E765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938" y="3423374"/>
              <a:ext cx="849313" cy="76200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Rectangle 98">
              <a:extLst>
                <a:ext uri="{FF2B5EF4-FFF2-40B4-BE49-F238E27FC236}">
                  <a16:creationId xmlns:a16="http://schemas.microsoft.com/office/drawing/2014/main" id="{248BA908-F53F-49F6-86F0-B57846AAB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938" y="3499574"/>
              <a:ext cx="849313" cy="76200"/>
            </a:xfrm>
            <a:prstGeom prst="rect">
              <a:avLst/>
            </a:pr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3" name="Rectangle 99">
              <a:extLst>
                <a:ext uri="{FF2B5EF4-FFF2-40B4-BE49-F238E27FC236}">
                  <a16:creationId xmlns:a16="http://schemas.microsoft.com/office/drawing/2014/main" id="{8E7CF1D4-0025-4464-83E5-5BAD4772E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938" y="3575774"/>
              <a:ext cx="849313" cy="76200"/>
            </a:xfrm>
            <a:prstGeom prst="rect">
              <a:avLst/>
            </a:pr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4" name="Rectangle 100">
              <a:extLst>
                <a:ext uri="{FF2B5EF4-FFF2-40B4-BE49-F238E27FC236}">
                  <a16:creationId xmlns:a16="http://schemas.microsoft.com/office/drawing/2014/main" id="{601A6A6F-581C-4E39-987D-697AC4962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938" y="3651974"/>
              <a:ext cx="849313" cy="77788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Rectangle 102">
              <a:extLst>
                <a:ext uri="{FF2B5EF4-FFF2-40B4-BE49-F238E27FC236}">
                  <a16:creationId xmlns:a16="http://schemas.microsoft.com/office/drawing/2014/main" id="{142DCFB9-4A45-4663-84D3-3B34A4913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938" y="3817074"/>
              <a:ext cx="849313" cy="76200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7" name="Rectangle 103">
              <a:extLst>
                <a:ext uri="{FF2B5EF4-FFF2-40B4-BE49-F238E27FC236}">
                  <a16:creationId xmlns:a16="http://schemas.microsoft.com/office/drawing/2014/main" id="{3A75CCF2-DDE1-4881-A0BD-33C574838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938" y="3893274"/>
              <a:ext cx="849313" cy="153988"/>
            </a:xfrm>
            <a:prstGeom prst="rect">
              <a:avLst/>
            </a:pr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8" name="Rectangle 104">
              <a:extLst>
                <a:ext uri="{FF2B5EF4-FFF2-40B4-BE49-F238E27FC236}">
                  <a16:creationId xmlns:a16="http://schemas.microsoft.com/office/drawing/2014/main" id="{F95087C6-EC5D-4B75-859C-904726713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938" y="4047262"/>
              <a:ext cx="849313" cy="76200"/>
            </a:xfrm>
            <a:prstGeom prst="rect">
              <a:avLst/>
            </a:pr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Rectangle 105">
              <a:extLst>
                <a:ext uri="{FF2B5EF4-FFF2-40B4-BE49-F238E27FC236}">
                  <a16:creationId xmlns:a16="http://schemas.microsoft.com/office/drawing/2014/main" id="{F4B88291-CC44-429B-8E30-3D7441DFB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938" y="4123462"/>
              <a:ext cx="849313" cy="87313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Rectangle 106">
              <a:extLst>
                <a:ext uri="{FF2B5EF4-FFF2-40B4-BE49-F238E27FC236}">
                  <a16:creationId xmlns:a16="http://schemas.microsoft.com/office/drawing/2014/main" id="{9FB9D16E-3694-4936-ADF6-0A286D504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938" y="4210775"/>
              <a:ext cx="849313" cy="76200"/>
            </a:xfrm>
            <a:prstGeom prst="rect">
              <a:avLst/>
            </a:pr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2" name="Rectangle 107">
              <a:extLst>
                <a:ext uri="{FF2B5EF4-FFF2-40B4-BE49-F238E27FC236}">
                  <a16:creationId xmlns:a16="http://schemas.microsoft.com/office/drawing/2014/main" id="{6BC07685-5D20-4D7B-A7A1-BCC2B779A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938" y="4286975"/>
              <a:ext cx="849313" cy="76200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3" name="Rectangle 108">
              <a:extLst>
                <a:ext uri="{FF2B5EF4-FFF2-40B4-BE49-F238E27FC236}">
                  <a16:creationId xmlns:a16="http://schemas.microsoft.com/office/drawing/2014/main" id="{A33AAE6E-94CE-411F-860C-ACD3A9EAF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938" y="4363175"/>
              <a:ext cx="849313" cy="7778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4" name="Rectangle 109">
              <a:extLst>
                <a:ext uri="{FF2B5EF4-FFF2-40B4-BE49-F238E27FC236}">
                  <a16:creationId xmlns:a16="http://schemas.microsoft.com/office/drawing/2014/main" id="{937BBAF7-37ED-4601-AEA1-3967760D7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938" y="4440962"/>
              <a:ext cx="849313" cy="87313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" name="Rectangle 110">
              <a:extLst>
                <a:ext uri="{FF2B5EF4-FFF2-40B4-BE49-F238E27FC236}">
                  <a16:creationId xmlns:a16="http://schemas.microsoft.com/office/drawing/2014/main" id="{6B573EBA-85CB-4B33-B7BB-404F1DEE2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938" y="4528275"/>
              <a:ext cx="849313" cy="76200"/>
            </a:xfrm>
            <a:prstGeom prst="rect">
              <a:avLst/>
            </a:pr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Rectangle 111">
              <a:extLst>
                <a:ext uri="{FF2B5EF4-FFF2-40B4-BE49-F238E27FC236}">
                  <a16:creationId xmlns:a16="http://schemas.microsoft.com/office/drawing/2014/main" id="{67B23269-BE51-400B-897D-60460A4AD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938" y="4604475"/>
              <a:ext cx="849313" cy="33338"/>
            </a:xfrm>
            <a:prstGeom prst="rect">
              <a:avLst/>
            </a:pr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Rectangle 112">
              <a:extLst>
                <a:ext uri="{FF2B5EF4-FFF2-40B4-BE49-F238E27FC236}">
                  <a16:creationId xmlns:a16="http://schemas.microsoft.com/office/drawing/2014/main" id="{F45FE2D2-61F3-4B65-AB7E-B8A8E4F68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9575" y="3383687"/>
              <a:ext cx="822325" cy="1241426"/>
            </a:xfrm>
            <a:prstGeom prst="rect">
              <a:avLst/>
            </a:prstGeom>
            <a:noFill/>
            <a:ln w="3175" cap="rnd">
              <a:solidFill>
                <a:srgbClr val="40404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8" name="Rectangle 113">
              <a:extLst>
                <a:ext uri="{FF2B5EF4-FFF2-40B4-BE49-F238E27FC236}">
                  <a16:creationId xmlns:a16="http://schemas.microsoft.com/office/drawing/2014/main" id="{B457CD51-DD4B-489B-821A-D43F87213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6363" y="4680675"/>
              <a:ext cx="282575" cy="3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79" name="Rectangle 114">
              <a:extLst>
                <a:ext uri="{FF2B5EF4-FFF2-40B4-BE49-F238E27FC236}">
                  <a16:creationId xmlns:a16="http://schemas.microsoft.com/office/drawing/2014/main" id="{27F797AA-2B30-4E40-A502-E0F8854DF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7650" y="4814025"/>
              <a:ext cx="130175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0" name="Rectangle 115">
              <a:extLst>
                <a:ext uri="{FF2B5EF4-FFF2-40B4-BE49-F238E27FC236}">
                  <a16:creationId xmlns:a16="http://schemas.microsoft.com/office/drawing/2014/main" id="{D3B01C77-654D-4019-AA89-DB69413B6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988" y="4814025"/>
              <a:ext cx="174625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1" name="Rectangle 116">
              <a:extLst>
                <a:ext uri="{FF2B5EF4-FFF2-40B4-BE49-F238E27FC236}">
                  <a16:creationId xmlns:a16="http://schemas.microsoft.com/office/drawing/2014/main" id="{CC870550-966D-4F87-9591-44F739DF5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8300" y="4814025"/>
              <a:ext cx="174625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2" name="Rectangle 117">
              <a:extLst>
                <a:ext uri="{FF2B5EF4-FFF2-40B4-BE49-F238E27FC236}">
                  <a16:creationId xmlns:a16="http://schemas.microsoft.com/office/drawing/2014/main" id="{F1F45086-0E60-461A-9D34-D095F9FF9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5613" y="4680675"/>
              <a:ext cx="271463" cy="3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=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3" name="Rectangle 118">
              <a:extLst>
                <a:ext uri="{FF2B5EF4-FFF2-40B4-BE49-F238E27FC236}">
                  <a16:creationId xmlns:a16="http://schemas.microsoft.com/office/drawing/2014/main" id="{25749E9A-B9F9-4A9B-BBA6-B724F715D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5788" y="4680675"/>
              <a:ext cx="304800" cy="3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H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4" name="Rectangle 119">
              <a:extLst>
                <a:ext uri="{FF2B5EF4-FFF2-40B4-BE49-F238E27FC236}">
                  <a16:creationId xmlns:a16="http://schemas.microsoft.com/office/drawing/2014/main" id="{5841D36E-F7E8-4E1E-A42A-03BEB2BD6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9300" y="4680675"/>
              <a:ext cx="217488" cy="3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(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5" name="Rectangle 120">
              <a:extLst>
                <a:ext uri="{FF2B5EF4-FFF2-40B4-BE49-F238E27FC236}">
                  <a16:creationId xmlns:a16="http://schemas.microsoft.com/office/drawing/2014/main" id="{4305D989-0991-4980-8432-46E4554A2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5500" y="4680675"/>
              <a:ext cx="282575" cy="3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6" name="Rectangle 121">
              <a:extLst>
                <a:ext uri="{FF2B5EF4-FFF2-40B4-BE49-F238E27FC236}">
                  <a16:creationId xmlns:a16="http://schemas.microsoft.com/office/drawing/2014/main" id="{732679FB-133E-47E8-8E98-4A501471A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6788" y="4814025"/>
              <a:ext cx="130175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7" name="Rectangle 122">
              <a:extLst>
                <a:ext uri="{FF2B5EF4-FFF2-40B4-BE49-F238E27FC236}">
                  <a16:creationId xmlns:a16="http://schemas.microsoft.com/office/drawing/2014/main" id="{94EA2F6C-108C-430C-929E-4486905A3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9650" y="4814025"/>
              <a:ext cx="174625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8" name="Rectangle 123">
              <a:extLst>
                <a:ext uri="{FF2B5EF4-FFF2-40B4-BE49-F238E27FC236}">
                  <a16:creationId xmlns:a16="http://schemas.microsoft.com/office/drawing/2014/main" id="{04256BCF-DAD7-41DF-BA54-A5BDE6E06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6963" y="4814025"/>
              <a:ext cx="174625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9" name="Rectangle 124">
              <a:extLst>
                <a:ext uri="{FF2B5EF4-FFF2-40B4-BE49-F238E27FC236}">
                  <a16:creationId xmlns:a16="http://schemas.microsoft.com/office/drawing/2014/main" id="{5C7A128B-83DC-4F40-8773-71446A8FB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4275" y="4680675"/>
              <a:ext cx="206375" cy="3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,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0" name="Rectangle 125">
              <a:extLst>
                <a:ext uri="{FF2B5EF4-FFF2-40B4-BE49-F238E27FC236}">
                  <a16:creationId xmlns:a16="http://schemas.microsoft.com/office/drawing/2014/main" id="{605A918E-52CC-4916-AE7E-8A1037594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9363" y="4680675"/>
              <a:ext cx="271463" cy="3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1" name="Rectangle 126">
              <a:extLst>
                <a:ext uri="{FF2B5EF4-FFF2-40B4-BE49-F238E27FC236}">
                  <a16:creationId xmlns:a16="http://schemas.microsoft.com/office/drawing/2014/main" id="{8148CA86-8600-4829-ADC9-A86053539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0013" y="4814025"/>
              <a:ext cx="130175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2" name="Rectangle 127">
              <a:extLst>
                <a:ext uri="{FF2B5EF4-FFF2-40B4-BE49-F238E27FC236}">
                  <a16:creationId xmlns:a16="http://schemas.microsoft.com/office/drawing/2014/main" id="{FD5D389F-F42C-4C0D-8161-B5C7E9C0D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2875" y="4814025"/>
              <a:ext cx="174625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3" name="Rectangle 128">
              <a:extLst>
                <a:ext uri="{FF2B5EF4-FFF2-40B4-BE49-F238E27FC236}">
                  <a16:creationId xmlns:a16="http://schemas.microsoft.com/office/drawing/2014/main" id="{AA3893A1-A65A-4F57-8CBE-4757B9C79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0188" y="4814025"/>
              <a:ext cx="174625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4" name="Rectangle 129">
              <a:extLst>
                <a:ext uri="{FF2B5EF4-FFF2-40B4-BE49-F238E27FC236}">
                  <a16:creationId xmlns:a16="http://schemas.microsoft.com/office/drawing/2014/main" id="{48E3F473-DC8F-47DF-B936-7FA0D72CD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7500" y="4680675"/>
              <a:ext cx="206375" cy="3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,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5" name="Rectangle 130">
              <a:extLst>
                <a:ext uri="{FF2B5EF4-FFF2-40B4-BE49-F238E27FC236}">
                  <a16:creationId xmlns:a16="http://schemas.microsoft.com/office/drawing/2014/main" id="{D53735C7-1D60-475C-A7C5-276B4555C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2588" y="4680675"/>
              <a:ext cx="271463" cy="3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X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6" name="Rectangle 131">
              <a:extLst>
                <a:ext uri="{FF2B5EF4-FFF2-40B4-BE49-F238E27FC236}">
                  <a16:creationId xmlns:a16="http://schemas.microsoft.com/office/drawing/2014/main" id="{DF573FDC-79A4-40D6-9A3E-F0391BDFC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2763" y="4814025"/>
              <a:ext cx="130175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7" name="Rectangle 132">
              <a:extLst>
                <a:ext uri="{FF2B5EF4-FFF2-40B4-BE49-F238E27FC236}">
                  <a16:creationId xmlns:a16="http://schemas.microsoft.com/office/drawing/2014/main" id="{831468FD-4972-4790-97AB-00B589D7B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213" y="4814025"/>
              <a:ext cx="174625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8" name="Rectangle 133">
              <a:extLst>
                <a:ext uri="{FF2B5EF4-FFF2-40B4-BE49-F238E27FC236}">
                  <a16:creationId xmlns:a16="http://schemas.microsoft.com/office/drawing/2014/main" id="{F1A24618-6286-4321-89CE-00BAF42D6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3413" y="4814025"/>
              <a:ext cx="174625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9" name="Rectangle 134">
              <a:extLst>
                <a:ext uri="{FF2B5EF4-FFF2-40B4-BE49-F238E27FC236}">
                  <a16:creationId xmlns:a16="http://schemas.microsoft.com/office/drawing/2014/main" id="{8BB6ACD0-4264-4B6D-8A47-712194C68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9138" y="4680675"/>
              <a:ext cx="217488" cy="38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0" name="Freeform 135">
              <a:extLst>
                <a:ext uri="{FF2B5EF4-FFF2-40B4-BE49-F238E27FC236}">
                  <a16:creationId xmlns:a16="http://schemas.microsoft.com/office/drawing/2014/main" id="{8B9BCAD0-AB6A-49F0-8C42-08F19BD3D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3094762"/>
              <a:ext cx="1362075" cy="909638"/>
            </a:xfrm>
            <a:custGeom>
              <a:avLst/>
              <a:gdLst>
                <a:gd name="T0" fmla="*/ 858 w 858"/>
                <a:gd name="T1" fmla="*/ 182 h 573"/>
                <a:gd name="T2" fmla="*/ 858 w 858"/>
                <a:gd name="T3" fmla="*/ 0 h 573"/>
                <a:gd name="T4" fmla="*/ 378 w 858"/>
                <a:gd name="T5" fmla="*/ 0 h 573"/>
                <a:gd name="T6" fmla="*/ 378 w 858"/>
                <a:gd name="T7" fmla="*/ 573 h 573"/>
                <a:gd name="T8" fmla="*/ 0 w 858"/>
                <a:gd name="T9" fmla="*/ 573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8" h="573">
                  <a:moveTo>
                    <a:pt x="858" y="182"/>
                  </a:moveTo>
                  <a:lnTo>
                    <a:pt x="858" y="0"/>
                  </a:lnTo>
                  <a:lnTo>
                    <a:pt x="378" y="0"/>
                  </a:lnTo>
                  <a:lnTo>
                    <a:pt x="378" y="573"/>
                  </a:lnTo>
                  <a:lnTo>
                    <a:pt x="0" y="573"/>
                  </a:lnTo>
                </a:path>
              </a:pathLst>
            </a:custGeom>
            <a:noFill/>
            <a:ln w="33338" cap="rnd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1" name="Freeform 136">
              <a:extLst>
                <a:ext uri="{FF2B5EF4-FFF2-40B4-BE49-F238E27FC236}">
                  <a16:creationId xmlns:a16="http://schemas.microsoft.com/office/drawing/2014/main" id="{59EF188A-EBF3-4803-917B-BDCB45F8E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4138" y="3934549"/>
              <a:ext cx="138113" cy="139700"/>
            </a:xfrm>
            <a:custGeom>
              <a:avLst/>
              <a:gdLst>
                <a:gd name="T0" fmla="*/ 0 w 203"/>
                <a:gd name="T1" fmla="*/ 102 h 204"/>
                <a:gd name="T2" fmla="*/ 203 w 203"/>
                <a:gd name="T3" fmla="*/ 0 h 204"/>
                <a:gd name="T4" fmla="*/ 203 w 203"/>
                <a:gd name="T5" fmla="*/ 204 h 204"/>
                <a:gd name="T6" fmla="*/ 0 w 203"/>
                <a:gd name="T7" fmla="*/ 10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3" h="204">
                  <a:moveTo>
                    <a:pt x="0" y="102"/>
                  </a:moveTo>
                  <a:lnTo>
                    <a:pt x="203" y="0"/>
                  </a:lnTo>
                  <a:cubicBezTo>
                    <a:pt x="171" y="64"/>
                    <a:pt x="171" y="140"/>
                    <a:pt x="203" y="204"/>
                  </a:cubicBezTo>
                  <a:lnTo>
                    <a:pt x="0" y="102"/>
                  </a:lnTo>
                  <a:close/>
                </a:path>
              </a:pathLst>
            </a:custGeom>
            <a:solidFill>
              <a:srgbClr val="C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" name="Freeform 137">
              <a:extLst>
                <a:ext uri="{FF2B5EF4-FFF2-40B4-BE49-F238E27FC236}">
                  <a16:creationId xmlns:a16="http://schemas.microsoft.com/office/drawing/2014/main" id="{0DE27130-84BF-4772-8B95-0BAE5AFC0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6925" y="3094762"/>
              <a:ext cx="1293813" cy="909638"/>
            </a:xfrm>
            <a:custGeom>
              <a:avLst/>
              <a:gdLst>
                <a:gd name="T0" fmla="*/ 815 w 815"/>
                <a:gd name="T1" fmla="*/ 182 h 573"/>
                <a:gd name="T2" fmla="*/ 815 w 815"/>
                <a:gd name="T3" fmla="*/ 0 h 573"/>
                <a:gd name="T4" fmla="*/ 180 w 815"/>
                <a:gd name="T5" fmla="*/ 0 h 573"/>
                <a:gd name="T6" fmla="*/ 180 w 815"/>
                <a:gd name="T7" fmla="*/ 573 h 573"/>
                <a:gd name="T8" fmla="*/ 0 w 815"/>
                <a:gd name="T9" fmla="*/ 573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5" h="573">
                  <a:moveTo>
                    <a:pt x="815" y="182"/>
                  </a:moveTo>
                  <a:lnTo>
                    <a:pt x="815" y="0"/>
                  </a:lnTo>
                  <a:lnTo>
                    <a:pt x="180" y="0"/>
                  </a:lnTo>
                  <a:lnTo>
                    <a:pt x="180" y="573"/>
                  </a:lnTo>
                  <a:lnTo>
                    <a:pt x="0" y="573"/>
                  </a:lnTo>
                </a:path>
              </a:pathLst>
            </a:custGeom>
            <a:noFill/>
            <a:ln w="33338" cap="rnd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3" name="Freeform 138">
              <a:extLst>
                <a:ext uri="{FF2B5EF4-FFF2-40B4-BE49-F238E27FC236}">
                  <a16:creationId xmlns:a16="http://schemas.microsoft.com/office/drawing/2014/main" id="{EF41DEB6-8F02-45E3-A4F9-2A552FA87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2150" y="3934549"/>
              <a:ext cx="138113" cy="139700"/>
            </a:xfrm>
            <a:custGeom>
              <a:avLst/>
              <a:gdLst>
                <a:gd name="T0" fmla="*/ 0 w 203"/>
                <a:gd name="T1" fmla="*/ 102 h 204"/>
                <a:gd name="T2" fmla="*/ 203 w 203"/>
                <a:gd name="T3" fmla="*/ 0 h 204"/>
                <a:gd name="T4" fmla="*/ 203 w 203"/>
                <a:gd name="T5" fmla="*/ 204 h 204"/>
                <a:gd name="T6" fmla="*/ 0 w 203"/>
                <a:gd name="T7" fmla="*/ 10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3" h="204">
                  <a:moveTo>
                    <a:pt x="0" y="102"/>
                  </a:moveTo>
                  <a:lnTo>
                    <a:pt x="203" y="0"/>
                  </a:lnTo>
                  <a:cubicBezTo>
                    <a:pt x="171" y="64"/>
                    <a:pt x="171" y="140"/>
                    <a:pt x="203" y="204"/>
                  </a:cubicBezTo>
                  <a:lnTo>
                    <a:pt x="0" y="102"/>
                  </a:lnTo>
                  <a:close/>
                </a:path>
              </a:pathLst>
            </a:custGeom>
            <a:solidFill>
              <a:srgbClr val="C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4" name="Freeform 139">
              <a:extLst>
                <a:ext uri="{FF2B5EF4-FFF2-40B4-BE49-F238E27FC236}">
                  <a16:creationId xmlns:a16="http://schemas.microsoft.com/office/drawing/2014/main" id="{D53D1A5E-88DB-4E34-9A89-191D0AB01E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0800" y="3077299"/>
              <a:ext cx="1120775" cy="944563"/>
            </a:xfrm>
            <a:custGeom>
              <a:avLst/>
              <a:gdLst>
                <a:gd name="T0" fmla="*/ 1623 w 1647"/>
                <a:gd name="T1" fmla="*/ 376 h 1379"/>
                <a:gd name="T2" fmla="*/ 1623 w 1647"/>
                <a:gd name="T3" fmla="*/ 472 h 1379"/>
                <a:gd name="T4" fmla="*/ 1599 w 1647"/>
                <a:gd name="T5" fmla="*/ 256 h 1379"/>
                <a:gd name="T6" fmla="*/ 1647 w 1647"/>
                <a:gd name="T7" fmla="*/ 304 h 1379"/>
                <a:gd name="T8" fmla="*/ 1599 w 1647"/>
                <a:gd name="T9" fmla="*/ 160 h 1379"/>
                <a:gd name="T10" fmla="*/ 1647 w 1647"/>
                <a:gd name="T11" fmla="*/ 112 h 1379"/>
                <a:gd name="T12" fmla="*/ 1599 w 1647"/>
                <a:gd name="T13" fmla="*/ 160 h 1379"/>
                <a:gd name="T14" fmla="*/ 1543 w 1647"/>
                <a:gd name="T15" fmla="*/ 24 h 1379"/>
                <a:gd name="T16" fmla="*/ 1639 w 1647"/>
                <a:gd name="T17" fmla="*/ 24 h 1379"/>
                <a:gd name="T18" fmla="*/ 1423 w 1647"/>
                <a:gd name="T19" fmla="*/ 48 h 1379"/>
                <a:gd name="T20" fmla="*/ 1471 w 1647"/>
                <a:gd name="T21" fmla="*/ 0 h 1379"/>
                <a:gd name="T22" fmla="*/ 1327 w 1647"/>
                <a:gd name="T23" fmla="*/ 48 h 1379"/>
                <a:gd name="T24" fmla="*/ 1279 w 1647"/>
                <a:gd name="T25" fmla="*/ 0 h 1379"/>
                <a:gd name="T26" fmla="*/ 1327 w 1647"/>
                <a:gd name="T27" fmla="*/ 48 h 1379"/>
                <a:gd name="T28" fmla="*/ 1111 w 1647"/>
                <a:gd name="T29" fmla="*/ 24 h 1379"/>
                <a:gd name="T30" fmla="*/ 1207 w 1647"/>
                <a:gd name="T31" fmla="*/ 24 h 1379"/>
                <a:gd name="T32" fmla="*/ 991 w 1647"/>
                <a:gd name="T33" fmla="*/ 48 h 1379"/>
                <a:gd name="T34" fmla="*/ 1039 w 1647"/>
                <a:gd name="T35" fmla="*/ 0 h 1379"/>
                <a:gd name="T36" fmla="*/ 895 w 1647"/>
                <a:gd name="T37" fmla="*/ 48 h 1379"/>
                <a:gd name="T38" fmla="*/ 847 w 1647"/>
                <a:gd name="T39" fmla="*/ 0 h 1379"/>
                <a:gd name="T40" fmla="*/ 895 w 1647"/>
                <a:gd name="T41" fmla="*/ 48 h 1379"/>
                <a:gd name="T42" fmla="*/ 679 w 1647"/>
                <a:gd name="T43" fmla="*/ 24 h 1379"/>
                <a:gd name="T44" fmla="*/ 775 w 1647"/>
                <a:gd name="T45" fmla="*/ 24 h 1379"/>
                <a:gd name="T46" fmla="*/ 559 w 1647"/>
                <a:gd name="T47" fmla="*/ 48 h 1379"/>
                <a:gd name="T48" fmla="*/ 607 w 1647"/>
                <a:gd name="T49" fmla="*/ 0 h 1379"/>
                <a:gd name="T50" fmla="*/ 529 w 1647"/>
                <a:gd name="T51" fmla="*/ 66 h 1379"/>
                <a:gd name="T52" fmla="*/ 481 w 1647"/>
                <a:gd name="T53" fmla="*/ 114 h 1379"/>
                <a:gd name="T54" fmla="*/ 529 w 1647"/>
                <a:gd name="T55" fmla="*/ 66 h 1379"/>
                <a:gd name="T56" fmla="*/ 505 w 1647"/>
                <a:gd name="T57" fmla="*/ 282 h 1379"/>
                <a:gd name="T58" fmla="*/ 505 w 1647"/>
                <a:gd name="T59" fmla="*/ 186 h 1379"/>
                <a:gd name="T60" fmla="*/ 529 w 1647"/>
                <a:gd name="T61" fmla="*/ 402 h 1379"/>
                <a:gd name="T62" fmla="*/ 481 w 1647"/>
                <a:gd name="T63" fmla="*/ 354 h 1379"/>
                <a:gd name="T64" fmla="*/ 529 w 1647"/>
                <a:gd name="T65" fmla="*/ 498 h 1379"/>
                <a:gd name="T66" fmla="*/ 481 w 1647"/>
                <a:gd name="T67" fmla="*/ 546 h 1379"/>
                <a:gd name="T68" fmla="*/ 529 w 1647"/>
                <a:gd name="T69" fmla="*/ 498 h 1379"/>
                <a:gd name="T70" fmla="*/ 505 w 1647"/>
                <a:gd name="T71" fmla="*/ 714 h 1379"/>
                <a:gd name="T72" fmla="*/ 505 w 1647"/>
                <a:gd name="T73" fmla="*/ 618 h 1379"/>
                <a:gd name="T74" fmla="*/ 529 w 1647"/>
                <a:gd name="T75" fmla="*/ 834 h 1379"/>
                <a:gd name="T76" fmla="*/ 481 w 1647"/>
                <a:gd name="T77" fmla="*/ 786 h 1379"/>
                <a:gd name="T78" fmla="*/ 529 w 1647"/>
                <a:gd name="T79" fmla="*/ 930 h 1379"/>
                <a:gd name="T80" fmla="*/ 481 w 1647"/>
                <a:gd name="T81" fmla="*/ 978 h 1379"/>
                <a:gd name="T82" fmla="*/ 529 w 1647"/>
                <a:gd name="T83" fmla="*/ 930 h 1379"/>
                <a:gd name="T84" fmla="*/ 505 w 1647"/>
                <a:gd name="T85" fmla="*/ 1146 h 1379"/>
                <a:gd name="T86" fmla="*/ 505 w 1647"/>
                <a:gd name="T87" fmla="*/ 1050 h 1379"/>
                <a:gd name="T88" fmla="*/ 529 w 1647"/>
                <a:gd name="T89" fmla="*/ 1266 h 1379"/>
                <a:gd name="T90" fmla="*/ 481 w 1647"/>
                <a:gd name="T91" fmla="*/ 1218 h 1379"/>
                <a:gd name="T92" fmla="*/ 497 w 1647"/>
                <a:gd name="T93" fmla="*/ 1379 h 1379"/>
                <a:gd name="T94" fmla="*/ 449 w 1647"/>
                <a:gd name="T95" fmla="*/ 1331 h 1379"/>
                <a:gd name="T96" fmla="*/ 497 w 1647"/>
                <a:gd name="T97" fmla="*/ 1379 h 1379"/>
                <a:gd name="T98" fmla="*/ 281 w 1647"/>
                <a:gd name="T99" fmla="*/ 1355 h 1379"/>
                <a:gd name="T100" fmla="*/ 377 w 1647"/>
                <a:gd name="T101" fmla="*/ 1355 h 1379"/>
                <a:gd name="T102" fmla="*/ 161 w 1647"/>
                <a:gd name="T103" fmla="*/ 1379 h 1379"/>
                <a:gd name="T104" fmla="*/ 209 w 1647"/>
                <a:gd name="T105" fmla="*/ 1331 h 1379"/>
                <a:gd name="T106" fmla="*/ 65 w 1647"/>
                <a:gd name="T107" fmla="*/ 1379 h 1379"/>
                <a:gd name="T108" fmla="*/ 24 w 1647"/>
                <a:gd name="T109" fmla="*/ 1331 h 1379"/>
                <a:gd name="T110" fmla="*/ 65 w 1647"/>
                <a:gd name="T111" fmla="*/ 1379 h 1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47" h="1379">
                  <a:moveTo>
                    <a:pt x="1599" y="448"/>
                  </a:moveTo>
                  <a:lnTo>
                    <a:pt x="1599" y="400"/>
                  </a:lnTo>
                  <a:cubicBezTo>
                    <a:pt x="1599" y="387"/>
                    <a:pt x="1610" y="376"/>
                    <a:pt x="1623" y="376"/>
                  </a:cubicBezTo>
                  <a:cubicBezTo>
                    <a:pt x="1637" y="376"/>
                    <a:pt x="1647" y="387"/>
                    <a:pt x="1647" y="400"/>
                  </a:cubicBezTo>
                  <a:lnTo>
                    <a:pt x="1647" y="448"/>
                  </a:lnTo>
                  <a:cubicBezTo>
                    <a:pt x="1647" y="461"/>
                    <a:pt x="1637" y="472"/>
                    <a:pt x="1623" y="472"/>
                  </a:cubicBezTo>
                  <a:cubicBezTo>
                    <a:pt x="1610" y="472"/>
                    <a:pt x="1599" y="461"/>
                    <a:pt x="1599" y="448"/>
                  </a:cubicBezTo>
                  <a:close/>
                  <a:moveTo>
                    <a:pt x="1599" y="304"/>
                  </a:moveTo>
                  <a:lnTo>
                    <a:pt x="1599" y="256"/>
                  </a:lnTo>
                  <a:cubicBezTo>
                    <a:pt x="1599" y="243"/>
                    <a:pt x="1610" y="232"/>
                    <a:pt x="1623" y="232"/>
                  </a:cubicBezTo>
                  <a:cubicBezTo>
                    <a:pt x="1637" y="232"/>
                    <a:pt x="1647" y="243"/>
                    <a:pt x="1647" y="256"/>
                  </a:cubicBezTo>
                  <a:lnTo>
                    <a:pt x="1647" y="304"/>
                  </a:lnTo>
                  <a:cubicBezTo>
                    <a:pt x="1647" y="317"/>
                    <a:pt x="1637" y="328"/>
                    <a:pt x="1623" y="328"/>
                  </a:cubicBezTo>
                  <a:cubicBezTo>
                    <a:pt x="1610" y="328"/>
                    <a:pt x="1599" y="317"/>
                    <a:pt x="1599" y="304"/>
                  </a:cubicBezTo>
                  <a:close/>
                  <a:moveTo>
                    <a:pt x="1599" y="160"/>
                  </a:moveTo>
                  <a:lnTo>
                    <a:pt x="1599" y="112"/>
                  </a:lnTo>
                  <a:cubicBezTo>
                    <a:pt x="1599" y="99"/>
                    <a:pt x="1610" y="88"/>
                    <a:pt x="1623" y="88"/>
                  </a:cubicBezTo>
                  <a:cubicBezTo>
                    <a:pt x="1637" y="88"/>
                    <a:pt x="1647" y="99"/>
                    <a:pt x="1647" y="112"/>
                  </a:cubicBezTo>
                  <a:lnTo>
                    <a:pt x="1647" y="160"/>
                  </a:lnTo>
                  <a:cubicBezTo>
                    <a:pt x="1647" y="173"/>
                    <a:pt x="1637" y="184"/>
                    <a:pt x="1623" y="184"/>
                  </a:cubicBezTo>
                  <a:cubicBezTo>
                    <a:pt x="1610" y="184"/>
                    <a:pt x="1599" y="173"/>
                    <a:pt x="1599" y="160"/>
                  </a:cubicBezTo>
                  <a:close/>
                  <a:moveTo>
                    <a:pt x="1615" y="48"/>
                  </a:moveTo>
                  <a:lnTo>
                    <a:pt x="1567" y="48"/>
                  </a:lnTo>
                  <a:cubicBezTo>
                    <a:pt x="1553" y="48"/>
                    <a:pt x="1543" y="38"/>
                    <a:pt x="1543" y="24"/>
                  </a:cubicBezTo>
                  <a:cubicBezTo>
                    <a:pt x="1543" y="11"/>
                    <a:pt x="1553" y="0"/>
                    <a:pt x="1567" y="0"/>
                  </a:cubicBezTo>
                  <a:lnTo>
                    <a:pt x="1615" y="0"/>
                  </a:lnTo>
                  <a:cubicBezTo>
                    <a:pt x="1628" y="0"/>
                    <a:pt x="1639" y="11"/>
                    <a:pt x="1639" y="24"/>
                  </a:cubicBezTo>
                  <a:cubicBezTo>
                    <a:pt x="1639" y="38"/>
                    <a:pt x="1628" y="48"/>
                    <a:pt x="1615" y="48"/>
                  </a:cubicBezTo>
                  <a:close/>
                  <a:moveTo>
                    <a:pt x="1471" y="48"/>
                  </a:moveTo>
                  <a:lnTo>
                    <a:pt x="1423" y="48"/>
                  </a:lnTo>
                  <a:cubicBezTo>
                    <a:pt x="1409" y="48"/>
                    <a:pt x="1399" y="38"/>
                    <a:pt x="1399" y="24"/>
                  </a:cubicBezTo>
                  <a:cubicBezTo>
                    <a:pt x="1399" y="11"/>
                    <a:pt x="1409" y="0"/>
                    <a:pt x="1423" y="0"/>
                  </a:cubicBezTo>
                  <a:lnTo>
                    <a:pt x="1471" y="0"/>
                  </a:lnTo>
                  <a:cubicBezTo>
                    <a:pt x="1484" y="0"/>
                    <a:pt x="1495" y="11"/>
                    <a:pt x="1495" y="24"/>
                  </a:cubicBezTo>
                  <a:cubicBezTo>
                    <a:pt x="1495" y="38"/>
                    <a:pt x="1484" y="48"/>
                    <a:pt x="1471" y="48"/>
                  </a:cubicBezTo>
                  <a:close/>
                  <a:moveTo>
                    <a:pt x="1327" y="48"/>
                  </a:moveTo>
                  <a:lnTo>
                    <a:pt x="1279" y="48"/>
                  </a:lnTo>
                  <a:cubicBezTo>
                    <a:pt x="1265" y="48"/>
                    <a:pt x="1255" y="38"/>
                    <a:pt x="1255" y="24"/>
                  </a:cubicBezTo>
                  <a:cubicBezTo>
                    <a:pt x="1255" y="11"/>
                    <a:pt x="1265" y="0"/>
                    <a:pt x="1279" y="0"/>
                  </a:cubicBezTo>
                  <a:lnTo>
                    <a:pt x="1327" y="0"/>
                  </a:lnTo>
                  <a:cubicBezTo>
                    <a:pt x="1340" y="0"/>
                    <a:pt x="1351" y="11"/>
                    <a:pt x="1351" y="24"/>
                  </a:cubicBezTo>
                  <a:cubicBezTo>
                    <a:pt x="1351" y="38"/>
                    <a:pt x="1340" y="48"/>
                    <a:pt x="1327" y="48"/>
                  </a:cubicBezTo>
                  <a:close/>
                  <a:moveTo>
                    <a:pt x="1183" y="48"/>
                  </a:moveTo>
                  <a:lnTo>
                    <a:pt x="1135" y="48"/>
                  </a:lnTo>
                  <a:cubicBezTo>
                    <a:pt x="1121" y="48"/>
                    <a:pt x="1111" y="38"/>
                    <a:pt x="1111" y="24"/>
                  </a:cubicBezTo>
                  <a:cubicBezTo>
                    <a:pt x="1111" y="11"/>
                    <a:pt x="1121" y="0"/>
                    <a:pt x="1135" y="0"/>
                  </a:cubicBezTo>
                  <a:lnTo>
                    <a:pt x="1183" y="0"/>
                  </a:lnTo>
                  <a:cubicBezTo>
                    <a:pt x="1196" y="0"/>
                    <a:pt x="1207" y="11"/>
                    <a:pt x="1207" y="24"/>
                  </a:cubicBezTo>
                  <a:cubicBezTo>
                    <a:pt x="1207" y="38"/>
                    <a:pt x="1196" y="48"/>
                    <a:pt x="1183" y="48"/>
                  </a:cubicBezTo>
                  <a:close/>
                  <a:moveTo>
                    <a:pt x="1039" y="48"/>
                  </a:moveTo>
                  <a:lnTo>
                    <a:pt x="991" y="48"/>
                  </a:lnTo>
                  <a:cubicBezTo>
                    <a:pt x="977" y="48"/>
                    <a:pt x="967" y="38"/>
                    <a:pt x="967" y="24"/>
                  </a:cubicBezTo>
                  <a:cubicBezTo>
                    <a:pt x="967" y="11"/>
                    <a:pt x="977" y="0"/>
                    <a:pt x="991" y="0"/>
                  </a:cubicBezTo>
                  <a:lnTo>
                    <a:pt x="1039" y="0"/>
                  </a:lnTo>
                  <a:cubicBezTo>
                    <a:pt x="1052" y="0"/>
                    <a:pt x="1063" y="11"/>
                    <a:pt x="1063" y="24"/>
                  </a:cubicBezTo>
                  <a:cubicBezTo>
                    <a:pt x="1063" y="38"/>
                    <a:pt x="1052" y="48"/>
                    <a:pt x="1039" y="48"/>
                  </a:cubicBezTo>
                  <a:close/>
                  <a:moveTo>
                    <a:pt x="895" y="48"/>
                  </a:moveTo>
                  <a:lnTo>
                    <a:pt x="847" y="48"/>
                  </a:lnTo>
                  <a:cubicBezTo>
                    <a:pt x="833" y="48"/>
                    <a:pt x="823" y="38"/>
                    <a:pt x="823" y="24"/>
                  </a:cubicBezTo>
                  <a:cubicBezTo>
                    <a:pt x="823" y="11"/>
                    <a:pt x="833" y="0"/>
                    <a:pt x="847" y="0"/>
                  </a:cubicBezTo>
                  <a:lnTo>
                    <a:pt x="895" y="0"/>
                  </a:lnTo>
                  <a:cubicBezTo>
                    <a:pt x="908" y="0"/>
                    <a:pt x="919" y="11"/>
                    <a:pt x="919" y="24"/>
                  </a:cubicBezTo>
                  <a:cubicBezTo>
                    <a:pt x="919" y="38"/>
                    <a:pt x="908" y="48"/>
                    <a:pt x="895" y="48"/>
                  </a:cubicBezTo>
                  <a:close/>
                  <a:moveTo>
                    <a:pt x="751" y="48"/>
                  </a:moveTo>
                  <a:lnTo>
                    <a:pt x="703" y="48"/>
                  </a:lnTo>
                  <a:cubicBezTo>
                    <a:pt x="689" y="48"/>
                    <a:pt x="679" y="38"/>
                    <a:pt x="679" y="24"/>
                  </a:cubicBezTo>
                  <a:cubicBezTo>
                    <a:pt x="679" y="11"/>
                    <a:pt x="689" y="0"/>
                    <a:pt x="703" y="0"/>
                  </a:cubicBezTo>
                  <a:lnTo>
                    <a:pt x="751" y="0"/>
                  </a:lnTo>
                  <a:cubicBezTo>
                    <a:pt x="764" y="0"/>
                    <a:pt x="775" y="11"/>
                    <a:pt x="775" y="24"/>
                  </a:cubicBezTo>
                  <a:cubicBezTo>
                    <a:pt x="775" y="38"/>
                    <a:pt x="764" y="48"/>
                    <a:pt x="751" y="48"/>
                  </a:cubicBezTo>
                  <a:close/>
                  <a:moveTo>
                    <a:pt x="607" y="48"/>
                  </a:moveTo>
                  <a:lnTo>
                    <a:pt x="559" y="48"/>
                  </a:lnTo>
                  <a:cubicBezTo>
                    <a:pt x="545" y="48"/>
                    <a:pt x="535" y="38"/>
                    <a:pt x="535" y="24"/>
                  </a:cubicBezTo>
                  <a:cubicBezTo>
                    <a:pt x="535" y="11"/>
                    <a:pt x="545" y="0"/>
                    <a:pt x="559" y="0"/>
                  </a:cubicBezTo>
                  <a:lnTo>
                    <a:pt x="607" y="0"/>
                  </a:lnTo>
                  <a:cubicBezTo>
                    <a:pt x="620" y="0"/>
                    <a:pt x="631" y="11"/>
                    <a:pt x="631" y="24"/>
                  </a:cubicBezTo>
                  <a:cubicBezTo>
                    <a:pt x="631" y="38"/>
                    <a:pt x="620" y="48"/>
                    <a:pt x="607" y="48"/>
                  </a:cubicBezTo>
                  <a:close/>
                  <a:moveTo>
                    <a:pt x="529" y="66"/>
                  </a:moveTo>
                  <a:lnTo>
                    <a:pt x="529" y="114"/>
                  </a:lnTo>
                  <a:cubicBezTo>
                    <a:pt x="529" y="128"/>
                    <a:pt x="518" y="138"/>
                    <a:pt x="505" y="138"/>
                  </a:cubicBezTo>
                  <a:cubicBezTo>
                    <a:pt x="491" y="138"/>
                    <a:pt x="481" y="128"/>
                    <a:pt x="481" y="114"/>
                  </a:cubicBezTo>
                  <a:lnTo>
                    <a:pt x="481" y="66"/>
                  </a:lnTo>
                  <a:cubicBezTo>
                    <a:pt x="481" y="53"/>
                    <a:pt x="491" y="42"/>
                    <a:pt x="505" y="42"/>
                  </a:cubicBezTo>
                  <a:cubicBezTo>
                    <a:pt x="518" y="42"/>
                    <a:pt x="529" y="53"/>
                    <a:pt x="529" y="66"/>
                  </a:cubicBezTo>
                  <a:close/>
                  <a:moveTo>
                    <a:pt x="529" y="210"/>
                  </a:moveTo>
                  <a:lnTo>
                    <a:pt x="529" y="258"/>
                  </a:lnTo>
                  <a:cubicBezTo>
                    <a:pt x="529" y="272"/>
                    <a:pt x="518" y="282"/>
                    <a:pt x="505" y="282"/>
                  </a:cubicBezTo>
                  <a:cubicBezTo>
                    <a:pt x="491" y="282"/>
                    <a:pt x="481" y="272"/>
                    <a:pt x="481" y="258"/>
                  </a:cubicBezTo>
                  <a:lnTo>
                    <a:pt x="481" y="210"/>
                  </a:lnTo>
                  <a:cubicBezTo>
                    <a:pt x="481" y="197"/>
                    <a:pt x="491" y="186"/>
                    <a:pt x="505" y="186"/>
                  </a:cubicBezTo>
                  <a:cubicBezTo>
                    <a:pt x="518" y="186"/>
                    <a:pt x="529" y="197"/>
                    <a:pt x="529" y="210"/>
                  </a:cubicBezTo>
                  <a:close/>
                  <a:moveTo>
                    <a:pt x="529" y="354"/>
                  </a:moveTo>
                  <a:lnTo>
                    <a:pt x="529" y="402"/>
                  </a:lnTo>
                  <a:cubicBezTo>
                    <a:pt x="529" y="416"/>
                    <a:pt x="518" y="426"/>
                    <a:pt x="505" y="426"/>
                  </a:cubicBezTo>
                  <a:cubicBezTo>
                    <a:pt x="491" y="426"/>
                    <a:pt x="481" y="416"/>
                    <a:pt x="481" y="402"/>
                  </a:cubicBezTo>
                  <a:lnTo>
                    <a:pt x="481" y="354"/>
                  </a:lnTo>
                  <a:cubicBezTo>
                    <a:pt x="481" y="341"/>
                    <a:pt x="491" y="330"/>
                    <a:pt x="505" y="330"/>
                  </a:cubicBezTo>
                  <a:cubicBezTo>
                    <a:pt x="518" y="330"/>
                    <a:pt x="529" y="341"/>
                    <a:pt x="529" y="354"/>
                  </a:cubicBezTo>
                  <a:close/>
                  <a:moveTo>
                    <a:pt x="529" y="498"/>
                  </a:moveTo>
                  <a:lnTo>
                    <a:pt x="529" y="546"/>
                  </a:lnTo>
                  <a:cubicBezTo>
                    <a:pt x="529" y="560"/>
                    <a:pt x="518" y="570"/>
                    <a:pt x="505" y="570"/>
                  </a:cubicBezTo>
                  <a:cubicBezTo>
                    <a:pt x="491" y="570"/>
                    <a:pt x="481" y="560"/>
                    <a:pt x="481" y="546"/>
                  </a:cubicBezTo>
                  <a:lnTo>
                    <a:pt x="481" y="498"/>
                  </a:lnTo>
                  <a:cubicBezTo>
                    <a:pt x="481" y="485"/>
                    <a:pt x="491" y="474"/>
                    <a:pt x="505" y="474"/>
                  </a:cubicBezTo>
                  <a:cubicBezTo>
                    <a:pt x="518" y="474"/>
                    <a:pt x="529" y="485"/>
                    <a:pt x="529" y="498"/>
                  </a:cubicBezTo>
                  <a:close/>
                  <a:moveTo>
                    <a:pt x="529" y="642"/>
                  </a:moveTo>
                  <a:lnTo>
                    <a:pt x="529" y="690"/>
                  </a:lnTo>
                  <a:cubicBezTo>
                    <a:pt x="529" y="704"/>
                    <a:pt x="518" y="714"/>
                    <a:pt x="505" y="714"/>
                  </a:cubicBezTo>
                  <a:cubicBezTo>
                    <a:pt x="491" y="714"/>
                    <a:pt x="481" y="704"/>
                    <a:pt x="481" y="690"/>
                  </a:cubicBezTo>
                  <a:lnTo>
                    <a:pt x="481" y="642"/>
                  </a:lnTo>
                  <a:cubicBezTo>
                    <a:pt x="481" y="629"/>
                    <a:pt x="491" y="618"/>
                    <a:pt x="505" y="618"/>
                  </a:cubicBezTo>
                  <a:cubicBezTo>
                    <a:pt x="518" y="618"/>
                    <a:pt x="529" y="629"/>
                    <a:pt x="529" y="642"/>
                  </a:cubicBezTo>
                  <a:close/>
                  <a:moveTo>
                    <a:pt x="529" y="786"/>
                  </a:moveTo>
                  <a:lnTo>
                    <a:pt x="529" y="834"/>
                  </a:lnTo>
                  <a:cubicBezTo>
                    <a:pt x="529" y="848"/>
                    <a:pt x="518" y="858"/>
                    <a:pt x="505" y="858"/>
                  </a:cubicBezTo>
                  <a:cubicBezTo>
                    <a:pt x="491" y="858"/>
                    <a:pt x="481" y="848"/>
                    <a:pt x="481" y="834"/>
                  </a:cubicBezTo>
                  <a:lnTo>
                    <a:pt x="481" y="786"/>
                  </a:lnTo>
                  <a:cubicBezTo>
                    <a:pt x="481" y="773"/>
                    <a:pt x="491" y="762"/>
                    <a:pt x="505" y="762"/>
                  </a:cubicBezTo>
                  <a:cubicBezTo>
                    <a:pt x="518" y="762"/>
                    <a:pt x="529" y="773"/>
                    <a:pt x="529" y="786"/>
                  </a:cubicBezTo>
                  <a:close/>
                  <a:moveTo>
                    <a:pt x="529" y="930"/>
                  </a:moveTo>
                  <a:lnTo>
                    <a:pt x="529" y="978"/>
                  </a:lnTo>
                  <a:cubicBezTo>
                    <a:pt x="529" y="992"/>
                    <a:pt x="518" y="1002"/>
                    <a:pt x="505" y="1002"/>
                  </a:cubicBezTo>
                  <a:cubicBezTo>
                    <a:pt x="491" y="1002"/>
                    <a:pt x="481" y="992"/>
                    <a:pt x="481" y="978"/>
                  </a:cubicBezTo>
                  <a:lnTo>
                    <a:pt x="481" y="930"/>
                  </a:lnTo>
                  <a:cubicBezTo>
                    <a:pt x="481" y="917"/>
                    <a:pt x="491" y="906"/>
                    <a:pt x="505" y="906"/>
                  </a:cubicBezTo>
                  <a:cubicBezTo>
                    <a:pt x="518" y="906"/>
                    <a:pt x="529" y="917"/>
                    <a:pt x="529" y="930"/>
                  </a:cubicBezTo>
                  <a:close/>
                  <a:moveTo>
                    <a:pt x="529" y="1074"/>
                  </a:moveTo>
                  <a:lnTo>
                    <a:pt x="529" y="1122"/>
                  </a:lnTo>
                  <a:cubicBezTo>
                    <a:pt x="529" y="1136"/>
                    <a:pt x="518" y="1146"/>
                    <a:pt x="505" y="1146"/>
                  </a:cubicBezTo>
                  <a:cubicBezTo>
                    <a:pt x="491" y="1146"/>
                    <a:pt x="481" y="1136"/>
                    <a:pt x="481" y="1122"/>
                  </a:cubicBezTo>
                  <a:lnTo>
                    <a:pt x="481" y="1074"/>
                  </a:lnTo>
                  <a:cubicBezTo>
                    <a:pt x="481" y="1061"/>
                    <a:pt x="491" y="1050"/>
                    <a:pt x="505" y="1050"/>
                  </a:cubicBezTo>
                  <a:cubicBezTo>
                    <a:pt x="518" y="1050"/>
                    <a:pt x="529" y="1061"/>
                    <a:pt x="529" y="1074"/>
                  </a:cubicBezTo>
                  <a:close/>
                  <a:moveTo>
                    <a:pt x="529" y="1218"/>
                  </a:moveTo>
                  <a:lnTo>
                    <a:pt x="529" y="1266"/>
                  </a:lnTo>
                  <a:cubicBezTo>
                    <a:pt x="529" y="1280"/>
                    <a:pt x="518" y="1290"/>
                    <a:pt x="505" y="1290"/>
                  </a:cubicBezTo>
                  <a:cubicBezTo>
                    <a:pt x="491" y="1290"/>
                    <a:pt x="481" y="1280"/>
                    <a:pt x="481" y="1266"/>
                  </a:cubicBezTo>
                  <a:lnTo>
                    <a:pt x="481" y="1218"/>
                  </a:lnTo>
                  <a:cubicBezTo>
                    <a:pt x="481" y="1205"/>
                    <a:pt x="491" y="1194"/>
                    <a:pt x="505" y="1194"/>
                  </a:cubicBezTo>
                  <a:cubicBezTo>
                    <a:pt x="518" y="1194"/>
                    <a:pt x="529" y="1205"/>
                    <a:pt x="529" y="1218"/>
                  </a:cubicBezTo>
                  <a:close/>
                  <a:moveTo>
                    <a:pt x="497" y="1379"/>
                  </a:moveTo>
                  <a:lnTo>
                    <a:pt x="449" y="1379"/>
                  </a:lnTo>
                  <a:cubicBezTo>
                    <a:pt x="436" y="1379"/>
                    <a:pt x="425" y="1368"/>
                    <a:pt x="425" y="1355"/>
                  </a:cubicBezTo>
                  <a:cubicBezTo>
                    <a:pt x="425" y="1342"/>
                    <a:pt x="436" y="1331"/>
                    <a:pt x="449" y="1331"/>
                  </a:cubicBezTo>
                  <a:lnTo>
                    <a:pt x="497" y="1331"/>
                  </a:lnTo>
                  <a:cubicBezTo>
                    <a:pt x="510" y="1331"/>
                    <a:pt x="521" y="1342"/>
                    <a:pt x="521" y="1355"/>
                  </a:cubicBezTo>
                  <a:cubicBezTo>
                    <a:pt x="521" y="1368"/>
                    <a:pt x="510" y="1379"/>
                    <a:pt x="497" y="1379"/>
                  </a:cubicBezTo>
                  <a:close/>
                  <a:moveTo>
                    <a:pt x="353" y="1379"/>
                  </a:moveTo>
                  <a:lnTo>
                    <a:pt x="305" y="1379"/>
                  </a:lnTo>
                  <a:cubicBezTo>
                    <a:pt x="292" y="1379"/>
                    <a:pt x="281" y="1368"/>
                    <a:pt x="281" y="1355"/>
                  </a:cubicBezTo>
                  <a:cubicBezTo>
                    <a:pt x="281" y="1342"/>
                    <a:pt x="292" y="1331"/>
                    <a:pt x="305" y="1331"/>
                  </a:cubicBezTo>
                  <a:lnTo>
                    <a:pt x="353" y="1331"/>
                  </a:lnTo>
                  <a:cubicBezTo>
                    <a:pt x="366" y="1331"/>
                    <a:pt x="377" y="1342"/>
                    <a:pt x="377" y="1355"/>
                  </a:cubicBezTo>
                  <a:cubicBezTo>
                    <a:pt x="377" y="1368"/>
                    <a:pt x="366" y="1379"/>
                    <a:pt x="353" y="1379"/>
                  </a:cubicBezTo>
                  <a:close/>
                  <a:moveTo>
                    <a:pt x="209" y="1379"/>
                  </a:moveTo>
                  <a:lnTo>
                    <a:pt x="161" y="1379"/>
                  </a:lnTo>
                  <a:cubicBezTo>
                    <a:pt x="148" y="1379"/>
                    <a:pt x="137" y="1368"/>
                    <a:pt x="137" y="1355"/>
                  </a:cubicBezTo>
                  <a:cubicBezTo>
                    <a:pt x="137" y="1342"/>
                    <a:pt x="148" y="1331"/>
                    <a:pt x="161" y="1331"/>
                  </a:cubicBezTo>
                  <a:lnTo>
                    <a:pt x="209" y="1331"/>
                  </a:lnTo>
                  <a:cubicBezTo>
                    <a:pt x="222" y="1331"/>
                    <a:pt x="233" y="1342"/>
                    <a:pt x="233" y="1355"/>
                  </a:cubicBezTo>
                  <a:cubicBezTo>
                    <a:pt x="233" y="1368"/>
                    <a:pt x="222" y="1379"/>
                    <a:pt x="209" y="1379"/>
                  </a:cubicBezTo>
                  <a:close/>
                  <a:moveTo>
                    <a:pt x="65" y="1379"/>
                  </a:moveTo>
                  <a:lnTo>
                    <a:pt x="24" y="1379"/>
                  </a:lnTo>
                  <a:cubicBezTo>
                    <a:pt x="11" y="1379"/>
                    <a:pt x="0" y="1368"/>
                    <a:pt x="0" y="1355"/>
                  </a:cubicBezTo>
                  <a:cubicBezTo>
                    <a:pt x="0" y="1342"/>
                    <a:pt x="11" y="1331"/>
                    <a:pt x="24" y="1331"/>
                  </a:cubicBezTo>
                  <a:lnTo>
                    <a:pt x="65" y="1331"/>
                  </a:lnTo>
                  <a:cubicBezTo>
                    <a:pt x="78" y="1331"/>
                    <a:pt x="89" y="1342"/>
                    <a:pt x="89" y="1355"/>
                  </a:cubicBezTo>
                  <a:cubicBezTo>
                    <a:pt x="89" y="1368"/>
                    <a:pt x="78" y="1379"/>
                    <a:pt x="65" y="1379"/>
                  </a:cubicBezTo>
                  <a:close/>
                </a:path>
              </a:pathLst>
            </a:custGeom>
            <a:solidFill>
              <a:srgbClr val="C00000"/>
            </a:solidFill>
            <a:ln w="11113" cap="flat">
              <a:solidFill>
                <a:srgbClr val="C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5" name="Freeform 140">
              <a:extLst>
                <a:ext uri="{FF2B5EF4-FFF2-40B4-BE49-F238E27FC236}">
                  <a16:creationId xmlns:a16="http://schemas.microsoft.com/office/drawing/2014/main" id="{0F5272CA-E30E-4450-BD6A-08CDD011F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900" y="3934549"/>
              <a:ext cx="138113" cy="139700"/>
            </a:xfrm>
            <a:custGeom>
              <a:avLst/>
              <a:gdLst>
                <a:gd name="T0" fmla="*/ 0 w 203"/>
                <a:gd name="T1" fmla="*/ 102 h 204"/>
                <a:gd name="T2" fmla="*/ 203 w 203"/>
                <a:gd name="T3" fmla="*/ 0 h 204"/>
                <a:gd name="T4" fmla="*/ 203 w 203"/>
                <a:gd name="T5" fmla="*/ 204 h 204"/>
                <a:gd name="T6" fmla="*/ 203 w 203"/>
                <a:gd name="T7" fmla="*/ 204 h 204"/>
                <a:gd name="T8" fmla="*/ 0 w 203"/>
                <a:gd name="T9" fmla="*/ 10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04">
                  <a:moveTo>
                    <a:pt x="0" y="102"/>
                  </a:moveTo>
                  <a:lnTo>
                    <a:pt x="203" y="0"/>
                  </a:lnTo>
                  <a:cubicBezTo>
                    <a:pt x="171" y="64"/>
                    <a:pt x="171" y="140"/>
                    <a:pt x="203" y="204"/>
                  </a:cubicBezTo>
                  <a:lnTo>
                    <a:pt x="203" y="204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6" name="Freeform 141">
              <a:extLst>
                <a:ext uri="{FF2B5EF4-FFF2-40B4-BE49-F238E27FC236}">
                  <a16:creationId xmlns:a16="http://schemas.microsoft.com/office/drawing/2014/main" id="{93BE6060-6943-4235-BA5C-BD434DFA9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3338" y="3094762"/>
              <a:ext cx="1046163" cy="909638"/>
            </a:xfrm>
            <a:custGeom>
              <a:avLst/>
              <a:gdLst>
                <a:gd name="T0" fmla="*/ 659 w 659"/>
                <a:gd name="T1" fmla="*/ 182 h 573"/>
                <a:gd name="T2" fmla="*/ 659 w 659"/>
                <a:gd name="T3" fmla="*/ 0 h 573"/>
                <a:gd name="T4" fmla="*/ 180 w 659"/>
                <a:gd name="T5" fmla="*/ 0 h 573"/>
                <a:gd name="T6" fmla="*/ 180 w 659"/>
                <a:gd name="T7" fmla="*/ 573 h 573"/>
                <a:gd name="T8" fmla="*/ 0 w 659"/>
                <a:gd name="T9" fmla="*/ 573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573">
                  <a:moveTo>
                    <a:pt x="659" y="182"/>
                  </a:moveTo>
                  <a:lnTo>
                    <a:pt x="659" y="0"/>
                  </a:lnTo>
                  <a:lnTo>
                    <a:pt x="180" y="0"/>
                  </a:lnTo>
                  <a:lnTo>
                    <a:pt x="180" y="573"/>
                  </a:lnTo>
                  <a:lnTo>
                    <a:pt x="0" y="573"/>
                  </a:lnTo>
                </a:path>
              </a:pathLst>
            </a:custGeom>
            <a:noFill/>
            <a:ln w="33338" cap="rnd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7" name="Freeform 142">
              <a:extLst>
                <a:ext uri="{FF2B5EF4-FFF2-40B4-BE49-F238E27FC236}">
                  <a16:creationId xmlns:a16="http://schemas.microsoft.com/office/drawing/2014/main" id="{8BAEFB3C-B9F4-41A8-B053-ACAD626B1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975" y="3934549"/>
              <a:ext cx="139700" cy="139700"/>
            </a:xfrm>
            <a:custGeom>
              <a:avLst/>
              <a:gdLst>
                <a:gd name="T0" fmla="*/ 0 w 204"/>
                <a:gd name="T1" fmla="*/ 102 h 204"/>
                <a:gd name="T2" fmla="*/ 204 w 204"/>
                <a:gd name="T3" fmla="*/ 0 h 204"/>
                <a:gd name="T4" fmla="*/ 204 w 204"/>
                <a:gd name="T5" fmla="*/ 204 h 204"/>
                <a:gd name="T6" fmla="*/ 204 w 204"/>
                <a:gd name="T7" fmla="*/ 204 h 204"/>
                <a:gd name="T8" fmla="*/ 0 w 204"/>
                <a:gd name="T9" fmla="*/ 10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204">
                  <a:moveTo>
                    <a:pt x="0" y="102"/>
                  </a:moveTo>
                  <a:lnTo>
                    <a:pt x="204" y="0"/>
                  </a:lnTo>
                  <a:cubicBezTo>
                    <a:pt x="172" y="64"/>
                    <a:pt x="172" y="140"/>
                    <a:pt x="204" y="204"/>
                  </a:cubicBezTo>
                  <a:lnTo>
                    <a:pt x="204" y="204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8" name="Rectangle 143">
              <a:extLst>
                <a:ext uri="{FF2B5EF4-FFF2-40B4-BE49-F238E27FC236}">
                  <a16:creationId xmlns:a16="http://schemas.microsoft.com/office/drawing/2014/main" id="{60B1DDCF-6EA6-413E-877C-17AABDEAF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213" y="3651974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9" name="Rectangle 144">
              <a:extLst>
                <a:ext uri="{FF2B5EF4-FFF2-40B4-BE49-F238E27FC236}">
                  <a16:creationId xmlns:a16="http://schemas.microsoft.com/office/drawing/2014/main" id="{3926E964-09B6-4E49-859E-7A14580AE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4388" y="3802787"/>
              <a:ext cx="209550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defTabSz="914400"/>
              <a:r>
                <a:rPr lang="en-US" altLang="en-US" sz="2100" dirty="0" err="1">
                  <a:solidFill>
                    <a:srgbClr val="000000"/>
                  </a:solidFill>
                  <a:ea typeface="??" charset="-122"/>
                </a:rPr>
                <a:t>tx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0" name="Rectangle 145">
              <a:extLst>
                <a:ext uri="{FF2B5EF4-FFF2-40B4-BE49-F238E27FC236}">
                  <a16:creationId xmlns:a16="http://schemas.microsoft.com/office/drawing/2014/main" id="{1B84F49C-877F-4B73-8312-3E0AECCEC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6613" y="4286975"/>
              <a:ext cx="261938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??" charset="-122"/>
                  <a:ea typeface="??" charset="-122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1" name="Rectangle 146">
              <a:extLst>
                <a:ext uri="{FF2B5EF4-FFF2-40B4-BE49-F238E27FC236}">
                  <a16:creationId xmlns:a16="http://schemas.microsoft.com/office/drawing/2014/main" id="{8ECA0A8B-46C8-4832-B022-FD07D26D2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788" y="4396512"/>
              <a:ext cx="174625" cy="19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??" charset="-122"/>
                  <a:ea typeface="??" charset="-122"/>
                </a:rPr>
                <a:t>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2" name="Rectangle 147">
              <a:extLst>
                <a:ext uri="{FF2B5EF4-FFF2-40B4-BE49-F238E27FC236}">
                  <a16:creationId xmlns:a16="http://schemas.microsoft.com/office/drawing/2014/main" id="{6A78293F-3F31-4FA8-ACC2-B305C39CA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5875" y="3542437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3" name="Rectangle 148">
              <a:extLst>
                <a:ext uri="{FF2B5EF4-FFF2-40B4-BE49-F238E27FC236}">
                  <a16:creationId xmlns:a16="http://schemas.microsoft.com/office/drawing/2014/main" id="{4CAC4CB6-D9BB-4467-9F48-4B91ACFD6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4463" y="3840887"/>
              <a:ext cx="241300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??" charset="-122"/>
                  <a:ea typeface="??" charset="-122"/>
                </a:rPr>
                <a:t>tx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5" name="Rectangle 149">
              <a:extLst>
                <a:ext uri="{FF2B5EF4-FFF2-40B4-BE49-F238E27FC236}">
                  <a16:creationId xmlns:a16="http://schemas.microsoft.com/office/drawing/2014/main" id="{F8A45DFD-0998-44BB-B7FC-564FCE9D0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0963" y="4166325"/>
              <a:ext cx="261938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??" charset="-122"/>
                  <a:ea typeface="??" charset="-122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6" name="Rectangle 150">
              <a:extLst>
                <a:ext uri="{FF2B5EF4-FFF2-40B4-BE49-F238E27FC236}">
                  <a16:creationId xmlns:a16="http://schemas.microsoft.com/office/drawing/2014/main" id="{62C740EC-8459-407B-9968-6A161522D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725" y="4286975"/>
              <a:ext cx="174625" cy="19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??" charset="-122"/>
                  <a:ea typeface="??" charset="-122"/>
                </a:rPr>
                <a:t>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7" name="Rectangle 151">
              <a:extLst>
                <a:ext uri="{FF2B5EF4-FFF2-40B4-BE49-F238E27FC236}">
                  <a16:creationId xmlns:a16="http://schemas.microsoft.com/office/drawing/2014/main" id="{8D8A1E33-7F9E-43B9-89D4-37C0DB606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0350" y="4286975"/>
              <a:ext cx="174625" cy="19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??" charset="-122"/>
                  <a:ea typeface="??" charset="-122"/>
                </a:rPr>
                <a:t>+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8" name="Rectangle 152">
              <a:extLst>
                <a:ext uri="{FF2B5EF4-FFF2-40B4-BE49-F238E27FC236}">
                  <a16:creationId xmlns:a16="http://schemas.microsoft.com/office/drawing/2014/main" id="{BA230737-5A4C-42DB-B899-1E34C1777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763" y="4286975"/>
              <a:ext cx="174625" cy="19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??" charset="-122"/>
                  <a:ea typeface="??" charset="-122"/>
                </a:rPr>
                <a:t>1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1" name="Rectangle 155">
              <a:extLst>
                <a:ext uri="{FF2B5EF4-FFF2-40B4-BE49-F238E27FC236}">
                  <a16:creationId xmlns:a16="http://schemas.microsoft.com/office/drawing/2014/main" id="{F713FAE0-3D58-41BD-8D8A-7E59CD6A7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8650" y="4166325"/>
              <a:ext cx="261938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??" charset="-122"/>
                  <a:ea typeface="??" charset="-122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2" name="Rectangle 156">
              <a:extLst>
                <a:ext uri="{FF2B5EF4-FFF2-40B4-BE49-F238E27FC236}">
                  <a16:creationId xmlns:a16="http://schemas.microsoft.com/office/drawing/2014/main" id="{569BE5BF-B4B1-4FDC-9420-01590DE3B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0413" y="4286975"/>
              <a:ext cx="174625" cy="19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??" charset="-122"/>
                  <a:ea typeface="??" charset="-122"/>
                </a:rPr>
                <a:t>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3" name="Rectangle 157">
              <a:extLst>
                <a:ext uri="{FF2B5EF4-FFF2-40B4-BE49-F238E27FC236}">
                  <a16:creationId xmlns:a16="http://schemas.microsoft.com/office/drawing/2014/main" id="{5D77B760-BF59-4734-AB8A-604CF2F0C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4388" y="4286975"/>
              <a:ext cx="174625" cy="19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??" charset="-122"/>
                  <a:ea typeface="??" charset="-122"/>
                </a:rPr>
                <a:t>+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4" name="Rectangle 158">
              <a:extLst>
                <a:ext uri="{FF2B5EF4-FFF2-40B4-BE49-F238E27FC236}">
                  <a16:creationId xmlns:a16="http://schemas.microsoft.com/office/drawing/2014/main" id="{C35D35F0-1AA4-4FD4-B909-786A38D24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4400" y="4286975"/>
              <a:ext cx="174625" cy="19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??" charset="-122"/>
                  <a:ea typeface="??" charset="-122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5" name="Rectangle 148">
              <a:extLst>
                <a:ext uri="{FF2B5EF4-FFF2-40B4-BE49-F238E27FC236}">
                  <a16:creationId xmlns:a16="http://schemas.microsoft.com/office/drawing/2014/main" id="{76D77AE1-B70A-40F5-9F28-544437233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0407" y="3840731"/>
              <a:ext cx="241300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??" charset="-122"/>
                  <a:ea typeface="??" charset="-122"/>
                </a:rPr>
                <a:t>tx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546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51815-1634-4C9F-A573-0DB88AA9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Blockchains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AA82B-5F33-459A-8828-3992B0C47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781645"/>
            <a:ext cx="8229600" cy="3818430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Permissioned Blockchains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/>
              <a:t> Designated participants</a:t>
            </a:r>
          </a:p>
          <a:p>
            <a:r>
              <a:rPr lang="en-US" altLang="zh-CN" sz="2000" dirty="0"/>
              <a:t>Use PBFT, </a:t>
            </a:r>
            <a:r>
              <a:rPr lang="en-US" altLang="zh-CN" sz="2000" dirty="0" err="1"/>
              <a:t>HotStuff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Tendermint</a:t>
            </a:r>
            <a:r>
              <a:rPr lang="en-US" altLang="zh-CN" sz="2000" dirty="0"/>
              <a:t>, ...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FEE0FFFB-8AE8-4D71-97F6-106884C7C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961" y="1937324"/>
            <a:ext cx="6238407" cy="3119204"/>
          </a:xfrm>
          <a:prstGeom prst="rect">
            <a:avLst/>
          </a:prstGeom>
        </p:spPr>
      </p:pic>
      <p:sp>
        <p:nvSpPr>
          <p:cNvPr id="8" name="Oval 10">
            <a:extLst>
              <a:ext uri="{FF2B5EF4-FFF2-40B4-BE49-F238E27FC236}">
                <a16:creationId xmlns:a16="http://schemas.microsoft.com/office/drawing/2014/main" id="{32AEDC2B-0446-4972-B38A-2A72E738E81A}"/>
              </a:ext>
            </a:extLst>
          </p:cNvPr>
          <p:cNvSpPr/>
          <p:nvPr/>
        </p:nvSpPr>
        <p:spPr bwMode="auto">
          <a:xfrm>
            <a:off x="4518972" y="2575808"/>
            <a:ext cx="116528" cy="1277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11B01EE-E0C6-4107-A888-EADE264C7AFF}"/>
              </a:ext>
            </a:extLst>
          </p:cNvPr>
          <p:cNvSpPr/>
          <p:nvPr/>
        </p:nvSpPr>
        <p:spPr bwMode="auto">
          <a:xfrm>
            <a:off x="4031171" y="3038710"/>
            <a:ext cx="116528" cy="1277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10">
            <a:extLst>
              <a:ext uri="{FF2B5EF4-FFF2-40B4-BE49-F238E27FC236}">
                <a16:creationId xmlns:a16="http://schemas.microsoft.com/office/drawing/2014/main" id="{AFA875E2-7E3C-4CD1-AFE0-67E9BF465687}"/>
              </a:ext>
            </a:extLst>
          </p:cNvPr>
          <p:cNvSpPr/>
          <p:nvPr/>
        </p:nvSpPr>
        <p:spPr bwMode="auto">
          <a:xfrm>
            <a:off x="6429784" y="2911857"/>
            <a:ext cx="116528" cy="1277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C82EFFB-FF30-4854-B164-430096ED3C59}"/>
              </a:ext>
            </a:extLst>
          </p:cNvPr>
          <p:cNvSpPr/>
          <p:nvPr/>
        </p:nvSpPr>
        <p:spPr bwMode="auto">
          <a:xfrm>
            <a:off x="2697324" y="2763150"/>
            <a:ext cx="116528" cy="1277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84DADB5D-B199-49E1-8B12-C24892058DB8}"/>
              </a:ext>
            </a:extLst>
          </p:cNvPr>
          <p:cNvSpPr/>
          <p:nvPr/>
        </p:nvSpPr>
        <p:spPr bwMode="auto">
          <a:xfrm>
            <a:off x="2240124" y="2758329"/>
            <a:ext cx="116528" cy="1277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C67A0592-C66D-4BB5-9B85-29FC729BEC52}"/>
              </a:ext>
            </a:extLst>
          </p:cNvPr>
          <p:cNvSpPr/>
          <p:nvPr/>
        </p:nvSpPr>
        <p:spPr bwMode="auto">
          <a:xfrm>
            <a:off x="6163003" y="3436548"/>
            <a:ext cx="116528" cy="1277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0">
            <a:extLst>
              <a:ext uri="{FF2B5EF4-FFF2-40B4-BE49-F238E27FC236}">
                <a16:creationId xmlns:a16="http://schemas.microsoft.com/office/drawing/2014/main" id="{29CEFC2A-3369-4460-B905-E6C1D1AF9955}"/>
              </a:ext>
            </a:extLst>
          </p:cNvPr>
          <p:cNvSpPr/>
          <p:nvPr/>
        </p:nvSpPr>
        <p:spPr bwMode="auto">
          <a:xfrm>
            <a:off x="3078324" y="3273924"/>
            <a:ext cx="116528" cy="1277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0">
            <a:extLst>
              <a:ext uri="{FF2B5EF4-FFF2-40B4-BE49-F238E27FC236}">
                <a16:creationId xmlns:a16="http://schemas.microsoft.com/office/drawing/2014/main" id="{16D44C0F-F514-4754-94E1-8BDC9112D09C}"/>
              </a:ext>
            </a:extLst>
          </p:cNvPr>
          <p:cNvSpPr/>
          <p:nvPr/>
        </p:nvSpPr>
        <p:spPr bwMode="auto">
          <a:xfrm>
            <a:off x="4436901" y="3433050"/>
            <a:ext cx="116528" cy="1277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0">
            <a:extLst>
              <a:ext uri="{FF2B5EF4-FFF2-40B4-BE49-F238E27FC236}">
                <a16:creationId xmlns:a16="http://schemas.microsoft.com/office/drawing/2014/main" id="{58C26057-72F7-4E41-802B-193D103DC57F}"/>
              </a:ext>
            </a:extLst>
          </p:cNvPr>
          <p:cNvSpPr/>
          <p:nvPr/>
        </p:nvSpPr>
        <p:spPr bwMode="auto">
          <a:xfrm>
            <a:off x="5073569" y="2727146"/>
            <a:ext cx="116528" cy="1277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7" name="直接连接符 25">
            <a:extLst>
              <a:ext uri="{FF2B5EF4-FFF2-40B4-BE49-F238E27FC236}">
                <a16:creationId xmlns:a16="http://schemas.microsoft.com/office/drawing/2014/main" id="{5CAD6C50-81DC-4919-A426-01E9862EF51C}"/>
              </a:ext>
            </a:extLst>
          </p:cNvPr>
          <p:cNvCxnSpPr>
            <a:stCxn id="12" idx="5"/>
            <a:endCxn id="14" idx="2"/>
          </p:cNvCxnSpPr>
          <p:nvPr/>
        </p:nvCxnSpPr>
        <p:spPr>
          <a:xfrm>
            <a:off x="2339587" y="2867372"/>
            <a:ext cx="738737" cy="470428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27">
            <a:extLst>
              <a:ext uri="{FF2B5EF4-FFF2-40B4-BE49-F238E27FC236}">
                <a16:creationId xmlns:a16="http://schemas.microsoft.com/office/drawing/2014/main" id="{24522779-AAAB-4700-97EA-DB5DC86EC27E}"/>
              </a:ext>
            </a:extLst>
          </p:cNvPr>
          <p:cNvCxnSpPr>
            <a:stCxn id="12" idx="6"/>
            <a:endCxn id="11" idx="2"/>
          </p:cNvCxnSpPr>
          <p:nvPr/>
        </p:nvCxnSpPr>
        <p:spPr>
          <a:xfrm>
            <a:off x="2356652" y="2822205"/>
            <a:ext cx="340672" cy="482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30">
            <a:extLst>
              <a:ext uri="{FF2B5EF4-FFF2-40B4-BE49-F238E27FC236}">
                <a16:creationId xmlns:a16="http://schemas.microsoft.com/office/drawing/2014/main" id="{26417D37-868C-48FD-9DE0-291DD39E961C}"/>
              </a:ext>
            </a:extLst>
          </p:cNvPr>
          <p:cNvCxnSpPr>
            <a:cxnSpLocks/>
            <a:stCxn id="11" idx="6"/>
            <a:endCxn id="42" idx="2"/>
          </p:cNvCxnSpPr>
          <p:nvPr/>
        </p:nvCxnSpPr>
        <p:spPr>
          <a:xfrm flipV="1">
            <a:off x="2813852" y="2625620"/>
            <a:ext cx="1404015" cy="201406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34">
            <a:extLst>
              <a:ext uri="{FF2B5EF4-FFF2-40B4-BE49-F238E27FC236}">
                <a16:creationId xmlns:a16="http://schemas.microsoft.com/office/drawing/2014/main" id="{8BCDF867-439B-499D-932B-50D3CCBCA8E8}"/>
              </a:ext>
            </a:extLst>
          </p:cNvPr>
          <p:cNvCxnSpPr>
            <a:cxnSpLocks/>
            <a:stCxn id="9" idx="7"/>
            <a:endCxn id="42" idx="3"/>
          </p:cNvCxnSpPr>
          <p:nvPr/>
        </p:nvCxnSpPr>
        <p:spPr>
          <a:xfrm flipV="1">
            <a:off x="4130634" y="2670787"/>
            <a:ext cx="104298" cy="38663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39">
            <a:extLst>
              <a:ext uri="{FF2B5EF4-FFF2-40B4-BE49-F238E27FC236}">
                <a16:creationId xmlns:a16="http://schemas.microsoft.com/office/drawing/2014/main" id="{2D9A170D-97F8-402D-9A7C-AC9C013EB970}"/>
              </a:ext>
            </a:extLst>
          </p:cNvPr>
          <p:cNvCxnSpPr>
            <a:stCxn id="14" idx="6"/>
            <a:endCxn id="9" idx="3"/>
          </p:cNvCxnSpPr>
          <p:nvPr/>
        </p:nvCxnSpPr>
        <p:spPr>
          <a:xfrm flipV="1">
            <a:off x="3194852" y="3147753"/>
            <a:ext cx="853384" cy="190047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42">
            <a:extLst>
              <a:ext uri="{FF2B5EF4-FFF2-40B4-BE49-F238E27FC236}">
                <a16:creationId xmlns:a16="http://schemas.microsoft.com/office/drawing/2014/main" id="{D33AD2E4-28C8-429C-982C-0C96773039D9}"/>
              </a:ext>
            </a:extLst>
          </p:cNvPr>
          <p:cNvCxnSpPr>
            <a:stCxn id="11" idx="6"/>
            <a:endCxn id="9" idx="2"/>
          </p:cNvCxnSpPr>
          <p:nvPr/>
        </p:nvCxnSpPr>
        <p:spPr>
          <a:xfrm>
            <a:off x="2813852" y="2827026"/>
            <a:ext cx="1217319" cy="27556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45">
            <a:extLst>
              <a:ext uri="{FF2B5EF4-FFF2-40B4-BE49-F238E27FC236}">
                <a16:creationId xmlns:a16="http://schemas.microsoft.com/office/drawing/2014/main" id="{DEC42C30-F7A2-4A52-888E-912628582D66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2755588" y="2890902"/>
            <a:ext cx="381000" cy="38302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49">
            <a:extLst>
              <a:ext uri="{FF2B5EF4-FFF2-40B4-BE49-F238E27FC236}">
                <a16:creationId xmlns:a16="http://schemas.microsoft.com/office/drawing/2014/main" id="{146E2217-1188-47EE-9E80-1979BCE4CF74}"/>
              </a:ext>
            </a:extLst>
          </p:cNvPr>
          <p:cNvCxnSpPr>
            <a:stCxn id="15" idx="0"/>
            <a:endCxn id="8" idx="4"/>
          </p:cNvCxnSpPr>
          <p:nvPr/>
        </p:nvCxnSpPr>
        <p:spPr>
          <a:xfrm flipV="1">
            <a:off x="4495165" y="2703560"/>
            <a:ext cx="82071" cy="72949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53">
            <a:extLst>
              <a:ext uri="{FF2B5EF4-FFF2-40B4-BE49-F238E27FC236}">
                <a16:creationId xmlns:a16="http://schemas.microsoft.com/office/drawing/2014/main" id="{2ADEB01C-28DC-477F-95C3-BA65467C6845}"/>
              </a:ext>
            </a:extLst>
          </p:cNvPr>
          <p:cNvCxnSpPr>
            <a:stCxn id="15" idx="6"/>
            <a:endCxn id="16" idx="3"/>
          </p:cNvCxnSpPr>
          <p:nvPr/>
        </p:nvCxnSpPr>
        <p:spPr>
          <a:xfrm flipV="1">
            <a:off x="4553429" y="2836189"/>
            <a:ext cx="537205" cy="660737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56">
            <a:extLst>
              <a:ext uri="{FF2B5EF4-FFF2-40B4-BE49-F238E27FC236}">
                <a16:creationId xmlns:a16="http://schemas.microsoft.com/office/drawing/2014/main" id="{26EE0CC6-B668-4433-802D-C9434B67F72E}"/>
              </a:ext>
            </a:extLst>
          </p:cNvPr>
          <p:cNvCxnSpPr>
            <a:stCxn id="15" idx="6"/>
            <a:endCxn id="13" idx="2"/>
          </p:cNvCxnSpPr>
          <p:nvPr/>
        </p:nvCxnSpPr>
        <p:spPr>
          <a:xfrm>
            <a:off x="4553429" y="3496926"/>
            <a:ext cx="1609574" cy="3498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59">
            <a:extLst>
              <a:ext uri="{FF2B5EF4-FFF2-40B4-BE49-F238E27FC236}">
                <a16:creationId xmlns:a16="http://schemas.microsoft.com/office/drawing/2014/main" id="{F6B4CA27-3FDD-435B-9737-4B8B6B08B99E}"/>
              </a:ext>
            </a:extLst>
          </p:cNvPr>
          <p:cNvCxnSpPr>
            <a:stCxn id="8" idx="6"/>
            <a:endCxn id="16" idx="1"/>
          </p:cNvCxnSpPr>
          <p:nvPr/>
        </p:nvCxnSpPr>
        <p:spPr>
          <a:xfrm>
            <a:off x="4635500" y="2639684"/>
            <a:ext cx="455134" cy="10617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62">
            <a:extLst>
              <a:ext uri="{FF2B5EF4-FFF2-40B4-BE49-F238E27FC236}">
                <a16:creationId xmlns:a16="http://schemas.microsoft.com/office/drawing/2014/main" id="{D8CECE3B-1C2F-42AB-A81E-45393C695991}"/>
              </a:ext>
            </a:extLst>
          </p:cNvPr>
          <p:cNvCxnSpPr>
            <a:stCxn id="16" idx="6"/>
            <a:endCxn id="10" idx="2"/>
          </p:cNvCxnSpPr>
          <p:nvPr/>
        </p:nvCxnSpPr>
        <p:spPr>
          <a:xfrm>
            <a:off x="5190097" y="2791022"/>
            <a:ext cx="1239687" cy="18471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66">
            <a:extLst>
              <a:ext uri="{FF2B5EF4-FFF2-40B4-BE49-F238E27FC236}">
                <a16:creationId xmlns:a16="http://schemas.microsoft.com/office/drawing/2014/main" id="{6B83C229-C913-4158-82A6-838E9A7DA225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6221267" y="3039609"/>
            <a:ext cx="266781" cy="396939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71">
            <a:extLst>
              <a:ext uri="{FF2B5EF4-FFF2-40B4-BE49-F238E27FC236}">
                <a16:creationId xmlns:a16="http://schemas.microsoft.com/office/drawing/2014/main" id="{412012D6-711B-4A1A-9D37-6EB5C4C664F1}"/>
              </a:ext>
            </a:extLst>
          </p:cNvPr>
          <p:cNvCxnSpPr>
            <a:stCxn id="16" idx="4"/>
            <a:endCxn id="13" idx="1"/>
          </p:cNvCxnSpPr>
          <p:nvPr/>
        </p:nvCxnSpPr>
        <p:spPr>
          <a:xfrm>
            <a:off x="5131833" y="2854898"/>
            <a:ext cx="1048235" cy="600359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74">
            <a:extLst>
              <a:ext uri="{FF2B5EF4-FFF2-40B4-BE49-F238E27FC236}">
                <a16:creationId xmlns:a16="http://schemas.microsoft.com/office/drawing/2014/main" id="{B69D2016-F5F4-494B-B3DE-CCBFE2FDEB3C}"/>
              </a:ext>
            </a:extLst>
          </p:cNvPr>
          <p:cNvCxnSpPr>
            <a:cxnSpLocks/>
            <a:stCxn id="14" idx="0"/>
            <a:endCxn id="42" idx="3"/>
          </p:cNvCxnSpPr>
          <p:nvPr/>
        </p:nvCxnSpPr>
        <p:spPr>
          <a:xfrm flipV="1">
            <a:off x="3136588" y="2670787"/>
            <a:ext cx="1098344" cy="603137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78">
            <a:extLst>
              <a:ext uri="{FF2B5EF4-FFF2-40B4-BE49-F238E27FC236}">
                <a16:creationId xmlns:a16="http://schemas.microsoft.com/office/drawing/2014/main" id="{3F7F1742-CE6C-4ADB-A07C-15B2A110EA2B}"/>
              </a:ext>
            </a:extLst>
          </p:cNvPr>
          <p:cNvCxnSpPr>
            <a:stCxn id="9" idx="5"/>
            <a:endCxn id="15" idx="2"/>
          </p:cNvCxnSpPr>
          <p:nvPr/>
        </p:nvCxnSpPr>
        <p:spPr>
          <a:xfrm>
            <a:off x="4130634" y="3147753"/>
            <a:ext cx="306267" cy="349173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81">
            <a:extLst>
              <a:ext uri="{FF2B5EF4-FFF2-40B4-BE49-F238E27FC236}">
                <a16:creationId xmlns:a16="http://schemas.microsoft.com/office/drawing/2014/main" id="{B8926F8D-E734-4C47-AEBF-4BDB4728B52A}"/>
              </a:ext>
            </a:extLst>
          </p:cNvPr>
          <p:cNvCxnSpPr>
            <a:cxnSpLocks/>
            <a:stCxn id="42" idx="6"/>
            <a:endCxn id="8" idx="2"/>
          </p:cNvCxnSpPr>
          <p:nvPr/>
        </p:nvCxnSpPr>
        <p:spPr>
          <a:xfrm>
            <a:off x="4334395" y="2625620"/>
            <a:ext cx="184577" cy="14064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10">
            <a:extLst>
              <a:ext uri="{FF2B5EF4-FFF2-40B4-BE49-F238E27FC236}">
                <a16:creationId xmlns:a16="http://schemas.microsoft.com/office/drawing/2014/main" id="{AB99A26D-EF96-435E-880B-4AF7F6212B0C}"/>
              </a:ext>
            </a:extLst>
          </p:cNvPr>
          <p:cNvSpPr/>
          <p:nvPr/>
        </p:nvSpPr>
        <p:spPr bwMode="auto">
          <a:xfrm>
            <a:off x="4217867" y="2561744"/>
            <a:ext cx="116528" cy="1277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2" name="直接连接符 34">
            <a:extLst>
              <a:ext uri="{FF2B5EF4-FFF2-40B4-BE49-F238E27FC236}">
                <a16:creationId xmlns:a16="http://schemas.microsoft.com/office/drawing/2014/main" id="{1BC503C7-D16E-48D3-8039-2CCB71DAB336}"/>
              </a:ext>
            </a:extLst>
          </p:cNvPr>
          <p:cNvCxnSpPr>
            <a:cxnSpLocks/>
            <a:stCxn id="15" idx="2"/>
            <a:endCxn id="14" idx="6"/>
          </p:cNvCxnSpPr>
          <p:nvPr/>
        </p:nvCxnSpPr>
        <p:spPr>
          <a:xfrm flipH="1" flipV="1">
            <a:off x="3194852" y="3337800"/>
            <a:ext cx="1242049" cy="159126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10">
            <a:extLst>
              <a:ext uri="{FF2B5EF4-FFF2-40B4-BE49-F238E27FC236}">
                <a16:creationId xmlns:a16="http://schemas.microsoft.com/office/drawing/2014/main" id="{69AC80A7-3A4D-4B15-A727-4C24378AA98A}"/>
              </a:ext>
            </a:extLst>
          </p:cNvPr>
          <p:cNvSpPr/>
          <p:nvPr/>
        </p:nvSpPr>
        <p:spPr bwMode="auto">
          <a:xfrm>
            <a:off x="6778791" y="3794507"/>
            <a:ext cx="116528" cy="1277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9" name="直接连接符 66">
            <a:extLst>
              <a:ext uri="{FF2B5EF4-FFF2-40B4-BE49-F238E27FC236}">
                <a16:creationId xmlns:a16="http://schemas.microsoft.com/office/drawing/2014/main" id="{EA6DC824-E45C-4F78-A08B-38BA92098379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6529247" y="3020900"/>
            <a:ext cx="307808" cy="773607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6">
            <a:extLst>
              <a:ext uri="{FF2B5EF4-FFF2-40B4-BE49-F238E27FC236}">
                <a16:creationId xmlns:a16="http://schemas.microsoft.com/office/drawing/2014/main" id="{A222CA07-8299-4EC3-87B8-065D7B5BB7F7}"/>
              </a:ext>
            </a:extLst>
          </p:cNvPr>
          <p:cNvCxnSpPr>
            <a:cxnSpLocks/>
            <a:stCxn id="13" idx="2"/>
            <a:endCxn id="58" idx="3"/>
          </p:cNvCxnSpPr>
          <p:nvPr/>
        </p:nvCxnSpPr>
        <p:spPr>
          <a:xfrm>
            <a:off x="6163003" y="3500424"/>
            <a:ext cx="632853" cy="403126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69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42" grpId="0" animBg="1"/>
      <p:bldP spid="5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99391</TotalTime>
  <Words>601</Words>
  <Application>Microsoft Office PowerPoint</Application>
  <PresentationFormat>全屏显示(16:9)</PresentationFormat>
  <Paragraphs>228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??</vt:lpstr>
      <vt:lpstr>微软雅黑</vt:lpstr>
      <vt:lpstr>宋体</vt:lpstr>
      <vt:lpstr>幼圆</vt:lpstr>
      <vt:lpstr>Arial</vt:lpstr>
      <vt:lpstr>Calibri</vt:lpstr>
      <vt:lpstr>Wingdings</vt:lpstr>
      <vt:lpstr>Office Theme</vt:lpstr>
      <vt:lpstr>Algorithms and Complexities Miscellaneous</vt:lpstr>
      <vt:lpstr>Distributed storage systems</vt:lpstr>
      <vt:lpstr>Distributed storage systems</vt:lpstr>
      <vt:lpstr>Message patterns</vt:lpstr>
      <vt:lpstr>Large-scale database systems</vt:lpstr>
      <vt:lpstr>Large-scale database systems</vt:lpstr>
      <vt:lpstr>Large-scale database systems</vt:lpstr>
      <vt:lpstr>Blockchains</vt:lpstr>
      <vt:lpstr>Blockchains</vt:lpstr>
      <vt:lpstr>Blockchains</vt:lpstr>
      <vt:lpstr>Distributed Algorithm: The Stack </vt:lpstr>
      <vt:lpstr>Sequential Algo. vs Distributed Algo.</vt:lpstr>
      <vt:lpstr>Exam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区块链思想、技术及应用场景</dc:title>
  <dc:creator>milane</dc:creator>
  <cp:lastModifiedBy>vboxuser</cp:lastModifiedBy>
  <cp:revision>2751</cp:revision>
  <cp:lastPrinted>2015-09-20T23:02:57Z</cp:lastPrinted>
  <dcterms:created xsi:type="dcterms:W3CDTF">2010-10-17T19:58:05Z</dcterms:created>
  <dcterms:modified xsi:type="dcterms:W3CDTF">2023-12-28T05:39:02Z</dcterms:modified>
</cp:coreProperties>
</file>