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1664" r:id="rId2"/>
    <p:sldId id="1743" r:id="rId3"/>
    <p:sldId id="1742" r:id="rId4"/>
    <p:sldId id="367" r:id="rId5"/>
    <p:sldId id="1702" r:id="rId6"/>
    <p:sldId id="368" r:id="rId7"/>
    <p:sldId id="369" r:id="rId8"/>
    <p:sldId id="376" r:id="rId9"/>
    <p:sldId id="1706" r:id="rId10"/>
    <p:sldId id="1699" r:id="rId11"/>
    <p:sldId id="1700" r:id="rId12"/>
    <p:sldId id="1701" r:id="rId13"/>
    <p:sldId id="1729" r:id="rId14"/>
    <p:sldId id="373" r:id="rId15"/>
    <p:sldId id="374" r:id="rId16"/>
    <p:sldId id="1665" r:id="rId17"/>
    <p:sldId id="1731" r:id="rId18"/>
    <p:sldId id="1704" r:id="rId19"/>
    <p:sldId id="1705" r:id="rId20"/>
    <p:sldId id="1710" r:id="rId21"/>
    <p:sldId id="379" r:id="rId22"/>
    <p:sldId id="380" r:id="rId23"/>
    <p:sldId id="1666" r:id="rId24"/>
    <p:sldId id="381" r:id="rId25"/>
    <p:sldId id="1732" r:id="rId26"/>
    <p:sldId id="1712" r:id="rId27"/>
    <p:sldId id="370" r:id="rId28"/>
    <p:sldId id="1734" r:id="rId29"/>
    <p:sldId id="371" r:id="rId30"/>
    <p:sldId id="1733" r:id="rId31"/>
    <p:sldId id="540" r:id="rId32"/>
    <p:sldId id="1673" r:id="rId33"/>
    <p:sldId id="543" r:id="rId34"/>
    <p:sldId id="544" r:id="rId35"/>
    <p:sldId id="545" r:id="rId36"/>
    <p:sldId id="1695" r:id="rId37"/>
    <p:sldId id="1697" r:id="rId38"/>
    <p:sldId id="559" r:id="rId39"/>
    <p:sldId id="1740" r:id="rId40"/>
    <p:sldId id="1714" r:id="rId41"/>
    <p:sldId id="1715" r:id="rId42"/>
    <p:sldId id="1735" r:id="rId43"/>
    <p:sldId id="546" r:id="rId44"/>
    <p:sldId id="383" r:id="rId45"/>
    <p:sldId id="1694" r:id="rId46"/>
    <p:sldId id="1696" r:id="rId47"/>
    <p:sldId id="1738" r:id="rId48"/>
    <p:sldId id="1716" r:id="rId49"/>
    <p:sldId id="1717" r:id="rId50"/>
    <p:sldId id="1739" r:id="rId51"/>
    <p:sldId id="1741" r:id="rId52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94" autoAdjust="0"/>
    <p:restoredTop sz="97449" autoAdjust="0"/>
  </p:normalViewPr>
  <p:slideViewPr>
    <p:cSldViewPr snapToGrid="0">
      <p:cViewPr varScale="1">
        <p:scale>
          <a:sx n="192" d="100"/>
          <a:sy n="192" d="100"/>
        </p:scale>
        <p:origin x="1584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0D3FF9AC-DE5E-4BCB-9DBA-79DB0794DA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E92A505C-9B5F-46ED-A7C7-77B1C9BA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BFA0693A-1DB0-4CD6-B509-079AFC82A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B2B1F65-0960-426D-BFE5-C4B8D799F5F8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43C2CE36-E77C-4FFA-8DBB-CC898726B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  <a:t>Algorithms and Complexities</a:t>
            </a:r>
            <a:b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4000" dirty="0" err="1">
                <a:latin typeface="幼圆" panose="02010509060101010101" pitchFamily="49" charset="-122"/>
                <a:ea typeface="幼圆" panose="02010509060101010101" pitchFamily="49" charset="-122"/>
              </a:rPr>
              <a:t>DisAlg</a:t>
            </a:r>
            <a: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  <a:t>: abstractions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969F-7AE6-49E0-97D6-4F8A73F3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JobHandler</a:t>
            </a:r>
            <a:r>
              <a:rPr lang="en-US" dirty="0"/>
              <a:t>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8A8B-C9AD-4751-AE4D-D8691606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50" y="949504"/>
            <a:ext cx="8902700" cy="3818430"/>
          </a:xfrm>
        </p:spPr>
        <p:txBody>
          <a:bodyPr>
            <a:normAutofit/>
          </a:bodyPr>
          <a:lstStyle/>
          <a:p>
            <a:r>
              <a:rPr lang="en-US" sz="1600" dirty="0"/>
              <a:t>Name: </a:t>
            </a:r>
            <a:r>
              <a:rPr lang="en-US" sz="1600" dirty="0" err="1"/>
              <a:t>JobHandler</a:t>
            </a:r>
            <a:r>
              <a:rPr lang="en-US" sz="1600" dirty="0"/>
              <a:t>, instance </a:t>
            </a:r>
            <a:r>
              <a:rPr lang="en-US" sz="1600" dirty="0" err="1"/>
              <a:t>jh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Request: &lt; </a:t>
            </a:r>
            <a:r>
              <a:rPr lang="en-US" sz="1600" dirty="0" err="1"/>
              <a:t>jh</a:t>
            </a:r>
            <a:r>
              <a:rPr lang="en-US" sz="1600" dirty="0"/>
              <a:t>, Submit | job &gt;: Requests a job to be processed.</a:t>
            </a:r>
          </a:p>
          <a:p>
            <a:endParaRPr lang="en-US" sz="1600" dirty="0"/>
          </a:p>
          <a:p>
            <a:r>
              <a:rPr lang="en-US" sz="1600" dirty="0"/>
              <a:t>Indication: &lt; </a:t>
            </a:r>
            <a:r>
              <a:rPr lang="en-US" sz="1600" dirty="0" err="1"/>
              <a:t>jh</a:t>
            </a:r>
            <a:r>
              <a:rPr lang="en-US" sz="1600" dirty="0"/>
              <a:t>, Confirm | job &gt;: Confirms that the given job has been (or will be) processed.</a:t>
            </a:r>
          </a:p>
          <a:p>
            <a:endParaRPr lang="en-US" sz="1600" dirty="0"/>
          </a:p>
          <a:p>
            <a:r>
              <a:rPr lang="en-US" sz="1600" dirty="0"/>
              <a:t>Indication: think of it as a callback function</a:t>
            </a:r>
          </a:p>
          <a:p>
            <a:endParaRPr lang="en-US" sz="1600" dirty="0"/>
          </a:p>
          <a:p>
            <a:r>
              <a:rPr lang="en-US" sz="16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JH1. Guaranteed response</a:t>
            </a:r>
            <a:r>
              <a:rPr lang="en-US" sz="1600" dirty="0"/>
              <a:t>: Every submitted job is eventually confirmed.</a:t>
            </a:r>
          </a:p>
        </p:txBody>
      </p:sp>
    </p:spTree>
    <p:extLst>
      <p:ext uri="{BB962C8B-B14F-4D97-AF65-F5344CB8AC3E}">
        <p14:creationId xmlns:p14="http://schemas.microsoft.com/office/powerpoint/2010/main" val="429362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99FD-CB54-4D68-90A6-679035FE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Synchronous </a:t>
            </a:r>
            <a:r>
              <a:rPr lang="en-US" dirty="0" err="1"/>
              <a:t>JobHandler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3EC1-34DC-4620-B514-4AC21F4C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Implements: </a:t>
            </a:r>
            <a:r>
              <a:rPr lang="en-US" sz="2000" dirty="0" err="1"/>
              <a:t>JobHandler</a:t>
            </a:r>
            <a:r>
              <a:rPr lang="en-US" sz="2000" dirty="0"/>
              <a:t>, instance </a:t>
            </a:r>
            <a:r>
              <a:rPr lang="en-US" sz="2000" dirty="0" err="1"/>
              <a:t>jh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Get familiar with the event-driven style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b="1" dirty="0"/>
              <a:t>upon event </a:t>
            </a:r>
            <a:r>
              <a:rPr lang="en-US" sz="1800" dirty="0"/>
              <a:t>&lt; </a:t>
            </a:r>
            <a:r>
              <a:rPr lang="en-US" sz="1800" dirty="0" err="1"/>
              <a:t>jh</a:t>
            </a:r>
            <a:r>
              <a:rPr lang="en-US" sz="1800" dirty="0"/>
              <a:t>, Submit | job &gt;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	process(job);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trigger</a:t>
            </a:r>
            <a:r>
              <a:rPr lang="en-US" sz="1800" dirty="0"/>
              <a:t> &lt; </a:t>
            </a:r>
            <a:r>
              <a:rPr lang="en-US" sz="1800" dirty="0" err="1"/>
              <a:t>jh</a:t>
            </a:r>
            <a:r>
              <a:rPr lang="en-US" sz="1800" dirty="0"/>
              <a:t>, Confirm | job 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0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752-33AD-403C-B8A7-AB121154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Asynchronous </a:t>
            </a:r>
            <a:r>
              <a:rPr lang="en-US" dirty="0" err="1"/>
              <a:t>JobHandler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6B1FC-F1CF-430B-891C-DD3A8827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Implements: </a:t>
            </a:r>
            <a:r>
              <a:rPr lang="en-US" dirty="0" err="1"/>
              <a:t>JobHandler</a:t>
            </a:r>
            <a:r>
              <a:rPr lang="en-US" dirty="0"/>
              <a:t>, instance </a:t>
            </a:r>
            <a:r>
              <a:rPr lang="en-US" dirty="0" err="1"/>
              <a:t>jh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jh</a:t>
            </a:r>
            <a:r>
              <a:rPr lang="en-US" dirty="0"/>
              <a:t>, Init &gt; </a:t>
            </a:r>
            <a:r>
              <a:rPr lang="en-US" sz="2500" b="1" dirty="0"/>
              <a:t>do</a:t>
            </a:r>
          </a:p>
          <a:p>
            <a:pPr marL="0" indent="0">
              <a:buNone/>
            </a:pPr>
            <a:r>
              <a:rPr lang="en-US" dirty="0"/>
              <a:t>	buffer := ∅;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500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jh</a:t>
            </a:r>
            <a:r>
              <a:rPr lang="en-US" dirty="0"/>
              <a:t>, Submit | job &gt; </a:t>
            </a:r>
            <a:r>
              <a:rPr lang="en-US" sz="2500" b="1" dirty="0"/>
              <a:t>do</a:t>
            </a:r>
          </a:p>
          <a:p>
            <a:pPr marL="0" indent="0">
              <a:buNone/>
            </a:pPr>
            <a:r>
              <a:rPr lang="en-US" dirty="0"/>
              <a:t>	buffer := buffer ∪ {job};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jh</a:t>
            </a:r>
            <a:r>
              <a:rPr lang="en-US" dirty="0"/>
              <a:t>, Confirm | job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</a:t>
            </a:r>
            <a:r>
              <a:rPr lang="en-US" dirty="0"/>
              <a:t> buffer </a:t>
            </a:r>
            <a:r>
              <a:rPr lang="en-US" altLang="en-US" dirty="0">
                <a:ea typeface="ＭＳ Ｐゴシック" panose="020B0600070205080204" pitchFamily="34" charset="-128"/>
              </a:rPr>
              <a:t>≠</a:t>
            </a:r>
            <a:r>
              <a:rPr lang="en-US" dirty="0"/>
              <a:t> ∅ </a:t>
            </a:r>
            <a:r>
              <a:rPr lang="en-US" sz="2500" b="1" dirty="0"/>
              <a:t>do</a:t>
            </a:r>
          </a:p>
          <a:p>
            <a:pPr marL="0" indent="0">
              <a:buNone/>
            </a:pPr>
            <a:r>
              <a:rPr lang="en-US" dirty="0"/>
              <a:t>	job := </a:t>
            </a:r>
            <a:r>
              <a:rPr lang="en-US" dirty="0" err="1"/>
              <a:t>selectjob</a:t>
            </a:r>
            <a:r>
              <a:rPr lang="en-US" dirty="0"/>
              <a:t>(buffer);</a:t>
            </a:r>
          </a:p>
          <a:p>
            <a:pPr marL="0" indent="0">
              <a:buNone/>
            </a:pPr>
            <a:r>
              <a:rPr lang="en-US" dirty="0"/>
              <a:t>	process(job);</a:t>
            </a:r>
          </a:p>
          <a:p>
            <a:pPr marL="0" indent="0">
              <a:buNone/>
            </a:pPr>
            <a:r>
              <a:rPr lang="en-US" dirty="0"/>
              <a:t>	buffer := buffer \ {job};</a:t>
            </a:r>
          </a:p>
        </p:txBody>
      </p:sp>
    </p:spTree>
    <p:extLst>
      <p:ext uri="{BB962C8B-B14F-4D97-AF65-F5344CB8AC3E}">
        <p14:creationId xmlns:p14="http://schemas.microsoft.com/office/powerpoint/2010/main" val="96779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Distributed Computation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Abstracting Failures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Communication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Timing Assumptions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time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183334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EB55-D58A-4652-8B2B-24E1592A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E6BD-28C3-438A-B0DA-440B90F9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49504"/>
            <a:ext cx="8756650" cy="381843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A failure occurs when a process does not behave according to the algorithm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A process that does not fail is called correct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Faulty processes: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Crash (crash-stop)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Process stops execution of the algorithm: crashes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Process may crash in the middle of a step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800" dirty="0">
                <a:ea typeface="ＭＳ Ｐゴシック" panose="020B0600070205080204" pitchFamily="34" charset="-128"/>
              </a:rPr>
              <a:t>Notably, of a send event</a:t>
            </a:r>
          </a:p>
          <a:p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Crash-recovery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Process might temporarily crash, but then recover its state and proceed taking steps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Process may crash and recover for an infinite number of times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9C8553DD-0429-4588-A08B-D53C2F307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3FD3CD-5D94-4E64-B349-EC6362103DE6}" type="slidenum">
              <a:rPr lang="fr-FR" altLang="en-US" smtClean="0">
                <a:solidFill>
                  <a:schemeClr val="bg2"/>
                </a:solidFill>
                <a:latin typeface="Eurostile LT Std"/>
              </a:rPr>
              <a:pPr eaLnBrk="1" hangingPunct="1"/>
              <a:t>14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FC97-A013-439F-8A17-4620F289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failures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BAED-CC80-46DB-A8A0-CD5F67021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949504"/>
            <a:ext cx="8413750" cy="3818430"/>
          </a:xfrm>
        </p:spPr>
        <p:txBody>
          <a:bodyPr>
            <a:normAutofit/>
          </a:bodyPr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Omission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The process omits to send/receive messages it is supposed to send/receive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Due to, e.g., </a:t>
            </a:r>
            <a:r>
              <a:rPr lang="en-US" altLang="zh-CN" sz="1800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uffer overflows or network congestion</a:t>
            </a:r>
          </a:p>
          <a:p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Byzantine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Unrestricted, arbitrary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Malicious behavior allowed, models intrusions, bugs,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Special case: Authenticated Byzantine fault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800" dirty="0">
                <a:ea typeface="ＭＳ Ｐゴシック" panose="020B0600070205080204" pitchFamily="34" charset="-128"/>
              </a:rPr>
              <a:t>Faulty process cannot subvert cryptographic primitives (e.g., digital signatures) 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04FD7A12-D56C-4592-B691-289F0B4A9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AE11BFF-5A5F-4E0F-95CF-B1954C055FDA}" type="slidenum">
              <a:rPr lang="fr-FR" altLang="en-US" smtClean="0">
                <a:solidFill>
                  <a:schemeClr val="bg2"/>
                </a:solidFill>
                <a:latin typeface="Eurostile LT Std"/>
              </a:rPr>
              <a:pPr eaLnBrk="1" hangingPunct="1"/>
              <a:t>15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1A41-5AC8-45F9-9F47-220FA52E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failures hierarchy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E05912-12E3-4404-93A2-F8134CD8BD65}"/>
              </a:ext>
            </a:extLst>
          </p:cNvPr>
          <p:cNvSpPr/>
          <p:nvPr/>
        </p:nvSpPr>
        <p:spPr>
          <a:xfrm>
            <a:off x="3092451" y="2690763"/>
            <a:ext cx="2362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Crash-recovery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7CF34-DAA9-41E3-AF82-24F6CF4BB676}"/>
              </a:ext>
            </a:extLst>
          </p:cNvPr>
          <p:cNvSpPr/>
          <p:nvPr/>
        </p:nvSpPr>
        <p:spPr>
          <a:xfrm>
            <a:off x="3403599" y="1929458"/>
            <a:ext cx="1663700" cy="800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F6E198-D02F-4454-B7E8-A726384DF2D5}"/>
              </a:ext>
            </a:extLst>
          </p:cNvPr>
          <p:cNvSpPr/>
          <p:nvPr/>
        </p:nvSpPr>
        <p:spPr>
          <a:xfrm>
            <a:off x="3734661" y="2079278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Crash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51133F-42D7-4EAF-8E97-C006937BC9BA}"/>
              </a:ext>
            </a:extLst>
          </p:cNvPr>
          <p:cNvSpPr/>
          <p:nvPr/>
        </p:nvSpPr>
        <p:spPr>
          <a:xfrm>
            <a:off x="3031691" y="1785292"/>
            <a:ext cx="2422895" cy="1411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09FA7B-04F9-46A2-BAB7-00CE7681E688}"/>
              </a:ext>
            </a:extLst>
          </p:cNvPr>
          <p:cNvSpPr/>
          <p:nvPr/>
        </p:nvSpPr>
        <p:spPr>
          <a:xfrm>
            <a:off x="2644404" y="1510953"/>
            <a:ext cx="3197596" cy="21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A774AB-AB54-404B-82A6-39DBE48EC00F}"/>
              </a:ext>
            </a:extLst>
          </p:cNvPr>
          <p:cNvSpPr/>
          <p:nvPr/>
        </p:nvSpPr>
        <p:spPr>
          <a:xfrm>
            <a:off x="3046930" y="3639393"/>
            <a:ext cx="2422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Byzantine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3B625-31C8-437A-91B8-ED9FB7A6FC74}"/>
              </a:ext>
            </a:extLst>
          </p:cNvPr>
          <p:cNvSpPr/>
          <p:nvPr/>
        </p:nvSpPr>
        <p:spPr>
          <a:xfrm>
            <a:off x="2384054" y="1280120"/>
            <a:ext cx="3800846" cy="287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7306D4-4AC8-4A4D-93AB-B777BF522DE0}"/>
              </a:ext>
            </a:extLst>
          </p:cNvPr>
          <p:cNvSpPr/>
          <p:nvPr/>
        </p:nvSpPr>
        <p:spPr>
          <a:xfrm>
            <a:off x="3550141" y="3172793"/>
            <a:ext cx="1468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Omission</a:t>
            </a:r>
          </a:p>
        </p:txBody>
      </p:sp>
    </p:spTree>
    <p:extLst>
      <p:ext uri="{BB962C8B-B14F-4D97-AF65-F5344CB8AC3E}">
        <p14:creationId xmlns:p14="http://schemas.microsoft.com/office/powerpoint/2010/main" val="124490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Distributed Computation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Failures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Abstracting Communication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Timing Assumptions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time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17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151765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BC16-2D77-4239-97FE-80DF28E7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A8D3-579A-4DE4-B58E-45F4626A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949504"/>
            <a:ext cx="8756650" cy="3818430"/>
          </a:xfrm>
        </p:spPr>
        <p:txBody>
          <a:bodyPr>
            <a:normAutofit/>
          </a:bodyPr>
          <a:lstStyle/>
          <a:p>
            <a:r>
              <a:rPr lang="en-US" sz="1800" dirty="0"/>
              <a:t>It is possible for messages to be lost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Due to, e.g., </a:t>
            </a:r>
            <a:r>
              <a:rPr lang="en-US" altLang="zh-CN" sz="1800" dirty="0"/>
              <a:t>b</a:t>
            </a:r>
            <a:r>
              <a:rPr lang="en-US" sz="1800" dirty="0"/>
              <a:t>est-effort delivery at the Internet layer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But, the probability for a message to reach its destination is nonzero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Keep on retransmitting messages until they reach their destinations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At a higher layer, end-to-end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9175-3A48-4D08-BA80-66DA273D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Fair-loss links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7E9E-DA2D-49DD-AB7A-7CE49785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382000" cy="381843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Name: </a:t>
            </a:r>
            <a:r>
              <a:rPr lang="en-US" sz="2000" dirty="0" err="1"/>
              <a:t>FairLossPointToPointLinks</a:t>
            </a:r>
            <a:r>
              <a:rPr lang="en-US" sz="2000" dirty="0"/>
              <a:t>, instance </a:t>
            </a:r>
            <a:r>
              <a:rPr lang="en-US" sz="2000" dirty="0" err="1"/>
              <a:t>fll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Request: &lt; </a:t>
            </a:r>
            <a:r>
              <a:rPr lang="en-US" sz="2000" dirty="0" err="1"/>
              <a:t>fll</a:t>
            </a:r>
            <a:r>
              <a:rPr lang="en-US" sz="2000" dirty="0"/>
              <a:t>, Send | q, m &gt;: Requests to send message m to process q.</a:t>
            </a:r>
          </a:p>
          <a:p>
            <a:endParaRPr lang="en-US" sz="2000" dirty="0"/>
          </a:p>
          <a:p>
            <a:r>
              <a:rPr lang="en-US" sz="2000" dirty="0"/>
              <a:t>Indication: &lt; </a:t>
            </a:r>
            <a:r>
              <a:rPr lang="en-US" sz="2000" dirty="0" err="1"/>
              <a:t>fll</a:t>
            </a:r>
            <a:r>
              <a:rPr lang="en-US" sz="2000" dirty="0"/>
              <a:t>, Deliver | p, m &gt;: Delivers message m sent by process p.</a:t>
            </a:r>
          </a:p>
          <a:p>
            <a:endParaRPr lang="en-US" sz="2000" dirty="0"/>
          </a:p>
          <a:p>
            <a:r>
              <a:rPr lang="en-US" sz="20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FLL1. Fair-loss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If a correct process p infinitely often sends a message m to a correct process q, then q delivers m an infinite number of times.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FLL2. Finite duplication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: If a correct process p sends a message m a finite number of times to process q, then m cannot be delivered an infinite number of times by q.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FLL3. No creation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: If some process q delivers a message m with sender p, then m was previously sent to q by process p.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Correspond to UDP </a:t>
            </a:r>
          </a:p>
        </p:txBody>
      </p:sp>
    </p:spTree>
    <p:extLst>
      <p:ext uri="{BB962C8B-B14F-4D97-AF65-F5344CB8AC3E}">
        <p14:creationId xmlns:p14="http://schemas.microsoft.com/office/powerpoint/2010/main" val="280714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9DBDF-4644-424B-BBFA-E47E5E68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Uptime and downtime with SLA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A26BD-3874-41B4-ACB6-EC923DA1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0" i="0" dirty="0">
                <a:solidFill>
                  <a:srgbClr val="202124"/>
                </a:solidFill>
                <a:effectLst/>
                <a:latin typeface="Google Sans"/>
              </a:rPr>
              <a:t>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ervice-Level Agreement (SLA)</a:t>
            </a:r>
          </a:p>
          <a:p>
            <a:endParaRPr lang="en-US" dirty="0"/>
          </a:p>
          <a:p>
            <a:r>
              <a:rPr lang="en-US" dirty="0"/>
              <a:t>99.9%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Daily: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1m 26s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Weekly: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10m 4.8s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Monthly: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43m 28s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Yearly: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8h 41m 38s</a:t>
            </a:r>
          </a:p>
          <a:p>
            <a:endParaRPr lang="en-US" dirty="0"/>
          </a:p>
          <a:p>
            <a:r>
              <a:rPr lang="en-US" dirty="0"/>
              <a:t>99.99%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Daily: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8.6s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Weekly: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1m 0.48s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Monthly: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4m 21s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Yearly: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52m 9.8s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5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D3BE-FCBD-4641-B482-C99A0D39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Stubborn </a:t>
            </a:r>
            <a:r>
              <a:rPr lang="en-US" altLang="en-US" dirty="0">
                <a:ea typeface="ＭＳ Ｐゴシック" panose="020B0600070205080204" pitchFamily="34" charset="-128"/>
              </a:rPr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6EC2-3478-44B8-9620-B8481342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949504"/>
            <a:ext cx="8496300" cy="381843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Name: </a:t>
            </a:r>
            <a:r>
              <a:rPr lang="en-US" dirty="0" err="1"/>
              <a:t>StubbornPointToPointLinks</a:t>
            </a:r>
            <a:r>
              <a:rPr lang="en-US" dirty="0"/>
              <a:t>, instance sl.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Request: &lt; </a:t>
            </a:r>
            <a:r>
              <a:rPr lang="en-US" dirty="0" err="1"/>
              <a:t>sl</a:t>
            </a:r>
            <a:r>
              <a:rPr lang="en-US" dirty="0"/>
              <a:t>, Send | q, m &gt;: Requests to send message m to process q.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Indication: &lt; </a:t>
            </a:r>
            <a:r>
              <a:rPr lang="en-US" dirty="0" err="1"/>
              <a:t>sl</a:t>
            </a:r>
            <a:r>
              <a:rPr lang="en-US" dirty="0"/>
              <a:t>, Deliver | p, m &gt;: Delivers message m sent by process 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SL1. Stubborn delivery</a:t>
            </a:r>
            <a:r>
              <a:rPr lang="en-US" dirty="0"/>
              <a:t>: If a correct process p sends a message m once to a correct process q, then q delivers m an infinite number of times.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SL2. No creation</a:t>
            </a:r>
            <a:r>
              <a:rPr lang="en-US" dirty="0"/>
              <a:t>: If some process q delivers a message m with sender p, then m was previously sent to q by process 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I.e., retransmission mechanism</a:t>
            </a:r>
          </a:p>
        </p:txBody>
      </p:sp>
    </p:spTree>
    <p:extLst>
      <p:ext uri="{BB962C8B-B14F-4D97-AF65-F5344CB8AC3E}">
        <p14:creationId xmlns:p14="http://schemas.microsoft.com/office/powerpoint/2010/main" val="6516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24D2-3EFE-4B2C-9063-ABA6B205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Algorithm: Retransmit Forever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11C16F90-F605-4D3F-86F0-04B597BFC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816154"/>
            <a:ext cx="4768850" cy="40098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Implements: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StubbornLink</a:t>
            </a:r>
            <a:r>
              <a:rPr lang="en-US" altLang="en-US" sz="1600" dirty="0">
                <a:ea typeface="ＭＳ Ｐゴシック" panose="020B0600070205080204" pitchFamily="34" charset="-128"/>
              </a:rPr>
              <a:t> (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sl</a:t>
            </a:r>
            <a:r>
              <a:rPr lang="en-US" altLang="en-US" sz="1600" dirty="0">
                <a:ea typeface="ＭＳ Ｐゴシック" panose="020B0600070205080204" pitchFamily="34" charset="-128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Uses: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FairLossLink</a:t>
            </a:r>
            <a:r>
              <a:rPr lang="en-US" altLang="en-US" sz="1600" dirty="0">
                <a:ea typeface="ＭＳ Ｐゴシック" panose="020B0600070205080204" pitchFamily="34" charset="-128"/>
              </a:rPr>
              <a:t> (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fll</a:t>
            </a:r>
            <a:r>
              <a:rPr lang="en-US" altLang="en-US" sz="1600" dirty="0">
                <a:ea typeface="ＭＳ Ｐゴシック" panose="020B0600070205080204" pitchFamily="34" charset="-128"/>
              </a:rPr>
              <a:t>).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upon event </a:t>
            </a:r>
            <a:r>
              <a:rPr lang="en-US" altLang="en-US" sz="1600" dirty="0">
                <a:ea typeface="ＭＳ Ｐゴシック" panose="020B0600070205080204" pitchFamily="34" charset="-128"/>
              </a:rPr>
              <a:t>&lt;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sl</a:t>
            </a:r>
            <a:r>
              <a:rPr lang="en-US" altLang="en-US" sz="1600" dirty="0">
                <a:ea typeface="ＭＳ Ｐゴシック" panose="020B0600070205080204" pitchFamily="34" charset="-128"/>
              </a:rPr>
              <a:t>, Init &gt;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	sent := ∅;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	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starttimer</a:t>
            </a:r>
            <a:r>
              <a:rPr lang="en-US" altLang="en-US" sz="1600" dirty="0">
                <a:ea typeface="ＭＳ Ｐゴシック" panose="020B0600070205080204" pitchFamily="34" charset="-128"/>
              </a:rPr>
              <a:t>(</a:t>
            </a:r>
            <a:r>
              <a:rPr lang="el-GR" altLang="en-US" sz="1600" dirty="0">
                <a:ea typeface="ＭＳ Ｐゴシック" panose="020B0600070205080204" pitchFamily="34" charset="-128"/>
              </a:rPr>
              <a:t>Δ);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l-GR" altLang="en-US" sz="16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upon event </a:t>
            </a:r>
            <a:r>
              <a:rPr lang="en-US" altLang="en-US" sz="1600" dirty="0">
                <a:ea typeface="ＭＳ Ｐゴシック" panose="020B0600070205080204" pitchFamily="34" charset="-128"/>
              </a:rPr>
              <a:t>&lt; Timeout &gt;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	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forall</a:t>
            </a:r>
            <a:r>
              <a:rPr lang="en-US" altLang="en-US" sz="1600" dirty="0">
                <a:ea typeface="ＭＳ Ｐゴシック" panose="020B0600070205080204" pitchFamily="34" charset="-128"/>
              </a:rPr>
              <a:t> (q, m) ∈ sent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		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trigger</a:t>
            </a:r>
            <a:r>
              <a:rPr lang="en-US" altLang="en-US" sz="1600" dirty="0">
                <a:ea typeface="ＭＳ Ｐゴシック" panose="020B0600070205080204" pitchFamily="34" charset="-128"/>
              </a:rPr>
              <a:t> &lt;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fll</a:t>
            </a:r>
            <a:r>
              <a:rPr lang="en-US" altLang="en-US" sz="1600" dirty="0">
                <a:ea typeface="ＭＳ Ｐゴシック" panose="020B0600070205080204" pitchFamily="34" charset="-128"/>
              </a:rPr>
              <a:t>, Send | q, m &gt;;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	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starttimer</a:t>
            </a:r>
            <a:r>
              <a:rPr lang="en-US" altLang="en-US" sz="1600" dirty="0">
                <a:ea typeface="ＭＳ Ｐゴシック" panose="020B0600070205080204" pitchFamily="34" charset="-128"/>
              </a:rPr>
              <a:t>(</a:t>
            </a:r>
            <a:r>
              <a:rPr lang="el-GR" altLang="en-US" sz="1600" dirty="0">
                <a:ea typeface="ＭＳ Ｐゴシック" panose="020B0600070205080204" pitchFamily="34" charset="-128"/>
              </a:rPr>
              <a:t>Δ);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4C6D1879-4CAC-44B3-9593-1AECE3E380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9554F2E-28FC-4F83-BE4E-13F167C00DE3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2D90C7-0998-4420-B466-C75AEA648B12}"/>
              </a:ext>
            </a:extLst>
          </p:cNvPr>
          <p:cNvSpPr txBox="1">
            <a:spLocks/>
          </p:cNvSpPr>
          <p:nvPr/>
        </p:nvSpPr>
        <p:spPr bwMode="auto">
          <a:xfrm>
            <a:off x="4298950" y="1400354"/>
            <a:ext cx="4737100" cy="270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upon event </a:t>
            </a:r>
            <a:r>
              <a:rPr lang="en-US" altLang="en-US" sz="1600" dirty="0">
                <a:ea typeface="ＭＳ Ｐゴシック" panose="020B0600070205080204" pitchFamily="34" charset="-128"/>
              </a:rPr>
              <a:t>&lt;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sl</a:t>
            </a:r>
            <a:r>
              <a:rPr lang="en-US" altLang="en-US" sz="1600" dirty="0">
                <a:ea typeface="ＭＳ Ｐゴシック" panose="020B0600070205080204" pitchFamily="34" charset="-128"/>
              </a:rPr>
              <a:t>, Send | q, m &gt;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	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trigger</a:t>
            </a:r>
            <a:r>
              <a:rPr lang="en-US" altLang="en-US" sz="1600" dirty="0">
                <a:ea typeface="ＭＳ Ｐゴシック" panose="020B0600070205080204" pitchFamily="34" charset="-128"/>
              </a:rPr>
              <a:t> &lt;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fll</a:t>
            </a:r>
            <a:r>
              <a:rPr lang="en-US" altLang="en-US" sz="1600" dirty="0">
                <a:ea typeface="ＭＳ Ｐゴシック" panose="020B0600070205080204" pitchFamily="34" charset="-128"/>
              </a:rPr>
              <a:t>, Send | q, m &gt;;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	sent := sent ∪ {(q, m)};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upon event </a:t>
            </a:r>
            <a:r>
              <a:rPr lang="en-US" altLang="en-US" sz="1600" dirty="0">
                <a:ea typeface="ＭＳ Ｐゴシック" panose="020B0600070205080204" pitchFamily="34" charset="-128"/>
              </a:rPr>
              <a:t>&lt;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fll</a:t>
            </a:r>
            <a:r>
              <a:rPr lang="en-US" altLang="en-US" sz="1600" dirty="0">
                <a:ea typeface="ＭＳ Ｐゴシック" panose="020B0600070205080204" pitchFamily="34" charset="-128"/>
              </a:rPr>
              <a:t>, Deliver | p, m &gt;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	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trigger</a:t>
            </a:r>
            <a:r>
              <a:rPr lang="en-US" altLang="en-US" sz="1600" dirty="0">
                <a:ea typeface="ＭＳ Ｐゴシック" panose="020B0600070205080204" pitchFamily="34" charset="-128"/>
              </a:rPr>
              <a:t> &lt;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sl</a:t>
            </a:r>
            <a:r>
              <a:rPr lang="en-US" altLang="en-US" sz="1600" dirty="0">
                <a:ea typeface="ＭＳ Ｐゴシック" panose="020B0600070205080204" pitchFamily="34" charset="-128"/>
              </a:rPr>
              <a:t>, Deliver | p, m 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87EA-23BA-4553-B679-58AE4026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Perfect (Reliable) links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2D6C58F7-70D3-4F41-B4D1-6AB86278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949504"/>
            <a:ext cx="8445500" cy="381843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  <a:cs typeface="+mn-cs"/>
              </a:rPr>
              <a:t>Name: </a:t>
            </a:r>
            <a:r>
              <a:rPr lang="en-US" altLang="en-US" sz="2000" dirty="0" err="1">
                <a:ea typeface="ＭＳ Ｐゴシック" panose="020B0600070205080204" pitchFamily="34" charset="-128"/>
                <a:cs typeface="+mn-cs"/>
              </a:rPr>
              <a:t>PerfectPointToPointLinks</a:t>
            </a:r>
            <a:r>
              <a:rPr lang="en-US" altLang="en-US" sz="2000" dirty="0">
                <a:ea typeface="ＭＳ Ｐゴシック" panose="020B0600070205080204" pitchFamily="34" charset="-128"/>
                <a:cs typeface="+mn-cs"/>
              </a:rPr>
              <a:t>, instance pl.</a:t>
            </a:r>
          </a:p>
          <a:p>
            <a:endParaRPr lang="en-US" altLang="en-US" sz="2000" dirty="0">
              <a:ea typeface="ＭＳ Ｐゴシック" panose="020B0600070205080204" pitchFamily="34" charset="-128"/>
              <a:cs typeface="+mn-cs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  <a:cs typeface="+mn-cs"/>
              </a:rPr>
              <a:t>Request: &lt; pl, Send | q, m &gt;: Requests to send message m to process q.</a:t>
            </a:r>
          </a:p>
          <a:p>
            <a:endParaRPr lang="en-US" altLang="en-US" sz="2000" dirty="0">
              <a:ea typeface="ＭＳ Ｐゴシック" panose="020B0600070205080204" pitchFamily="34" charset="-128"/>
              <a:cs typeface="+mn-cs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  <a:cs typeface="+mn-cs"/>
              </a:rPr>
              <a:t>Indication: &lt; pl, Deliver | p, m &gt;: Delivers message m sent by process p.</a:t>
            </a:r>
          </a:p>
          <a:p>
            <a:endParaRPr lang="en-US" altLang="en-US" sz="2000" dirty="0">
              <a:ea typeface="ＭＳ Ｐゴシック" panose="020B0600070205080204" pitchFamily="34" charset="-128"/>
              <a:cs typeface="+mn-cs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PL1. Reliable delivery</a:t>
            </a:r>
            <a:r>
              <a:rPr lang="en-US" altLang="en-US" sz="2000" dirty="0">
                <a:ea typeface="ＭＳ Ｐゴシック" panose="020B0600070205080204" pitchFamily="34" charset="-128"/>
              </a:rPr>
              <a:t>: If a correct process p sends a message m to a correct process q, then q eventually delivers 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PL2. No duplication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No message is delivered by a process more than once.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PL3. No creation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: If some process q delivers a message m with sender p, then m was previously sent to q by process p.</a:t>
            </a:r>
          </a:p>
          <a:p>
            <a:endParaRPr lang="en-US" altLang="en-US" sz="2000" dirty="0">
              <a:ea typeface="ＭＳ Ｐゴシック" panose="020B0600070205080204" pitchFamily="34" charset="-128"/>
              <a:cs typeface="+mn-cs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  <a:cs typeface="+mn-cs"/>
              </a:rPr>
              <a:t>Correspond to TCP</a:t>
            </a: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B803D06C-2A69-4D5F-BF68-E35C07634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13E6DD-D0EB-4B9E-9870-BE7D8CF40A2B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C53D-9C6B-48C8-B65F-AEB0B1A7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Eliminate Duplicates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4971A-BB1D-41CA-9D97-18AD4D78F9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600" dirty="0"/>
                  <a:t>Implements: </a:t>
                </a:r>
                <a:r>
                  <a:rPr lang="en-US" sz="1600" dirty="0" err="1"/>
                  <a:t>PerfectPointToPointLinks</a:t>
                </a:r>
                <a:r>
                  <a:rPr lang="en-US" sz="1600" dirty="0"/>
                  <a:t>, instance pl.</a:t>
                </a:r>
              </a:p>
              <a:p>
                <a:r>
                  <a:rPr lang="en-US" sz="1600" dirty="0"/>
                  <a:t>Uses: </a:t>
                </a:r>
                <a:r>
                  <a:rPr lang="en-US" sz="1600" dirty="0" err="1"/>
                  <a:t>StubbornPointToPointLinks</a:t>
                </a:r>
                <a:r>
                  <a:rPr lang="en-US" sz="1600" dirty="0"/>
                  <a:t>, instance sl.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upon event </a:t>
                </a:r>
                <a:r>
                  <a:rPr lang="en-US" sz="1600" dirty="0"/>
                  <a:t>&lt; pl, Init &gt; </a:t>
                </a:r>
                <a:r>
                  <a:rPr lang="en-US" sz="16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delivered := ∅;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upon event </a:t>
                </a:r>
                <a:r>
                  <a:rPr lang="en-US" sz="1600" dirty="0"/>
                  <a:t>&lt; pl, Send | q, m &gt; </a:t>
                </a:r>
                <a:r>
                  <a:rPr lang="en-US" sz="16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b="1" dirty="0"/>
                  <a:t>trigger</a:t>
                </a:r>
                <a:r>
                  <a:rPr lang="en-US" sz="1600" dirty="0"/>
                  <a:t> &lt; </a:t>
                </a:r>
                <a:r>
                  <a:rPr lang="en-US" sz="1600" dirty="0" err="1"/>
                  <a:t>sl</a:t>
                </a:r>
                <a:r>
                  <a:rPr lang="en-US" sz="1600" dirty="0"/>
                  <a:t>, Send | q, m &gt;;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upon event </a:t>
                </a:r>
                <a:r>
                  <a:rPr lang="en-US" sz="1600" dirty="0"/>
                  <a:t>&lt; </a:t>
                </a:r>
                <a:r>
                  <a:rPr lang="en-US" sz="1600" dirty="0" err="1"/>
                  <a:t>sl</a:t>
                </a:r>
                <a:r>
                  <a:rPr lang="en-US" sz="1600" dirty="0"/>
                  <a:t>, Deliver | p, m &gt; </a:t>
                </a:r>
                <a:r>
                  <a:rPr lang="en-US" sz="16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b="1" dirty="0"/>
                  <a:t>if</a:t>
                </a:r>
                <a:r>
                  <a:rPr lang="en-US" sz="1600" dirty="0"/>
                  <a:t> m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600" dirty="0"/>
                  <a:t> delivered </a:t>
                </a:r>
                <a:r>
                  <a:rPr lang="en-US" sz="1600" b="1" dirty="0"/>
                  <a:t>then</a:t>
                </a:r>
              </a:p>
              <a:p>
                <a:pPr marL="0" indent="0">
                  <a:buNone/>
                </a:pPr>
                <a:r>
                  <a:rPr lang="en-US" sz="1600" dirty="0"/>
                  <a:t>		delivered := delivered ∪ {m};</a:t>
                </a:r>
              </a:p>
              <a:p>
                <a:pPr marL="0" indent="0">
                  <a:buNone/>
                </a:pPr>
                <a:r>
                  <a:rPr lang="en-US" sz="1600" dirty="0"/>
                  <a:t>		</a:t>
                </a:r>
                <a:r>
                  <a:rPr lang="en-US" sz="1600" b="1" dirty="0"/>
                  <a:t>trigger</a:t>
                </a:r>
                <a:r>
                  <a:rPr lang="en-US" sz="1600" dirty="0"/>
                  <a:t> &lt; pl, Deliver | p, m &gt;;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4971A-BB1D-41CA-9D97-18AD4D78F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 t="-479" b="-2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7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3850-5077-4BFF-9A06-02FECC0B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this course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A485F79F-DB7A-4ED7-A8E9-9AFBF357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Asynchronous message passing: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Perfect links + Fully connected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Unless stated otherwise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Perfect links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Roughly, guarantee that a message sent between two correct processes will not be lost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i.e., eventual delivery is guaranteed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NB: Perfect links ≠ FIFO</a:t>
            </a: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8C9EC4A8-3A8D-4A67-8E25-A6415C0C7C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5C71398-32AB-47FB-BE3B-9D8BBF5541CF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Distributed Computation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Failures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Communication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Timing Assumptions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time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29891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2587-8FBA-41C0-A94F-B0CC67F8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E3C5-06FD-4A71-8161-70CEA03C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or not we can make any assumption about time bounds 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communication delays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process speeds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clock drifts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6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4818-5E40-4562-8CEE-31BD7470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Synchronous message passing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D8ADA-282F-4A3E-86EF-DDFE0E3479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684" y="949504"/>
                <a:ext cx="8857931" cy="38184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sz="1800" dirty="0">
                    <a:ea typeface="ＭＳ Ｐゴシック" panose="020B0600070205080204" pitchFamily="34" charset="-128"/>
                  </a:rPr>
                  <a:t>Propagation delays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1500" dirty="0">
                    <a:ea typeface="ＭＳ Ｐゴシック" panose="020B0600070205080204" pitchFamily="34" charset="-128"/>
                  </a:rPr>
                  <a:t>there is a known upper bound limit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𝑑𝑒𝑙𝑎𝑦</m:t>
                        </m:r>
                      </m:sub>
                    </m:sSub>
                  </m:oMath>
                </a14:m>
                <a:r>
                  <a:rPr lang="en-US" altLang="en-US" sz="1500" dirty="0">
                    <a:ea typeface="ＭＳ Ｐゴシック" panose="020B0600070205080204" pitchFamily="34" charset="-128"/>
                  </a:rPr>
                  <a:t> on the time it takes for a message to be delivered</a:t>
                </a:r>
              </a:p>
              <a:p>
                <a:r>
                  <a:rPr lang="en-US" altLang="en-US" sz="1800" dirty="0">
                    <a:ea typeface="ＭＳ Ｐゴシック" panose="020B0600070205080204" pitchFamily="34" charset="-128"/>
                  </a:rPr>
                  <a:t>Process speed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1500" dirty="0">
                    <a:ea typeface="ＭＳ Ｐゴシック" panose="020B0600070205080204" pitchFamily="34" charset="-128"/>
                  </a:rPr>
                  <a:t>the time it takes to execute a step is bounded and known,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𝑝𝑟𝑜𝑐</m:t>
                        </m:r>
                      </m:sub>
                    </m:sSub>
                  </m:oMath>
                </a14:m>
                <a:endParaRPr lang="en-US" altLang="en-US" sz="1500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sz="1800" dirty="0">
                    <a:ea typeface="ＭＳ Ｐゴシック" panose="020B0600070205080204" pitchFamily="34" charset="-128"/>
                  </a:rPr>
                  <a:t>Clocks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1500" dirty="0">
                    <a:ea typeface="ＭＳ Ｐゴシック" panose="020B0600070205080204" pitchFamily="34" charset="-128"/>
                  </a:rPr>
                  <a:t>the drift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𝑑𝑟𝑖𝑓𝑡</m:t>
                        </m:r>
                      </m:sub>
                    </m:sSub>
                  </m:oMath>
                </a14:m>
                <a:r>
                  <a:rPr lang="en-US" altLang="en-US" sz="1500" dirty="0">
                    <a:ea typeface="ＭＳ Ｐゴシック" panose="020B0600070205080204" pitchFamily="34" charset="-128"/>
                  </a:rPr>
                  <a:t> between a local clock and the global real time clock is bounded and known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1500" dirty="0">
                    <a:ea typeface="ＭＳ Ｐゴシック" panose="020B0600070205080204" pitchFamily="34" charset="-128"/>
                  </a:rPr>
                  <a:t>the global real time clock is a fictional device</a:t>
                </a:r>
              </a:p>
              <a:p>
                <a:endParaRPr lang="en-US" altLang="en-US" sz="1800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sz="1800" dirty="0">
                    <a:ea typeface="ＭＳ Ｐゴシック" panose="020B0600070205080204" pitchFamily="34" charset="-128"/>
                  </a:rPr>
                  <a:t>Simplifies communication model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1600" dirty="0">
                    <a:ea typeface="ＭＳ Ｐゴシック" panose="020B0600070205080204" pitchFamily="34" charset="-128"/>
                  </a:rPr>
                  <a:t>Rounds</a:t>
                </a:r>
                <a:r>
                  <a:rPr lang="zh-CN" altLang="en-US" sz="1600" dirty="0">
                    <a:ea typeface="ＭＳ Ｐゴシック" panose="020B0600070205080204" pitchFamily="34" charset="-128"/>
                  </a:rPr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𝑑𝑒𝑙𝑎𝑦</m:t>
                        </m:r>
                      </m:sub>
                    </m:sSub>
                    <m:r>
                      <a:rPr lang="en-US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𝑝𝑟𝑜𝑐</m:t>
                        </m:r>
                      </m:sub>
                    </m:sSub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𝑑𝑟𝑖𝑓𝑡</m:t>
                        </m:r>
                      </m:sub>
                    </m:sSub>
                  </m:oMath>
                </a14:m>
                <a:r>
                  <a:rPr lang="en-US" altLang="en-US" sz="1600" dirty="0">
                    <a:ea typeface="ＭＳ Ｐゴシック" panose="020B0600070205080204" pitchFamily="34" charset="-128"/>
                  </a:rPr>
                  <a:t> per round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1600" dirty="0">
                    <a:ea typeface="ＭＳ Ｐゴシック" panose="020B0600070205080204" pitchFamily="34" charset="-128"/>
                  </a:rPr>
                  <a:t>In every round, every process executes one step (send, receive, compute)</a:t>
                </a:r>
              </a:p>
              <a:p>
                <a:pPr lvl="1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D8ADA-282F-4A3E-86EF-DDFE0E347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684" y="949504"/>
                <a:ext cx="8857931" cy="3818430"/>
              </a:xfrm>
              <a:blipFill>
                <a:blip r:embed="rId2"/>
                <a:stretch>
                  <a:fillRect l="-413" t="-1757" r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259ED25-A95A-407D-93B6-8C4862E0BE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91A475-4EAA-4ECC-A768-612112823F77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27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87319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D6ED-DC38-415B-8424-2B07AF1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message passing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48F324-1C90-4A4C-BA19-049DCDD27DFB}"/>
              </a:ext>
            </a:extLst>
          </p:cNvPr>
          <p:cNvSpPr/>
          <p:nvPr/>
        </p:nvSpPr>
        <p:spPr>
          <a:xfrm>
            <a:off x="2252644" y="4457151"/>
            <a:ext cx="4992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not quite feasible until Bitcoin was created</a:t>
            </a: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F4C476B8-F8B4-4C58-AE50-4205036C8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2704" y="1511046"/>
            <a:ext cx="6115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4" name="Line 4">
            <a:extLst>
              <a:ext uri="{FF2B5EF4-FFF2-40B4-BE49-F238E27FC236}">
                <a16:creationId xmlns:a16="http://schemas.microsoft.com/office/drawing/2014/main" id="{A1C19716-6DCA-4F31-9DA1-F83BA18A8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854" y="2425446"/>
            <a:ext cx="6115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EB52FB55-AD2D-4317-ABB0-9E86D61D2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504" y="1301496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48E2D09F-3060-414E-9377-584CB4FCD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504" y="2253996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454DC848-4D6C-4227-B903-E2B4E58C0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590" y="3206496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1" name="Line 8">
            <a:extLst>
              <a:ext uri="{FF2B5EF4-FFF2-40B4-BE49-F238E27FC236}">
                <a16:creationId xmlns:a16="http://schemas.microsoft.com/office/drawing/2014/main" id="{3DA72795-18B1-4336-9FDB-48A76307D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4204" y="1511046"/>
            <a:ext cx="233172" cy="9143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0198F76F-166F-44AF-B004-9223A5867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4204" y="1511046"/>
            <a:ext cx="973836" cy="194080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87AF6BBD-A613-4BD7-98F8-4F1439B47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854" y="3451860"/>
            <a:ext cx="6115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" name="Line 8">
            <a:extLst>
              <a:ext uri="{FF2B5EF4-FFF2-40B4-BE49-F238E27FC236}">
                <a16:creationId xmlns:a16="http://schemas.microsoft.com/office/drawing/2014/main" id="{6BCD384C-BE58-41E2-8BC5-4DBA17E842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8212" y="1552758"/>
            <a:ext cx="1028700" cy="87267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6" name="Line 8">
            <a:extLst>
              <a:ext uri="{FF2B5EF4-FFF2-40B4-BE49-F238E27FC236}">
                <a16:creationId xmlns:a16="http://schemas.microsoft.com/office/drawing/2014/main" id="{2C65D4BC-3CED-4175-90B5-F06C723CB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2590" y="2461745"/>
            <a:ext cx="289378" cy="99010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7" name="Line 8">
            <a:extLst>
              <a:ext uri="{FF2B5EF4-FFF2-40B4-BE49-F238E27FC236}">
                <a16:creationId xmlns:a16="http://schemas.microsoft.com/office/drawing/2014/main" id="{133F7240-F2E7-4076-AB48-F3E798F4B4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4204" y="2461731"/>
            <a:ext cx="1033272" cy="98982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8" name="Line 8">
            <a:extLst>
              <a:ext uri="{FF2B5EF4-FFF2-40B4-BE49-F238E27FC236}">
                <a16:creationId xmlns:a16="http://schemas.microsoft.com/office/drawing/2014/main" id="{0877C82C-3770-4D5E-BA6C-BC0C9279EB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4204" y="1547330"/>
            <a:ext cx="1193491" cy="190422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897E30-2571-4D5F-948C-5CA7AE238BA8}"/>
              </a:ext>
            </a:extLst>
          </p:cNvPr>
          <p:cNvCxnSpPr>
            <a:cxnSpLocks/>
          </p:cNvCxnSpPr>
          <p:nvPr/>
        </p:nvCxnSpPr>
        <p:spPr>
          <a:xfrm>
            <a:off x="3738372" y="1412254"/>
            <a:ext cx="0" cy="2209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841885-CE73-463A-AF6C-73ADA215DACB}"/>
              </a:ext>
            </a:extLst>
          </p:cNvPr>
          <p:cNvCxnSpPr>
            <a:cxnSpLocks/>
          </p:cNvCxnSpPr>
          <p:nvPr/>
        </p:nvCxnSpPr>
        <p:spPr>
          <a:xfrm>
            <a:off x="2043684" y="1412254"/>
            <a:ext cx="0" cy="2209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21CBC102-6CF0-4815-B53F-08194CB9A61F}"/>
              </a:ext>
            </a:extLst>
          </p:cNvPr>
          <p:cNvSpPr/>
          <p:nvPr/>
        </p:nvSpPr>
        <p:spPr>
          <a:xfrm rot="5400000">
            <a:off x="2764921" y="604310"/>
            <a:ext cx="209357" cy="15089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8">
            <a:extLst>
              <a:ext uri="{FF2B5EF4-FFF2-40B4-BE49-F238E27FC236}">
                <a16:creationId xmlns:a16="http://schemas.microsoft.com/office/drawing/2014/main" id="{C28E5861-348C-48B6-B046-289745B7F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9455" y="1497010"/>
            <a:ext cx="233172" cy="9143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9A4B2DD4-4B02-437B-BB83-4F7B9A2CF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9455" y="1497010"/>
            <a:ext cx="973836" cy="194080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id="{B9977CEC-36B2-47AE-B7D3-263742D353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3463" y="1538722"/>
            <a:ext cx="1028700" cy="87267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5" name="Line 8">
            <a:extLst>
              <a:ext uri="{FF2B5EF4-FFF2-40B4-BE49-F238E27FC236}">
                <a16:creationId xmlns:a16="http://schemas.microsoft.com/office/drawing/2014/main" id="{B3494A30-35FA-43E3-96DE-86891167E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841" y="2447709"/>
            <a:ext cx="289378" cy="99010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6" name="Line 8">
            <a:extLst>
              <a:ext uri="{FF2B5EF4-FFF2-40B4-BE49-F238E27FC236}">
                <a16:creationId xmlns:a16="http://schemas.microsoft.com/office/drawing/2014/main" id="{7FDAE904-5D04-4EA6-8F55-43E9896D14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9269" y="2447694"/>
            <a:ext cx="1013458" cy="100385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7" name="Line 8">
            <a:extLst>
              <a:ext uri="{FF2B5EF4-FFF2-40B4-BE49-F238E27FC236}">
                <a16:creationId xmlns:a16="http://schemas.microsoft.com/office/drawing/2014/main" id="{0240B623-A94C-4B4D-A3B2-7C8D41FD5B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9269" y="1533293"/>
            <a:ext cx="1173677" cy="191825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7AD379-423D-4696-A560-680FE0FC8F4E}"/>
              </a:ext>
            </a:extLst>
          </p:cNvPr>
          <p:cNvCxnSpPr>
            <a:cxnSpLocks/>
          </p:cNvCxnSpPr>
          <p:nvPr/>
        </p:nvCxnSpPr>
        <p:spPr>
          <a:xfrm>
            <a:off x="5592572" y="1412254"/>
            <a:ext cx="0" cy="2209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444AEB1-8C22-4E7C-9273-AF4529FEE3A1}"/>
                  </a:ext>
                </a:extLst>
              </p:cNvPr>
              <p:cNvSpPr/>
              <p:nvPr/>
            </p:nvSpPr>
            <p:spPr>
              <a:xfrm>
                <a:off x="1190492" y="717097"/>
                <a:ext cx="4032453" cy="491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𝑑𝑒𝑙𝑎𝑦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𝑝𝑟𝑜𝑐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𝑑𝑟𝑖𝑓𝑡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444AEB1-8C22-4E7C-9273-AF4529FEE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492" y="717097"/>
                <a:ext cx="4032453" cy="491288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8">
            <a:extLst>
              <a:ext uri="{FF2B5EF4-FFF2-40B4-BE49-F238E27FC236}">
                <a16:creationId xmlns:a16="http://schemas.microsoft.com/office/drawing/2014/main" id="{BA1387AD-DA7B-45E6-91AE-F59A019D5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213" y="1511045"/>
            <a:ext cx="233172" cy="9143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id="{8E3C87EC-1762-4FF6-8AEB-2FA5B4738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213" y="1511045"/>
            <a:ext cx="973836" cy="194080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740D41A4-E08B-4444-89AC-7C21119A8B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21" y="1552757"/>
            <a:ext cx="1028700" cy="87267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" name="Line 8">
            <a:extLst>
              <a:ext uri="{FF2B5EF4-FFF2-40B4-BE49-F238E27FC236}">
                <a16:creationId xmlns:a16="http://schemas.microsoft.com/office/drawing/2014/main" id="{190F2283-3129-4CAD-9465-9168C6973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599" y="2461744"/>
            <a:ext cx="289378" cy="99010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" name="Line 8">
            <a:extLst>
              <a:ext uri="{FF2B5EF4-FFF2-40B4-BE49-F238E27FC236}">
                <a16:creationId xmlns:a16="http://schemas.microsoft.com/office/drawing/2014/main" id="{F4FA56C4-6814-4E4B-BBED-2E48DAC91B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7213" y="2461730"/>
            <a:ext cx="1033272" cy="98981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E8B2B1FE-5953-4B49-A7A5-13F14BD618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7213" y="1547329"/>
            <a:ext cx="1193491" cy="190421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3897D4-0136-4EDA-AD82-CD175B62DE5B}"/>
              </a:ext>
            </a:extLst>
          </p:cNvPr>
          <p:cNvCxnSpPr>
            <a:cxnSpLocks/>
          </p:cNvCxnSpPr>
          <p:nvPr/>
        </p:nvCxnSpPr>
        <p:spPr>
          <a:xfrm>
            <a:off x="7290330" y="1426289"/>
            <a:ext cx="0" cy="2209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CEFE9B-1A39-4083-A5D0-580ECB0A081F}"/>
              </a:ext>
            </a:extLst>
          </p:cNvPr>
          <p:cNvSpPr txBox="1"/>
          <p:nvPr/>
        </p:nvSpPr>
        <p:spPr>
          <a:xfrm>
            <a:off x="1627634" y="3949067"/>
            <a:ext cx="8320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Block</a:t>
            </a:r>
            <a:r>
              <a:rPr lang="en-US" sz="2000" baseline="-25000" dirty="0">
                <a:latin typeface="+mn-lt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1A1495-8C94-4116-9F70-C9E43918F812}"/>
              </a:ext>
            </a:extLst>
          </p:cNvPr>
          <p:cNvSpPr txBox="1"/>
          <p:nvPr/>
        </p:nvSpPr>
        <p:spPr>
          <a:xfrm>
            <a:off x="3286450" y="3949067"/>
            <a:ext cx="8320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Block</a:t>
            </a:r>
            <a:r>
              <a:rPr lang="en-US" sz="2000" baseline="-25000" dirty="0">
                <a:latin typeface="+mn-lt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C2F93E-4AEF-47EA-8D1C-DAB0DF845662}"/>
              </a:ext>
            </a:extLst>
          </p:cNvPr>
          <p:cNvSpPr txBox="1"/>
          <p:nvPr/>
        </p:nvSpPr>
        <p:spPr>
          <a:xfrm>
            <a:off x="5176522" y="3945928"/>
            <a:ext cx="8320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Block</a:t>
            </a:r>
            <a:r>
              <a:rPr lang="en-US" sz="2000" baseline="-25000" dirty="0">
                <a:latin typeface="+mn-lt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9A162C-5715-43D0-90EF-24E873A591AF}"/>
              </a:ext>
            </a:extLst>
          </p:cNvPr>
          <p:cNvSpPr txBox="1"/>
          <p:nvPr/>
        </p:nvSpPr>
        <p:spPr>
          <a:xfrm>
            <a:off x="6874280" y="3945928"/>
            <a:ext cx="8320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Block</a:t>
            </a:r>
            <a:r>
              <a:rPr lang="en-US" sz="2000" baseline="-25000" dirty="0">
                <a:latin typeface="+mn-lt"/>
              </a:rPr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A2C946-F25A-42A4-852A-BA4A72853CA7}"/>
              </a:ext>
            </a:extLst>
          </p:cNvPr>
          <p:cNvCxnSpPr>
            <a:stCxn id="45" idx="1"/>
            <a:endCxn id="4" idx="3"/>
          </p:cNvCxnSpPr>
          <p:nvPr/>
        </p:nvCxnSpPr>
        <p:spPr>
          <a:xfrm flipH="1">
            <a:off x="2459733" y="4149122"/>
            <a:ext cx="8267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0B4D6C-78B4-4597-8F82-50290293A547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4118549" y="4145983"/>
            <a:ext cx="1057973" cy="31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B6160D-7989-46DD-9A16-B7B87338CDC2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6008621" y="4145983"/>
            <a:ext cx="8656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77C54C-B088-4D4B-9FB4-01861C013065}"/>
              </a:ext>
            </a:extLst>
          </p:cNvPr>
          <p:cNvCxnSpPr>
            <a:cxnSpLocks/>
          </p:cNvCxnSpPr>
          <p:nvPr/>
        </p:nvCxnSpPr>
        <p:spPr>
          <a:xfrm flipH="1">
            <a:off x="7706380" y="4145983"/>
            <a:ext cx="357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48">
            <a:extLst>
              <a:ext uri="{FF2B5EF4-FFF2-40B4-BE49-F238E27FC236}">
                <a16:creationId xmlns:a16="http://schemas.microsoft.com/office/drawing/2014/main" id="{439405C3-0F87-4511-A40F-3C6FEE3BDE9E}"/>
              </a:ext>
            </a:extLst>
          </p:cNvPr>
          <p:cNvSpPr/>
          <p:nvPr/>
        </p:nvSpPr>
        <p:spPr>
          <a:xfrm>
            <a:off x="7572247" y="3918788"/>
            <a:ext cx="873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>
                <a:ea typeface="宋体" pitchFamily="2" charset="-122"/>
              </a:rPr>
              <a:t>…</a:t>
            </a:r>
          </a:p>
        </p:txBody>
      </p:sp>
      <p:sp>
        <p:nvSpPr>
          <p:cNvPr id="62" name="矩形 48">
            <a:extLst>
              <a:ext uri="{FF2B5EF4-FFF2-40B4-BE49-F238E27FC236}">
                <a16:creationId xmlns:a16="http://schemas.microsoft.com/office/drawing/2014/main" id="{96C9D763-8B8B-4701-A1DE-44883F18DC9E}"/>
              </a:ext>
            </a:extLst>
          </p:cNvPr>
          <p:cNvSpPr/>
          <p:nvPr/>
        </p:nvSpPr>
        <p:spPr>
          <a:xfrm>
            <a:off x="2115132" y="3907088"/>
            <a:ext cx="1200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200" dirty="0">
                <a:ea typeface="宋体" pitchFamily="2" charset="-122"/>
              </a:rPr>
              <a:t>10 mins</a:t>
            </a:r>
          </a:p>
        </p:txBody>
      </p:sp>
      <p:sp>
        <p:nvSpPr>
          <p:cNvPr id="63" name="矩形 48">
            <a:extLst>
              <a:ext uri="{FF2B5EF4-FFF2-40B4-BE49-F238E27FC236}">
                <a16:creationId xmlns:a16="http://schemas.microsoft.com/office/drawing/2014/main" id="{8B31B768-6B50-4B9D-ADE0-7FB4C67912E6}"/>
              </a:ext>
            </a:extLst>
          </p:cNvPr>
          <p:cNvSpPr/>
          <p:nvPr/>
        </p:nvSpPr>
        <p:spPr>
          <a:xfrm>
            <a:off x="3888159" y="3905121"/>
            <a:ext cx="1200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200" dirty="0">
                <a:ea typeface="宋体" pitchFamily="2" charset="-122"/>
              </a:rPr>
              <a:t>10 mins</a:t>
            </a:r>
          </a:p>
        </p:txBody>
      </p:sp>
      <p:sp>
        <p:nvSpPr>
          <p:cNvPr id="64" name="矩形 48">
            <a:extLst>
              <a:ext uri="{FF2B5EF4-FFF2-40B4-BE49-F238E27FC236}">
                <a16:creationId xmlns:a16="http://schemas.microsoft.com/office/drawing/2014/main" id="{975F727C-7006-4A0D-89F9-8EF7D8E4FB8F}"/>
              </a:ext>
            </a:extLst>
          </p:cNvPr>
          <p:cNvSpPr/>
          <p:nvPr/>
        </p:nvSpPr>
        <p:spPr>
          <a:xfrm>
            <a:off x="5648925" y="3903713"/>
            <a:ext cx="1200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200" dirty="0">
                <a:ea typeface="宋体" pitchFamily="2" charset="-122"/>
              </a:rPr>
              <a:t>10 mins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A6B9E74-0965-42F4-AC3F-AA7CEE43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61" y="3742628"/>
            <a:ext cx="1001785" cy="8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1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" grpId="0" animBg="1"/>
      <p:bldP spid="45" grpId="0" animBg="1"/>
      <p:bldP spid="46" grpId="0" animBg="1"/>
      <p:bldP spid="47" grpId="0" animBg="1"/>
      <p:bldP spid="61" grpId="0"/>
      <p:bldP spid="62" grpId="0"/>
      <p:bldP spid="63" grpId="0"/>
      <p:bldP spid="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3B55-F035-4A04-B03B-D8216606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Asynchronous message passing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F7B39-A3B9-4348-9513-FA64DEE14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304" y="949504"/>
                <a:ext cx="8997696" cy="275219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sz="2000" dirty="0">
                    <a:ea typeface="ＭＳ Ｐゴシック" panose="020B0600070205080204" pitchFamily="34" charset="-128"/>
                  </a:rPr>
                  <a:t>Much simpler…</a:t>
                </a:r>
              </a:p>
              <a:p>
                <a:r>
                  <a:rPr lang="en-US" altLang="en-US" sz="2000" dirty="0">
                    <a:ea typeface="ＭＳ Ｐゴシック" panose="020B0600070205080204" pitchFamily="34" charset="-128"/>
                  </a:rPr>
                  <a:t>no assumptions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1800" dirty="0">
                    <a:ea typeface="ＭＳ Ｐゴシック" panose="020B0600070205080204" pitchFamily="34" charset="-128"/>
                  </a:rPr>
                  <a:t>On process speed, propagation delay, clock drifts</a:t>
                </a:r>
              </a:p>
              <a:p>
                <a:pPr lvl="1"/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sz="2000" dirty="0">
                    <a:ea typeface="ＭＳ Ｐゴシック" panose="020B0600070205080204" pitchFamily="34" charset="-128"/>
                  </a:rPr>
                  <a:t>Eventually synchronous: models “in between”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1800" dirty="0">
                    <a:ea typeface="ＭＳ Ｐゴシック" panose="020B0600070205080204" pitchFamily="34" charset="-128"/>
                  </a:rPr>
                  <a:t>In practice, distributed systems are synchronous most of the time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1800" dirty="0">
                    <a:ea typeface="ＭＳ Ｐゴシック" panose="020B0600070205080204" pitchFamily="34" charset="-128"/>
                  </a:rPr>
                  <a:t>Formally, propagation delay(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𝑑𝑒𝑙𝑎𝑦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dirty="0">
                    <a:ea typeface="ＭＳ Ｐゴシック" panose="020B0600070205080204" pitchFamily="34" charset="-128"/>
                  </a:rPr>
                  <a:t> and process speed</a:t>
                </a:r>
                <a14:m>
                  <m:oMath xmlns:m="http://schemas.openxmlformats.org/officeDocument/2006/math">
                    <m:r>
                      <a:rPr lang="en-US" alt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𝑝𝑟𝑜𝑐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dirty="0">
                    <a:ea typeface="ＭＳ Ｐゴシック" panose="020B0600070205080204" pitchFamily="34" charset="-128"/>
                  </a:rPr>
                  <a:t> are bounded after some </a:t>
                </a:r>
                <a:r>
                  <a:rPr lang="en-US" altLang="en-US" sz="1800" dirty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unknown</a:t>
                </a:r>
                <a:r>
                  <a:rPr lang="en-US" altLang="en-US" sz="1800" dirty="0">
                    <a:ea typeface="ＭＳ Ｐゴシック" panose="020B0600070205080204" pitchFamily="34" charset="-128"/>
                  </a:rPr>
                  <a:t> time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∆=∆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𝑑𝑒𝑙𝑎𝑦</m:t>
                        </m:r>
                      </m:sub>
                    </m:sSub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𝑝𝑟𝑜𝑐</m:t>
                        </m:r>
                      </m:sub>
                    </m:sSub>
                  </m:oMath>
                </a14:m>
                <a:endParaRPr lang="en-US" alt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1800" dirty="0">
                    <a:ea typeface="ＭＳ Ｐゴシック" panose="020B0600070205080204" pitchFamily="34" charset="-128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en-US" sz="1800" dirty="0">
                    <a:ea typeface="ＭＳ Ｐゴシック" panose="020B0600070205080204" pitchFamily="34" charset="-128"/>
                  </a:rPr>
                  <a:t> is not known a priori</a:t>
                </a:r>
              </a:p>
              <a:p>
                <a:pPr lvl="1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F7B39-A3B9-4348-9513-FA64DEE14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304" y="949504"/>
                <a:ext cx="8997696" cy="2752195"/>
              </a:xfrm>
              <a:blipFill>
                <a:blip r:embed="rId2"/>
                <a:stretch>
                  <a:fillRect l="-474" t="-3326" b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069D85FD-AAB3-44F5-94CE-33FF6D1E6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63C639E-BC4B-4345-BA9D-9B94D64BF102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29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F1926A-E780-47E8-9363-8A672A092CF5}"/>
              </a:ext>
            </a:extLst>
          </p:cNvPr>
          <p:cNvCxnSpPr>
            <a:cxnSpLocks/>
          </p:cNvCxnSpPr>
          <p:nvPr/>
        </p:nvCxnSpPr>
        <p:spPr>
          <a:xfrm>
            <a:off x="498348" y="4497324"/>
            <a:ext cx="7840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D1A147D2-0EDC-4E4C-8891-23BB1E0EC46F}"/>
              </a:ext>
            </a:extLst>
          </p:cNvPr>
          <p:cNvSpPr/>
          <p:nvPr/>
        </p:nvSpPr>
        <p:spPr>
          <a:xfrm rot="5400000">
            <a:off x="855875" y="3963496"/>
            <a:ext cx="104678" cy="6890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10275-388C-42C7-9058-AEF588304ECD}"/>
              </a:ext>
            </a:extLst>
          </p:cNvPr>
          <p:cNvSpPr/>
          <p:nvPr/>
        </p:nvSpPr>
        <p:spPr>
          <a:xfrm>
            <a:off x="361188" y="3889231"/>
            <a:ext cx="1099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ea typeface="ＭＳ Ｐゴシック" panose="020B0600070205080204" pitchFamily="34" charset="-128"/>
              </a:rPr>
              <a:t>asynchrony</a:t>
            </a:r>
            <a:endParaRPr lang="en-US" sz="14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D94895A-0981-439A-8A61-6D9F9FFC5444}"/>
              </a:ext>
            </a:extLst>
          </p:cNvPr>
          <p:cNvSpPr/>
          <p:nvPr/>
        </p:nvSpPr>
        <p:spPr>
          <a:xfrm rot="5400000">
            <a:off x="2724389" y="2872223"/>
            <a:ext cx="104679" cy="287157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FCB305-DCD4-4AB5-ACAB-A9D0D362B400}"/>
              </a:ext>
            </a:extLst>
          </p:cNvPr>
          <p:cNvSpPr/>
          <p:nvPr/>
        </p:nvSpPr>
        <p:spPr>
          <a:xfrm>
            <a:off x="2316562" y="3918562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ea typeface="ＭＳ Ｐゴシック" panose="020B0600070205080204" pitchFamily="34" charset="-128"/>
              </a:rPr>
              <a:t>synchrony</a:t>
            </a:r>
            <a:endParaRPr lang="en-US" sz="14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C734309-F6F6-426A-A1D9-A4C971F3E70A}"/>
              </a:ext>
            </a:extLst>
          </p:cNvPr>
          <p:cNvSpPr/>
          <p:nvPr/>
        </p:nvSpPr>
        <p:spPr>
          <a:xfrm rot="5400000">
            <a:off x="4589674" y="3963496"/>
            <a:ext cx="104678" cy="6890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59F4D3-E26D-4C99-A4CB-C0787D06D003}"/>
              </a:ext>
            </a:extLst>
          </p:cNvPr>
          <p:cNvSpPr/>
          <p:nvPr/>
        </p:nvSpPr>
        <p:spPr>
          <a:xfrm>
            <a:off x="4107262" y="3947894"/>
            <a:ext cx="1099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ea typeface="ＭＳ Ｐゴシック" panose="020B0600070205080204" pitchFamily="34" charset="-128"/>
              </a:rPr>
              <a:t>asynchrony</a:t>
            </a:r>
            <a:endParaRPr lang="en-US" sz="1400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38DF49C-E064-4A22-BEA0-22B5E88D8A33}"/>
              </a:ext>
            </a:extLst>
          </p:cNvPr>
          <p:cNvSpPr/>
          <p:nvPr/>
        </p:nvSpPr>
        <p:spPr>
          <a:xfrm rot="5400000">
            <a:off x="6432057" y="2872222"/>
            <a:ext cx="104679" cy="287157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CBF24F-89BD-402C-99C2-1A7ED396B7BC}"/>
              </a:ext>
            </a:extLst>
          </p:cNvPr>
          <p:cNvSpPr/>
          <p:nvPr/>
        </p:nvSpPr>
        <p:spPr>
          <a:xfrm>
            <a:off x="5993750" y="3918561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ea typeface="ＭＳ Ｐゴシック" panose="020B0600070205080204" pitchFamily="34" charset="-128"/>
              </a:rPr>
              <a:t>synchrony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F8ED9-C15B-447A-89DB-8D486DAC1BFF}"/>
              </a:ext>
            </a:extLst>
          </p:cNvPr>
          <p:cNvSpPr/>
          <p:nvPr/>
        </p:nvSpPr>
        <p:spPr>
          <a:xfrm>
            <a:off x="8339328" y="4340537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ea typeface="ＭＳ Ｐゴシック" panose="020B0600070205080204" pitchFamily="34" charset="-128"/>
              </a:rPr>
              <a:t>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144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 animBg="1"/>
      <p:bldP spid="11" grpId="0"/>
      <p:bldP spid="12" grpId="0" animBg="1"/>
      <p:bldP spid="13" grpId="0"/>
      <p:bldP spid="15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Distributed Computation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Failures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Communication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Timing Assumptions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time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798226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Distributed Computation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Failures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Communication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Timing Assumptions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Abstracting time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2410926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756D-6421-40A6-839E-EF71D2B6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dirty="0"/>
              <a:t>Failure detectors</a:t>
            </a:r>
            <a:endParaRPr lang="en-US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77E49E8-352B-4BDA-A536-A34F1461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sr-Latn-CS" altLang="en-US" dirty="0">
              <a:ea typeface="ＭＳ Ｐゴシック" panose="020B0600070205080204" pitchFamily="34" charset="-128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sr-Latn-CS" altLang="en-US" dirty="0">
                <a:ea typeface="ＭＳ Ｐゴシック" panose="020B0600070205080204" pitchFamily="34" charset="-128"/>
              </a:rPr>
              <a:t>When a process in a distributed system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sr-Latn-C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fails</a:t>
            </a:r>
            <a:r>
              <a:rPr lang="sr-Latn-CS" altLang="en-US" dirty="0">
                <a:ea typeface="ＭＳ Ｐゴシック" panose="020B0600070205080204" pitchFamily="34" charset="-128"/>
              </a:rPr>
              <a:t> (say </a:t>
            </a:r>
            <a:r>
              <a:rPr lang="sr-Latn-C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crashes</a:t>
            </a:r>
            <a:r>
              <a:rPr lang="sr-Latn-CS" altLang="en-US" dirty="0">
                <a:ea typeface="ＭＳ Ｐゴシック" panose="020B0600070205080204" pitchFamily="34" charset="-128"/>
              </a:rPr>
              <a:t>)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sr-Latn-CS" altLang="en-US" dirty="0">
                <a:ea typeface="ＭＳ Ｐゴシック" panose="020B0600070205080204" pitchFamily="34" charset="-128"/>
              </a:rPr>
              <a:t>how can we tell?</a:t>
            </a:r>
          </a:p>
          <a:p>
            <a:pPr algn="ctr">
              <a:buFont typeface="Wingdings" panose="05000000000000000000" pitchFamily="2" charset="2"/>
              <a:buNone/>
            </a:pPr>
            <a:endParaRPr lang="sr-Latn-CS" altLang="en-US" dirty="0">
              <a:ea typeface="ＭＳ Ｐゴシック" panose="020B0600070205080204" pitchFamily="34" charset="-128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sr-Latn-CS" altLang="en-US" dirty="0">
                <a:ea typeface="ＭＳ Ｐゴシック" panose="020B0600070205080204" pitchFamily="34" charset="-128"/>
              </a:rPr>
              <a:t>Synchonous vs asynchronous model?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1FAF7BE7-2E32-4C85-9C95-BCF0FB8BA7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492940-8926-4F22-9874-62F7CE243D5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9656-6C44-425F-9984-3406FF13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34984"/>
            <a:ext cx="6368310" cy="452135"/>
          </a:xfrm>
        </p:spPr>
        <p:txBody>
          <a:bodyPr/>
          <a:lstStyle/>
          <a:p>
            <a:r>
              <a:rPr lang="en-US" dirty="0"/>
              <a:t>Asynchronous 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DAF9-6DDB-475E-9CA9-82E8B314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803454"/>
            <a:ext cx="8794750" cy="42279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detecting a process failure (with the help of timing assumptions) is unreliable!</a:t>
            </a:r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E40EBC2-1151-477E-B19C-798F1BBA8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78" y="2613545"/>
            <a:ext cx="1470684" cy="1542077"/>
          </a:xfrm>
          <a:prstGeom prst="rect">
            <a:avLst/>
          </a:prstGeom>
        </p:spPr>
      </p:pic>
      <p:cxnSp>
        <p:nvCxnSpPr>
          <p:cNvPr id="5" name="直接箭头连接符 38">
            <a:extLst>
              <a:ext uri="{FF2B5EF4-FFF2-40B4-BE49-F238E27FC236}">
                <a16:creationId xmlns:a16="http://schemas.microsoft.com/office/drawing/2014/main" id="{DFC774CC-49B9-4AA7-A940-333766855ADF}"/>
              </a:ext>
            </a:extLst>
          </p:cNvPr>
          <p:cNvCxnSpPr/>
          <p:nvPr/>
        </p:nvCxnSpPr>
        <p:spPr>
          <a:xfrm>
            <a:off x="1679535" y="2540460"/>
            <a:ext cx="509539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47">
            <a:extLst>
              <a:ext uri="{FF2B5EF4-FFF2-40B4-BE49-F238E27FC236}">
                <a16:creationId xmlns:a16="http://schemas.microsoft.com/office/drawing/2014/main" id="{F8F7F956-0009-49D2-92D3-9292325224AC}"/>
              </a:ext>
            </a:extLst>
          </p:cNvPr>
          <p:cNvCxnSpPr/>
          <p:nvPr/>
        </p:nvCxnSpPr>
        <p:spPr>
          <a:xfrm flipH="1">
            <a:off x="4459016" y="2731006"/>
            <a:ext cx="23159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F8FB44-7797-4DF6-8BBC-AF8A38480C3E}"/>
              </a:ext>
            </a:extLst>
          </p:cNvPr>
          <p:cNvSpPr txBox="1"/>
          <p:nvPr/>
        </p:nvSpPr>
        <p:spPr>
          <a:xfrm>
            <a:off x="7585822" y="3301574"/>
            <a:ext cx="197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process fault?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64FA1F-9CF9-46AF-940A-4CB7546B4839}"/>
              </a:ext>
            </a:extLst>
          </p:cNvPr>
          <p:cNvSpPr txBox="1"/>
          <p:nvPr/>
        </p:nvSpPr>
        <p:spPr>
          <a:xfrm>
            <a:off x="3921554" y="3018850"/>
            <a:ext cx="1532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network fault</a:t>
            </a:r>
            <a:r>
              <a:rPr lang="zh-CN" altLang="en-US" sz="1600" dirty="0"/>
              <a:t>？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5A5D1-6560-4C60-AF79-E881F53431EB}"/>
              </a:ext>
            </a:extLst>
          </p:cNvPr>
          <p:cNvSpPr txBox="1"/>
          <p:nvPr/>
        </p:nvSpPr>
        <p:spPr>
          <a:xfrm>
            <a:off x="706843" y="3015252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FBA76-DCC4-4D74-9391-85D5E791DD80}"/>
              </a:ext>
            </a:extLst>
          </p:cNvPr>
          <p:cNvSpPr txBox="1"/>
          <p:nvPr/>
        </p:nvSpPr>
        <p:spPr>
          <a:xfrm>
            <a:off x="7394024" y="3081752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矩形 48">
            <a:extLst>
              <a:ext uri="{FF2B5EF4-FFF2-40B4-BE49-F238E27FC236}">
                <a16:creationId xmlns:a16="http://schemas.microsoft.com/office/drawing/2014/main" id="{9EAB1521-FD80-4292-8F32-D2C865FF2F22}"/>
              </a:ext>
            </a:extLst>
          </p:cNvPr>
          <p:cNvSpPr/>
          <p:nvPr/>
        </p:nvSpPr>
        <p:spPr>
          <a:xfrm>
            <a:off x="1031468" y="2157219"/>
            <a:ext cx="35405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1600" dirty="0">
                <a:ea typeface="宋体" pitchFamily="2" charset="-122"/>
              </a:rPr>
              <a:t>heartbeat message</a:t>
            </a:r>
          </a:p>
        </p:txBody>
      </p:sp>
      <p:sp>
        <p:nvSpPr>
          <p:cNvPr id="16" name="矩形 48">
            <a:extLst>
              <a:ext uri="{FF2B5EF4-FFF2-40B4-BE49-F238E27FC236}">
                <a16:creationId xmlns:a16="http://schemas.microsoft.com/office/drawing/2014/main" id="{5C49BD0A-D6AB-4C7B-BBA0-D420EFDFBF1A}"/>
              </a:ext>
            </a:extLst>
          </p:cNvPr>
          <p:cNvSpPr/>
          <p:nvPr/>
        </p:nvSpPr>
        <p:spPr>
          <a:xfrm>
            <a:off x="1961900" y="3753258"/>
            <a:ext cx="2242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1600" dirty="0">
                <a:ea typeface="宋体" pitchFamily="2" charset="-122"/>
              </a:rPr>
              <a:t>after 2</a:t>
            </a:r>
            <a:r>
              <a:rPr lang="en-US" altLang="zh-CN" sz="1600" dirty="0"/>
              <a:t>∆ time</a:t>
            </a:r>
            <a:r>
              <a:rPr lang="en-US" altLang="zh-CN" sz="1600" dirty="0">
                <a:ea typeface="宋体" pitchFamily="2" charset="-122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F6F871-8C22-4943-8F30-49B1FD451C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8764" y="1866225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265AEC-2F1B-4494-83DF-F27163BBB64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315927" y="1888984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749693CD-51D5-4B42-A53E-16EEF1841A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77" y="2744729"/>
            <a:ext cx="551294" cy="413471"/>
          </a:xfrm>
          <a:prstGeom prst="rect">
            <a:avLst/>
          </a:prstGeom>
        </p:spPr>
      </p:pic>
      <p:pic>
        <p:nvPicPr>
          <p:cNvPr id="17" name="Picture 11" descr="bolt.png">
            <a:extLst>
              <a:ext uri="{FF2B5EF4-FFF2-40B4-BE49-F238E27FC236}">
                <a16:creationId xmlns:a16="http://schemas.microsoft.com/office/drawing/2014/main" id="{D281CD25-C8DB-4F74-8F49-FBA2508D5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142393" flipH="1">
            <a:off x="3703337" y="2557335"/>
            <a:ext cx="267254" cy="9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88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5C8-59FD-48C7-A066-E4C84B3C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dirty="0"/>
              <a:t>Failure detectors (FDs)</a:t>
            </a:r>
            <a:endParaRPr 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191CCD3-28BD-4BD7-B520-A96DD790F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" y="949504"/>
            <a:ext cx="8772525" cy="381843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Provide processes with information about crashed processes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sr-Latn-CS" altLang="en-US" sz="2000" dirty="0">
                <a:ea typeface="ＭＳ Ｐゴシック" panose="020B0600070205080204" pitchFamily="34" charset="-128"/>
              </a:rPr>
              <a:t>Implemented using 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sr-Latn-CS" altLang="en-US" sz="2000" dirty="0">
                <a:ea typeface="ＭＳ Ｐゴシック" panose="020B0600070205080204" pitchFamily="34" charset="-128"/>
              </a:rPr>
              <a:t>or</a:t>
            </a:r>
            <a:r>
              <a:rPr lang="en-US" altLang="en-US" sz="2000" dirty="0">
                <a:ea typeface="ＭＳ Ｐゴシック" panose="020B0600070205080204" pitchFamily="34" charset="-128"/>
              </a:rPr>
              <a:t> encapsulating)</a:t>
            </a:r>
            <a:r>
              <a:rPr lang="sr-Latn-C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timing assumptions</a:t>
            </a:r>
            <a:endParaRPr lang="sr-Latn-C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sr-Latn-CS" altLang="en-US" sz="2000" dirty="0">
                <a:ea typeface="ＭＳ Ｐゴシック" panose="020B0600070205080204" pitchFamily="34" charset="-128"/>
              </a:rPr>
              <a:t>Depending on the</a:t>
            </a:r>
            <a:r>
              <a:rPr lang="en-US" altLang="en-US" sz="2000" dirty="0">
                <a:ea typeface="ＭＳ Ｐゴシック" panose="020B0600070205080204" pitchFamily="34" charset="-128"/>
              </a:rPr>
              <a:t> timing assumptions, the</a:t>
            </a:r>
            <a:r>
              <a:rPr lang="sr-Latn-CS" altLang="en-US" sz="2000" dirty="0">
                <a:ea typeface="ＭＳ Ｐゴシック" panose="020B0600070205080204" pitchFamily="34" charset="-128"/>
              </a:rPr>
              <a:t> output of a FD can be </a:t>
            </a:r>
            <a:r>
              <a:rPr lang="en-US" altLang="en-US" sz="2000" dirty="0">
                <a:ea typeface="ＭＳ Ｐゴシック" panose="020B0600070205080204" pitchFamily="34" charset="-128"/>
              </a:rPr>
              <a:t>accurate or not</a:t>
            </a:r>
            <a:endParaRPr lang="sr-Latn-CS" altLang="en-US" sz="2000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sr-Latn-CS" altLang="en-US" sz="2000" dirty="0">
                <a:ea typeface="ＭＳ Ｐゴシック" panose="020B0600070205080204" pitchFamily="34" charset="-128"/>
              </a:rPr>
              <a:t>FDs often give “hints” about failures rather than reliable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CS" altLang="en-US" sz="2000" dirty="0">
                <a:ea typeface="ＭＳ Ｐゴシック" panose="020B0600070205080204" pitchFamily="34" charset="-128"/>
              </a:rPr>
              <a:t>Unreliable FDs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91E9B5C3-E7D3-4329-A7A3-CCD6405ED4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7B822D0-CA12-47BE-B6F8-2F174295F7F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2850-74AA-4561-A3DF-747ABF9A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dirty="0"/>
              <a:t>Failure </a:t>
            </a:r>
            <a:r>
              <a:rPr lang="en-US" dirty="0"/>
              <a:t>d</a:t>
            </a:r>
            <a:r>
              <a:rPr lang="sr-Latn-CS" dirty="0"/>
              <a:t>etectors</a:t>
            </a:r>
            <a:endParaRPr 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A125C4D-FF20-44B3-9A5B-8C76B8ED5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Indication: &lt; P, Crash | p &gt;: Detects that process p has crashed.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Properties: </a:t>
            </a:r>
            <a:endParaRPr lang="sr-Latn-C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Completeness </a:t>
            </a:r>
            <a:endParaRPr lang="sr-Latn-C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Accuracy</a:t>
            </a:r>
            <a:endParaRPr lang="sr-Latn-CS" altLang="en-US" dirty="0">
              <a:ea typeface="ＭＳ Ｐゴシック" panose="020B0600070205080204" pitchFamily="34" charset="-128"/>
            </a:endParaRPr>
          </a:p>
          <a:p>
            <a:pPr lvl="1"/>
            <a:endParaRPr lang="sr-Latn-C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90C9114E-205B-41D6-BE0C-9ABF70F0DC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473C24A-13B0-47A9-8470-CB226791787A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81F8-35C6-45D3-A82C-D62B072C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dirty="0"/>
              <a:t>Failure detectors</a:t>
            </a:r>
            <a:endParaRPr 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6EDD0D1-F643-47D5-81D6-51B9E6A5A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844153"/>
            <a:ext cx="8877300" cy="383381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Perfect (P)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ea typeface="ＭＳ Ｐゴシック" panose="020B0600070205080204" pitchFamily="34" charset="-128"/>
              </a:rPr>
              <a:t>Strong Completeness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Eventually, every process that crashes is permanently suspected by every correct process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ea typeface="ＭＳ Ｐゴシック" panose="020B0600070205080204" pitchFamily="34" charset="-128"/>
              </a:rPr>
              <a:t>Strong Accuracy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No process is suspected before it crashes</a:t>
            </a:r>
            <a:endParaRPr lang="sr-Latn-C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Eventually Perfect (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P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ea typeface="ＭＳ Ｐゴシック" panose="020B0600070205080204" pitchFamily="34" charset="-128"/>
              </a:rPr>
              <a:t>Strong Completeness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ea typeface="ＭＳ Ｐゴシック" panose="020B0600070205080204" pitchFamily="34" charset="-128"/>
              </a:rPr>
              <a:t>Eventual Strong Accuracy</a:t>
            </a:r>
            <a:r>
              <a:rPr lang="en-US" altLang="en-US" sz="2000" dirty="0">
                <a:ea typeface="ＭＳ Ｐゴシック" panose="020B0600070205080204" pitchFamily="34" charset="-128"/>
              </a:rPr>
              <a:t>: Eventually, no correct</a:t>
            </a:r>
            <a:r>
              <a:rPr lang="sr-Latn-C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process is ever suspected</a:t>
            </a:r>
            <a:endParaRPr lang="sr-Latn-C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2A323D4-F4A9-42F7-9DDD-84B2633644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408B354-FE65-454C-8742-DB95F0B1D929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950C-B4FF-4234-B033-3A72ADE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failure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A2B4-57B1-4DAB-84D8-5F895871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949504"/>
            <a:ext cx="8839200" cy="3818430"/>
          </a:xfrm>
        </p:spPr>
        <p:txBody>
          <a:bodyPr>
            <a:normAutofit fontScale="92500"/>
          </a:bodyPr>
          <a:lstStyle/>
          <a:p>
            <a:r>
              <a:rPr lang="en-US" dirty="0"/>
              <a:t>Name: </a:t>
            </a:r>
            <a:r>
              <a:rPr lang="en-US" dirty="0" err="1"/>
              <a:t>PerfectFailureDetector</a:t>
            </a:r>
            <a:r>
              <a:rPr lang="en-US" dirty="0"/>
              <a:t>, instance P.</a:t>
            </a:r>
          </a:p>
          <a:p>
            <a:endParaRPr lang="en-US" dirty="0"/>
          </a:p>
          <a:p>
            <a:r>
              <a:rPr lang="en-US" dirty="0"/>
              <a:t>Indication: &lt; P, Crash | p &gt;: Detects that process p has crashed.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/>
              <a:t>PFD1. Strong completeness</a:t>
            </a:r>
            <a:r>
              <a:rPr lang="en-US" sz="2200" dirty="0"/>
              <a:t>: Eventually, every process that crashes is permanently detected by every correct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/>
              <a:t>PFD2. Strong accuracy</a:t>
            </a:r>
            <a:r>
              <a:rPr lang="en-US" sz="2200" dirty="0"/>
              <a:t>: If a process p is detected by any process, then p has crashed.</a:t>
            </a:r>
          </a:p>
        </p:txBody>
      </p:sp>
    </p:spTree>
    <p:extLst>
      <p:ext uri="{BB962C8B-B14F-4D97-AF65-F5344CB8AC3E}">
        <p14:creationId xmlns:p14="http://schemas.microsoft.com/office/powerpoint/2010/main" val="5728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5939-5E60-4257-B9A2-4E375236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50" y="260778"/>
            <a:ext cx="5216524" cy="452135"/>
          </a:xfrm>
        </p:spPr>
        <p:txBody>
          <a:bodyPr/>
          <a:lstStyle/>
          <a:p>
            <a:r>
              <a:rPr lang="en-US" dirty="0"/>
              <a:t>Algorithm: Exclude on Timeout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37566-8E12-428D-8F65-F3ACB235F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99" y="768529"/>
                <a:ext cx="5438775" cy="420352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Implements: </a:t>
                </a:r>
                <a:r>
                  <a:rPr lang="en-US" sz="1600" dirty="0" err="1"/>
                  <a:t>PerfectFailureDetector</a:t>
                </a:r>
                <a:r>
                  <a:rPr lang="en-US" sz="1600" dirty="0"/>
                  <a:t>, instance P.</a:t>
                </a:r>
              </a:p>
              <a:p>
                <a:pPr marL="0" indent="0">
                  <a:buNone/>
                </a:pPr>
                <a:r>
                  <a:rPr lang="en-US" sz="1600" dirty="0"/>
                  <a:t>Uses: </a:t>
                </a:r>
                <a:r>
                  <a:rPr lang="en-US" sz="1600" dirty="0" err="1"/>
                  <a:t>PerfectPointToPointLinks</a:t>
                </a:r>
                <a:r>
                  <a:rPr lang="en-US" sz="1600" dirty="0"/>
                  <a:t>, instance pl.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1400" b="1" dirty="0"/>
                  <a:t>upon event </a:t>
                </a:r>
                <a:r>
                  <a:rPr lang="en-US" sz="1400" dirty="0"/>
                  <a:t>&lt; P, Init &gt;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alive := </a:t>
                </a:r>
                <a:r>
                  <a:rPr lang="el-GR" sz="1400" dirty="0"/>
                  <a:t>Π;</a:t>
                </a:r>
              </a:p>
              <a:p>
                <a:pPr marL="0" indent="0">
                  <a:buNone/>
                </a:pPr>
                <a:r>
                  <a:rPr lang="en-US" sz="1400" dirty="0"/>
                  <a:t>	detected := ∅;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err="1"/>
                  <a:t>starttimer</a:t>
                </a:r>
                <a:r>
                  <a:rPr lang="en-US" sz="1400" dirty="0"/>
                  <a:t>(</a:t>
                </a:r>
                <a:r>
                  <a:rPr lang="en-US" altLang="zh-CN" sz="1400" dirty="0"/>
                  <a:t>2∆</a:t>
                </a:r>
                <a:r>
                  <a:rPr lang="el-GR" sz="1400" dirty="0"/>
                  <a:t>);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b="1" dirty="0"/>
                  <a:t>upon event </a:t>
                </a:r>
                <a:r>
                  <a:rPr lang="en-US" sz="1400" dirty="0"/>
                  <a:t>&lt; Timeout &gt;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b="1" dirty="0" err="1"/>
                  <a:t>forall</a:t>
                </a:r>
                <a:r>
                  <a:rPr lang="en-US" sz="1400" dirty="0"/>
                  <a:t> p ∈ </a:t>
                </a:r>
                <a:r>
                  <a:rPr lang="el-GR" sz="1400" dirty="0"/>
                  <a:t>Π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	</a:t>
                </a:r>
                <a:r>
                  <a:rPr lang="en-US" sz="1400" b="1" dirty="0"/>
                  <a:t>if</a:t>
                </a:r>
                <a:r>
                  <a:rPr lang="en-US" sz="1400" dirty="0"/>
                  <a:t> (p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400" dirty="0"/>
                  <a:t> alive) ∧ (p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400" dirty="0"/>
                  <a:t> detected) </a:t>
                </a:r>
                <a:r>
                  <a:rPr lang="en-US" sz="1400" b="1" dirty="0"/>
                  <a:t>then</a:t>
                </a:r>
              </a:p>
              <a:p>
                <a:pPr marL="0" indent="0">
                  <a:buNone/>
                </a:pPr>
                <a:r>
                  <a:rPr lang="en-US" sz="1400" dirty="0"/>
                  <a:t>			detected := detected ∪ {p};</a:t>
                </a:r>
              </a:p>
              <a:p>
                <a:pPr marL="0" indent="0">
                  <a:buNone/>
                </a:pPr>
                <a:r>
                  <a:rPr lang="en-US" sz="1400" dirty="0"/>
                  <a:t>			</a:t>
                </a:r>
                <a:r>
                  <a:rPr lang="en-US" sz="1400" b="1" dirty="0"/>
                  <a:t>trigger</a:t>
                </a:r>
                <a:r>
                  <a:rPr lang="en-US" sz="1400" dirty="0"/>
                  <a:t> &lt; P, Crash | p &gt;;</a:t>
                </a:r>
              </a:p>
              <a:p>
                <a:pPr marL="0" indent="0">
                  <a:buNone/>
                </a:pPr>
                <a:r>
                  <a:rPr lang="en-US" sz="1400" dirty="0"/>
                  <a:t>		</a:t>
                </a:r>
                <a:r>
                  <a:rPr lang="en-US" sz="1400" b="1" dirty="0"/>
                  <a:t>trigger</a:t>
                </a:r>
                <a:r>
                  <a:rPr lang="en-US" sz="1400" dirty="0"/>
                  <a:t> &lt; pl, Send | p, [HEARTBEAT_REQUEST] &gt;;</a:t>
                </a:r>
              </a:p>
              <a:p>
                <a:pPr marL="0" indent="0">
                  <a:buNone/>
                </a:pPr>
                <a:r>
                  <a:rPr lang="en-US" sz="1400" dirty="0"/>
                  <a:t>	alive := ∅;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err="1"/>
                  <a:t>starttimer</a:t>
                </a:r>
                <a:r>
                  <a:rPr lang="en-US" sz="1400" dirty="0"/>
                  <a:t>(</a:t>
                </a:r>
                <a:r>
                  <a:rPr lang="en-US" altLang="zh-CN" sz="1400" dirty="0"/>
                  <a:t>2∆</a:t>
                </a:r>
                <a:r>
                  <a:rPr lang="el-GR" sz="1400" dirty="0"/>
                  <a:t>);</a:t>
                </a:r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37566-8E12-428D-8F65-F3ACB235F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768529"/>
                <a:ext cx="5438775" cy="4203521"/>
              </a:xfrm>
              <a:blipFill>
                <a:blip r:embed="rId2"/>
                <a:stretch>
                  <a:fillRect l="-560" t="-435" b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186E67-706F-47DA-AC75-2EAF3CEE0DC2}"/>
              </a:ext>
            </a:extLst>
          </p:cNvPr>
          <p:cNvSpPr txBox="1">
            <a:spLocks/>
          </p:cNvSpPr>
          <p:nvPr/>
        </p:nvSpPr>
        <p:spPr bwMode="auto">
          <a:xfrm>
            <a:off x="3962421" y="1346697"/>
            <a:ext cx="5067308" cy="163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  <a:p>
            <a:pPr marL="0" indent="0">
              <a:buFont typeface="Arial"/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pl, Deliver | q, [HEARTBEAT_REQUEST] &gt; </a:t>
            </a:r>
            <a:r>
              <a:rPr lang="en-US" sz="1400" b="1" dirty="0"/>
              <a:t>do</a:t>
            </a:r>
          </a:p>
          <a:p>
            <a:pPr marL="0" indent="0">
              <a:buFont typeface="Arial"/>
              <a:buNone/>
            </a:pPr>
            <a:r>
              <a:rPr lang="en-US" sz="1400" dirty="0"/>
              <a:t>	</a:t>
            </a:r>
            <a:r>
              <a:rPr lang="en-US" sz="1400" b="1" dirty="0"/>
              <a:t>trigger</a:t>
            </a:r>
            <a:r>
              <a:rPr lang="en-US" sz="1400" dirty="0"/>
              <a:t> &lt; pl, Send | q, [HEARTBEAT_REPLY] &gt;;</a:t>
            </a:r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pl, Deliver | p, [HEARTBEAT_REPLY] &gt; </a:t>
            </a:r>
            <a:r>
              <a:rPr lang="en-US" sz="1400" b="1" dirty="0"/>
              <a:t>do</a:t>
            </a:r>
          </a:p>
          <a:p>
            <a:pPr marL="0" indent="0">
              <a:buFont typeface="Arial"/>
              <a:buNone/>
            </a:pPr>
            <a:r>
              <a:rPr lang="en-US" sz="1400" dirty="0"/>
              <a:t>	alive := alive ∪ {p};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03939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F9C1-E7F6-4E11-8F9F-11960AD2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7060A56-F29D-44B5-8D4F-9E1382A2E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B6EFA0-E254-4232-A46C-BB3296AB7A65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38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21508" name="Line 3">
            <a:extLst>
              <a:ext uri="{FF2B5EF4-FFF2-40B4-BE49-F238E27FC236}">
                <a16:creationId xmlns:a16="http://schemas.microsoft.com/office/drawing/2014/main" id="{FA414219-097E-49F1-B560-B84E32EC6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9283" y="1346415"/>
            <a:ext cx="7100311" cy="918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509" name="Line 4">
            <a:extLst>
              <a:ext uri="{FF2B5EF4-FFF2-40B4-BE49-F238E27FC236}">
                <a16:creationId xmlns:a16="http://schemas.microsoft.com/office/drawing/2014/main" id="{6C216D53-F719-41D0-8F11-AB697735D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6434" y="2267402"/>
            <a:ext cx="7043160" cy="25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B7F2AEA2-F764-42B7-AF80-C45946DFC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84" y="114604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CF6A800B-C561-4FE9-BBFF-9020FD7B6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84" y="209854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1512" name="Text Box 7">
            <a:extLst>
              <a:ext uri="{FF2B5EF4-FFF2-40B4-BE49-F238E27FC236}">
                <a16:creationId xmlns:a16="http://schemas.microsoft.com/office/drawing/2014/main" id="{1BDE5C1D-EBBE-45D7-9786-759209C7E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70" y="305104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D899A549-36B5-4841-B7A3-B397DF7CF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0783" y="1355597"/>
            <a:ext cx="1204930" cy="87780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B11A9D75-33BB-4CD8-BA5F-A8886F887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0783" y="1355598"/>
            <a:ext cx="1080497" cy="193086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517" name="Line 12">
            <a:extLst>
              <a:ext uri="{FF2B5EF4-FFF2-40B4-BE49-F238E27FC236}">
                <a16:creationId xmlns:a16="http://schemas.microsoft.com/office/drawing/2014/main" id="{D7D6BDC9-28B9-49BE-AEE1-EB9B117E5D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6433" y="3289552"/>
            <a:ext cx="7043143" cy="686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1FDB9277-7476-4DA4-973E-77CCACD2CF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9174" y="1360436"/>
            <a:ext cx="1017256" cy="90411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72DEACAD-A1BA-4D2C-9168-12986D6F1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9169" y="2306297"/>
            <a:ext cx="761129" cy="95836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164EFB62-02E9-4953-B731-0B6EC30B35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0784" y="2306284"/>
            <a:ext cx="1033272" cy="95354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6" name="Line 8">
            <a:extLst>
              <a:ext uri="{FF2B5EF4-FFF2-40B4-BE49-F238E27FC236}">
                <a16:creationId xmlns:a16="http://schemas.microsoft.com/office/drawing/2014/main" id="{0602B698-121D-494F-B0C9-DBE9B0C22E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5633" y="1386776"/>
            <a:ext cx="1193491" cy="18679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39F40-47E4-45B4-9C23-9DCEB81220B1}"/>
              </a:ext>
            </a:extLst>
          </p:cNvPr>
          <p:cNvSpPr/>
          <p:nvPr/>
        </p:nvSpPr>
        <p:spPr>
          <a:xfrm>
            <a:off x="2533426" y="654352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l-GR" dirty="0"/>
              <a:t>Δ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18CC1-7CF2-40CD-9C60-A8DBFDBB470A}"/>
              </a:ext>
            </a:extLst>
          </p:cNvPr>
          <p:cNvCxnSpPr>
            <a:cxnSpLocks/>
          </p:cNvCxnSpPr>
          <p:nvPr/>
        </p:nvCxnSpPr>
        <p:spPr>
          <a:xfrm>
            <a:off x="1350264" y="1256806"/>
            <a:ext cx="0" cy="2209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BB94BEE5-3869-41A8-83AF-64DF4D301174}"/>
              </a:ext>
            </a:extLst>
          </p:cNvPr>
          <p:cNvSpPr/>
          <p:nvPr/>
        </p:nvSpPr>
        <p:spPr>
          <a:xfrm rot="5400000">
            <a:off x="2709434" y="-226209"/>
            <a:ext cx="209357" cy="27994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10">
            <a:extLst>
              <a:ext uri="{FF2B5EF4-FFF2-40B4-BE49-F238E27FC236}">
                <a16:creationId xmlns:a16="http://schemas.microsoft.com/office/drawing/2014/main" id="{2E00F1B0-C302-4D71-BEC7-3C838CD1C9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7420" y="2017561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802CED43-2490-4854-8CAE-F7EEE645D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7420" y="2012823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8" name="Line 8">
            <a:extLst>
              <a:ext uri="{FF2B5EF4-FFF2-40B4-BE49-F238E27FC236}">
                <a16:creationId xmlns:a16="http://schemas.microsoft.com/office/drawing/2014/main" id="{7F3696C1-3B3D-4E1C-AAF8-BA53C96C9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359" y="1381939"/>
            <a:ext cx="518152" cy="87208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Line 10">
            <a:extLst>
              <a:ext uri="{FF2B5EF4-FFF2-40B4-BE49-F238E27FC236}">
                <a16:creationId xmlns:a16="http://schemas.microsoft.com/office/drawing/2014/main" id="{ABA4AF5F-D003-429E-ABA4-564F64DEE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2196" y="1386776"/>
            <a:ext cx="1127347" cy="188707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" name="Line 8">
            <a:extLst>
              <a:ext uri="{FF2B5EF4-FFF2-40B4-BE49-F238E27FC236}">
                <a16:creationId xmlns:a16="http://schemas.microsoft.com/office/drawing/2014/main" id="{380E5107-E08C-4ED7-9182-E7E2019535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5385" y="1391870"/>
            <a:ext cx="1114628" cy="187726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" name="Line 8">
            <a:extLst>
              <a:ext uri="{FF2B5EF4-FFF2-40B4-BE49-F238E27FC236}">
                <a16:creationId xmlns:a16="http://schemas.microsoft.com/office/drawing/2014/main" id="{0B96BCF8-F47F-4957-948E-8CC371B9A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7338" y="2285783"/>
            <a:ext cx="701020" cy="98806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3D32C4-E7CA-4EBF-8475-870A64F89F9F}"/>
              </a:ext>
            </a:extLst>
          </p:cNvPr>
          <p:cNvCxnSpPr>
            <a:cxnSpLocks/>
          </p:cNvCxnSpPr>
          <p:nvPr/>
        </p:nvCxnSpPr>
        <p:spPr>
          <a:xfrm>
            <a:off x="4343400" y="1201491"/>
            <a:ext cx="0" cy="269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 Box 16">
            <a:extLst>
              <a:ext uri="{FF2B5EF4-FFF2-40B4-BE49-F238E27FC236}">
                <a16:creationId xmlns:a16="http://schemas.microsoft.com/office/drawing/2014/main" id="{57A58740-5DFE-45F0-B82F-963FE8517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377" y="3887600"/>
            <a:ext cx="16770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alive = {p1,p3}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detected = {p2}</a:t>
            </a:r>
          </a:p>
        </p:txBody>
      </p:sp>
      <p:sp>
        <p:nvSpPr>
          <p:cNvPr id="44" name="Text Box 16">
            <a:extLst>
              <a:ext uri="{FF2B5EF4-FFF2-40B4-BE49-F238E27FC236}">
                <a16:creationId xmlns:a16="http://schemas.microsoft.com/office/drawing/2014/main" id="{3CE322BF-C544-4F8C-814E-D931EB72F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774" y="3902671"/>
            <a:ext cx="19078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alive = {p1,p2,p3}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detected = {}</a:t>
            </a:r>
          </a:p>
        </p:txBody>
      </p:sp>
      <p:sp>
        <p:nvSpPr>
          <p:cNvPr id="45" name="Line 8">
            <a:extLst>
              <a:ext uri="{FF2B5EF4-FFF2-40B4-BE49-F238E27FC236}">
                <a16:creationId xmlns:a16="http://schemas.microsoft.com/office/drawing/2014/main" id="{719507EF-92EE-4032-B81C-B745F4BA49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9818" y="1386433"/>
            <a:ext cx="826363" cy="84697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6" name="Line 8">
            <a:extLst>
              <a:ext uri="{FF2B5EF4-FFF2-40B4-BE49-F238E27FC236}">
                <a16:creationId xmlns:a16="http://schemas.microsoft.com/office/drawing/2014/main" id="{2BB35585-DB05-49C0-A8E0-6090D46BA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7129" y="2296352"/>
            <a:ext cx="941204" cy="97269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7" name="Text Box 16">
            <a:extLst>
              <a:ext uri="{FF2B5EF4-FFF2-40B4-BE49-F238E27FC236}">
                <a16:creationId xmlns:a16="http://schemas.microsoft.com/office/drawing/2014/main" id="{338B6553-432E-48A7-A459-18F6577E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487" y="3257041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</a:t>
            </a:r>
            <a:r>
              <a:rPr lang="en-US" altLang="en-US" sz="1800" dirty="0">
                <a:latin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request</a:t>
            </a:r>
          </a:p>
        </p:txBody>
      </p:sp>
      <p:sp>
        <p:nvSpPr>
          <p:cNvPr id="48" name="Text Box 16">
            <a:extLst>
              <a:ext uri="{FF2B5EF4-FFF2-40B4-BE49-F238E27FC236}">
                <a16:creationId xmlns:a16="http://schemas.microsoft.com/office/drawing/2014/main" id="{3DB0CB7A-BCD6-4CDC-966D-F2473960D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428" y="3246855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reply</a:t>
            </a:r>
          </a:p>
        </p:txBody>
      </p:sp>
      <p:sp>
        <p:nvSpPr>
          <p:cNvPr id="49" name="Line 8">
            <a:extLst>
              <a:ext uri="{FF2B5EF4-FFF2-40B4-BE49-F238E27FC236}">
                <a16:creationId xmlns:a16="http://schemas.microsoft.com/office/drawing/2014/main" id="{8AFDD7A3-83E3-42E2-979D-3EDD38AB0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147" y="1359050"/>
            <a:ext cx="1094597" cy="87697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0" name="Line 10">
            <a:extLst>
              <a:ext uri="{FF2B5EF4-FFF2-40B4-BE49-F238E27FC236}">
                <a16:creationId xmlns:a16="http://schemas.microsoft.com/office/drawing/2014/main" id="{B6634F9D-1F24-4692-9460-33525B5F1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147" y="1359050"/>
            <a:ext cx="1080497" cy="193086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" name="Line 8">
            <a:extLst>
              <a:ext uri="{FF2B5EF4-FFF2-40B4-BE49-F238E27FC236}">
                <a16:creationId xmlns:a16="http://schemas.microsoft.com/office/drawing/2014/main" id="{0EC42265-F7E6-4AF4-A9FB-CA31A5A9C8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4147" y="2306283"/>
            <a:ext cx="1062617" cy="95699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id="{6FB11ED3-AF88-4CEF-9EE5-3CA4BC9D70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8997" y="1390228"/>
            <a:ext cx="1193491" cy="18679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6" name="Line 10">
            <a:extLst>
              <a:ext uri="{FF2B5EF4-FFF2-40B4-BE49-F238E27FC236}">
                <a16:creationId xmlns:a16="http://schemas.microsoft.com/office/drawing/2014/main" id="{9399272A-431F-4AE2-8981-C2D7AB1C2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560" y="1390228"/>
            <a:ext cx="1127347" cy="188707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7" name="Line 8">
            <a:extLst>
              <a:ext uri="{FF2B5EF4-FFF2-40B4-BE49-F238E27FC236}">
                <a16:creationId xmlns:a16="http://schemas.microsoft.com/office/drawing/2014/main" id="{E1144759-739D-413E-9F54-79B74E0C30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8748" y="1377975"/>
            <a:ext cx="1143889" cy="189460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1" name="Text Box 16">
            <a:extLst>
              <a:ext uri="{FF2B5EF4-FFF2-40B4-BE49-F238E27FC236}">
                <a16:creationId xmlns:a16="http://schemas.microsoft.com/office/drawing/2014/main" id="{F50317A2-9BA0-4C79-90DE-D2DEB0E40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711" y="3245253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request</a:t>
            </a:r>
          </a:p>
        </p:txBody>
      </p:sp>
      <p:sp>
        <p:nvSpPr>
          <p:cNvPr id="62" name="Text Box 16">
            <a:extLst>
              <a:ext uri="{FF2B5EF4-FFF2-40B4-BE49-F238E27FC236}">
                <a16:creationId xmlns:a16="http://schemas.microsoft.com/office/drawing/2014/main" id="{BB9AC79F-FE7E-464C-BF77-F2693A215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552" y="3242687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</a:t>
            </a:r>
            <a:r>
              <a:rPr lang="en-US" altLang="en-US" sz="1800" dirty="0">
                <a:latin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reply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656817-18F5-481C-8B11-A1F13F9A505D}"/>
              </a:ext>
            </a:extLst>
          </p:cNvPr>
          <p:cNvSpPr/>
          <p:nvPr/>
        </p:nvSpPr>
        <p:spPr>
          <a:xfrm>
            <a:off x="5563906" y="65338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l-GR" dirty="0"/>
              <a:t>Δ</a:t>
            </a:r>
            <a:endParaRPr lang="en-US" dirty="0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C1CB22B6-F194-4493-8495-A2FC4D1709A4}"/>
              </a:ext>
            </a:extLst>
          </p:cNvPr>
          <p:cNvSpPr/>
          <p:nvPr/>
        </p:nvSpPr>
        <p:spPr>
          <a:xfrm rot="5400000">
            <a:off x="5739913" y="-229011"/>
            <a:ext cx="209357" cy="27994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C6A939-75CE-4E64-ADAC-8EF9A0191D5A}"/>
              </a:ext>
            </a:extLst>
          </p:cNvPr>
          <p:cNvCxnSpPr>
            <a:cxnSpLocks/>
          </p:cNvCxnSpPr>
          <p:nvPr/>
        </p:nvCxnSpPr>
        <p:spPr>
          <a:xfrm>
            <a:off x="7389876" y="1195736"/>
            <a:ext cx="0" cy="269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7" grpId="0"/>
      <p:bldP spid="8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3" grpId="0" animBg="1"/>
      <p:bldP spid="54" grpId="0" animBg="1"/>
      <p:bldP spid="56" grpId="0" animBg="1"/>
      <p:bldP spid="57" grpId="0" animBg="1"/>
      <p:bldP spid="61" grpId="0"/>
      <p:bldP spid="62" grpId="0"/>
      <p:bldP spid="64" grpId="0"/>
      <p:bldP spid="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AEBA-E99C-4355-BF43-0CA08E75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446E-FE8C-44F1-A01F-4C8EB12B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the assumption for </a:t>
            </a:r>
            <a:r>
              <a:rPr lang="el-GR" dirty="0"/>
              <a:t>Δ</a:t>
            </a:r>
            <a:r>
              <a:rPr lang="en-US" dirty="0"/>
              <a:t> does not hold? Which property is violated? Give an example. </a:t>
            </a:r>
          </a:p>
        </p:txBody>
      </p:sp>
    </p:spTree>
    <p:extLst>
      <p:ext uri="{BB962C8B-B14F-4D97-AF65-F5344CB8AC3E}">
        <p14:creationId xmlns:p14="http://schemas.microsoft.com/office/powerpoint/2010/main" val="239290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E91B-DD3C-44E2-BF7B-4E129D03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Content Placeholder 2">
                <a:extLst>
                  <a:ext uri="{FF2B5EF4-FFF2-40B4-BE49-F238E27FC236}">
                    <a16:creationId xmlns:a16="http://schemas.microsoft.com/office/drawing/2014/main" id="{6EB16808-757F-42C6-9CDC-7A4007D774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" y="857250"/>
                <a:ext cx="9018269" cy="3910684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000" dirty="0">
                    <a:ea typeface="ＭＳ Ｐゴシック" panose="020B0600070205080204" pitchFamily="34" charset="-128"/>
                  </a:rPr>
                  <a:t>Abstract clusters, physical/virtual machines, processors, cores…</a:t>
                </a:r>
              </a:p>
              <a:p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sz="2000" dirty="0">
                    <a:ea typeface="ＭＳ Ｐゴシック" panose="020B0600070205080204" pitchFamily="34" charset="-128"/>
                  </a:rPr>
                  <a:t>We assume (unless stated otherwise):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1700" dirty="0">
                    <a:ea typeface="ＭＳ Ｐゴシック" panose="020B0600070205080204" pitchFamily="34" charset="-128"/>
                  </a:rPr>
                  <a:t>Finite set of processes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altLang="en-US" sz="1700" dirty="0">
                    <a:ea typeface="ＭＳ Ｐゴシック" panose="020B0600070205080204" pitchFamily="34" charset="-128"/>
                  </a:rPr>
                  <a:t>the set of processes in the system is denoted by Π, where N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17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1700" dirty="0">
                            <a:ea typeface="ＭＳ Ｐゴシック" panose="020B0600070205080204" pitchFamily="34" charset="-128"/>
                          </a:rPr>
                          <m:t>Π</m:t>
                        </m:r>
                      </m:e>
                    </m:d>
                  </m:oMath>
                </a14:m>
                <a:endParaRPr lang="en-US" altLang="en-US" sz="1700" dirty="0">
                  <a:ea typeface="ＭＳ Ｐゴシック" panose="020B0600070205080204" pitchFamily="34" charset="-128"/>
                </a:endParaRP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altLang="en-US" sz="1700" dirty="0">
                    <a:ea typeface="ＭＳ Ｐゴシック" panose="020B0600070205080204" pitchFamily="34" charset="-128"/>
                  </a:rPr>
                  <a:t>each process is modeled as a state machine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altLang="en-US" sz="1700" dirty="0">
                    <a:ea typeface="ＭＳ Ｐゴシック" panose="020B0600070205080204" pitchFamily="34" charset="-128"/>
                  </a:rPr>
                  <a:t>covers most scenarios (except permissionless settings such as Bitcoin)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Processes have unique identities and know each other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(Message passing) bidirectional point-to-point links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Pairs of processes are connected by a link (or channel) through which the processes exchange messages</a:t>
                </a:r>
              </a:p>
            </p:txBody>
          </p:sp>
        </mc:Choice>
        <mc:Fallback xmlns="">
          <p:sp>
            <p:nvSpPr>
              <p:cNvPr id="53251" name="Content Placeholder 2">
                <a:extLst>
                  <a:ext uri="{FF2B5EF4-FFF2-40B4-BE49-F238E27FC236}">
                    <a16:creationId xmlns:a16="http://schemas.microsoft.com/office/drawing/2014/main" id="{6EB16808-757F-42C6-9CDC-7A4007D77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" y="857250"/>
                <a:ext cx="9018269" cy="3910684"/>
              </a:xfrm>
              <a:blipFill>
                <a:blip r:embed="rId2"/>
                <a:stretch>
                  <a:fillRect l="-608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C8358FF2-9E61-4DC9-88B1-6553606F6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F0ADCA6-AA49-4078-BE75-5815B7FD6096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CF2C-BDFD-41DE-AF5F-EB133E4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Eventually perfect failure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ABA1-3708-408A-A290-EE59469C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Name: </a:t>
            </a:r>
            <a:r>
              <a:rPr lang="en-US" dirty="0" err="1"/>
              <a:t>EventuallyPerfectFailureDetector</a:t>
            </a:r>
            <a:r>
              <a:rPr lang="en-US" dirty="0"/>
              <a:t>, instance ◇P.</a:t>
            </a:r>
          </a:p>
          <a:p>
            <a:endParaRPr lang="en-US" dirty="0"/>
          </a:p>
          <a:p>
            <a:r>
              <a:rPr lang="en-US" dirty="0"/>
              <a:t>Indication: &lt; ◇P, Suspect | p &gt;: Notifies that process p is suspected to have crashed.</a:t>
            </a:r>
          </a:p>
          <a:p>
            <a:r>
              <a:rPr lang="en-US" dirty="0"/>
              <a:t>Indication: &lt; ◇P, Restore | p &gt;: Notifies that process p is not suspected anymore.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EPFD1. Strong completeness</a:t>
            </a:r>
            <a:r>
              <a:rPr lang="en-US" dirty="0"/>
              <a:t>: Eventually, every process that crashes is permanently suspected by every correct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EPFD2. </a:t>
            </a:r>
            <a:r>
              <a:rPr lang="en-US" b="1" dirty="0">
                <a:solidFill>
                  <a:srgbClr val="C00000"/>
                </a:solidFill>
              </a:rPr>
              <a:t>Eventual</a:t>
            </a:r>
            <a:r>
              <a:rPr lang="en-US" b="1" dirty="0"/>
              <a:t> strong accuracy</a:t>
            </a:r>
            <a:r>
              <a:rPr lang="en-US" dirty="0"/>
              <a:t>: Eventually, no correct process is suspected by any correct process.</a:t>
            </a:r>
          </a:p>
        </p:txBody>
      </p:sp>
    </p:spTree>
    <p:extLst>
      <p:ext uri="{BB962C8B-B14F-4D97-AF65-F5344CB8AC3E}">
        <p14:creationId xmlns:p14="http://schemas.microsoft.com/office/powerpoint/2010/main" val="82943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A2A6-D589-45CE-B9C2-CACAE614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Increasing Timeout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5234F-6199-4147-9C9B-AE76597DB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000" y="847904"/>
                <a:ext cx="5359400" cy="381843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5600" b="1" dirty="0"/>
                  <a:t>upon event </a:t>
                </a:r>
                <a:r>
                  <a:rPr lang="en-US" sz="5600" dirty="0"/>
                  <a:t>&lt; ◇P, Init &gt; </a:t>
                </a:r>
                <a:r>
                  <a:rPr lang="en-US" sz="56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5600" dirty="0"/>
                  <a:t>	alive := </a:t>
                </a:r>
                <a:r>
                  <a:rPr lang="el-GR" sz="5600" dirty="0"/>
                  <a:t>Π;</a:t>
                </a:r>
              </a:p>
              <a:p>
                <a:pPr marL="0" indent="0">
                  <a:buNone/>
                </a:pPr>
                <a:r>
                  <a:rPr lang="en-US" sz="5600" dirty="0"/>
                  <a:t>	suspected := ∅;</a:t>
                </a:r>
              </a:p>
              <a:p>
                <a:pPr marL="0" indent="0">
                  <a:buNone/>
                </a:pPr>
                <a:r>
                  <a:rPr lang="en-US" sz="5600" dirty="0"/>
                  <a:t>	delay := </a:t>
                </a:r>
                <a:r>
                  <a:rPr lang="en-US" altLang="zh-CN" sz="6000" dirty="0"/>
                  <a:t>2∆’</a:t>
                </a:r>
                <a:r>
                  <a:rPr lang="el-GR" sz="5600" dirty="0"/>
                  <a:t>;</a:t>
                </a:r>
              </a:p>
              <a:p>
                <a:pPr marL="0" indent="0">
                  <a:buNone/>
                </a:pPr>
                <a:r>
                  <a:rPr lang="en-US" sz="5600" dirty="0"/>
                  <a:t>	</a:t>
                </a:r>
                <a:r>
                  <a:rPr lang="en-US" sz="5600" dirty="0" err="1"/>
                  <a:t>starttimer</a:t>
                </a:r>
                <a:r>
                  <a:rPr lang="en-US" sz="5600" dirty="0"/>
                  <a:t>(delay);</a:t>
                </a:r>
              </a:p>
              <a:p>
                <a:pPr marL="0" indent="0">
                  <a:buNone/>
                </a:pPr>
                <a:endParaRPr lang="en-US" sz="5600" dirty="0"/>
              </a:p>
              <a:p>
                <a:pPr marL="0" indent="0">
                  <a:buNone/>
                </a:pPr>
                <a:r>
                  <a:rPr lang="en-US" sz="5600" b="1" dirty="0"/>
                  <a:t>upon event </a:t>
                </a:r>
                <a:r>
                  <a:rPr lang="en-US" sz="5600" dirty="0"/>
                  <a:t>&lt; Timeout &gt; </a:t>
                </a:r>
                <a:r>
                  <a:rPr lang="en-US" sz="56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5600" dirty="0"/>
                  <a:t>	</a:t>
                </a:r>
                <a:r>
                  <a:rPr lang="en-US" sz="5600" b="1" dirty="0"/>
                  <a:t>if</a:t>
                </a:r>
                <a:r>
                  <a:rPr lang="en-US" sz="5600" dirty="0"/>
                  <a:t> alive ∩ suspected </a:t>
                </a:r>
                <a:r>
                  <a:rPr lang="en-US" altLang="en-US" sz="5600" dirty="0">
                    <a:ea typeface="ＭＳ Ｐゴシック" panose="020B0600070205080204" pitchFamily="34" charset="-128"/>
                  </a:rPr>
                  <a:t>≠</a:t>
                </a:r>
                <a:r>
                  <a:rPr lang="en-US" sz="5600" dirty="0"/>
                  <a:t> ∅ </a:t>
                </a:r>
                <a:r>
                  <a:rPr lang="en-US" sz="5600" b="1" dirty="0"/>
                  <a:t>then</a:t>
                </a:r>
              </a:p>
              <a:p>
                <a:pPr marL="0" indent="0">
                  <a:buNone/>
                </a:pPr>
                <a:r>
                  <a:rPr lang="en-US" sz="5600" dirty="0"/>
                  <a:t>		delay := delay + </a:t>
                </a:r>
                <a:r>
                  <a:rPr lang="en-US" altLang="zh-CN" sz="6000" dirty="0"/>
                  <a:t>2∆’</a:t>
                </a:r>
                <a:r>
                  <a:rPr lang="el-GR" sz="5600" dirty="0"/>
                  <a:t>;</a:t>
                </a:r>
              </a:p>
              <a:p>
                <a:pPr marL="0" indent="0">
                  <a:buNone/>
                </a:pPr>
                <a:r>
                  <a:rPr lang="en-US" sz="5600" dirty="0"/>
                  <a:t>	</a:t>
                </a:r>
                <a:r>
                  <a:rPr lang="en-US" sz="5600" b="1" dirty="0" err="1"/>
                  <a:t>forall</a:t>
                </a:r>
                <a:r>
                  <a:rPr lang="en-US" sz="5600" dirty="0"/>
                  <a:t> p ∈ </a:t>
                </a:r>
                <a:r>
                  <a:rPr lang="el-GR" sz="5600" dirty="0"/>
                  <a:t>Π </a:t>
                </a:r>
                <a:r>
                  <a:rPr lang="en-US" sz="56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5600" dirty="0"/>
                  <a:t>		</a:t>
                </a:r>
                <a:r>
                  <a:rPr lang="en-US" sz="5600" b="1" dirty="0"/>
                  <a:t>if</a:t>
                </a:r>
                <a:r>
                  <a:rPr lang="en-US" sz="5600" dirty="0"/>
                  <a:t> (p </a:t>
                </a:r>
                <a14:m>
                  <m:oMath xmlns:m="http://schemas.openxmlformats.org/officeDocument/2006/math">
                    <m:r>
                      <a:rPr lang="en-US" sz="60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5600" dirty="0"/>
                  <a:t> alive) ∧ (p </a:t>
                </a:r>
                <a14:m>
                  <m:oMath xmlns:m="http://schemas.openxmlformats.org/officeDocument/2006/math">
                    <m:r>
                      <a:rPr lang="en-US" sz="60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5600" dirty="0"/>
                  <a:t> suspected) </a:t>
                </a:r>
                <a:r>
                  <a:rPr lang="en-US" sz="5600" b="1" dirty="0"/>
                  <a:t>then</a:t>
                </a:r>
              </a:p>
              <a:p>
                <a:pPr marL="0" indent="0">
                  <a:buNone/>
                </a:pPr>
                <a:r>
                  <a:rPr lang="en-US" sz="5600" dirty="0"/>
                  <a:t>			suspected := suspected ∪ {p};</a:t>
                </a:r>
              </a:p>
              <a:p>
                <a:pPr marL="0" indent="0">
                  <a:buNone/>
                </a:pPr>
                <a:r>
                  <a:rPr lang="en-US" sz="5600" dirty="0"/>
                  <a:t>			</a:t>
                </a:r>
                <a:r>
                  <a:rPr lang="en-US" sz="5600" b="1" dirty="0"/>
                  <a:t>trigger</a:t>
                </a:r>
                <a:r>
                  <a:rPr lang="en-US" sz="5600" dirty="0"/>
                  <a:t> &lt; ◇P, Suspect | p &gt;;</a:t>
                </a:r>
              </a:p>
              <a:p>
                <a:pPr marL="0" indent="0">
                  <a:buNone/>
                </a:pPr>
                <a:r>
                  <a:rPr lang="en-US" sz="5600" dirty="0"/>
                  <a:t>		</a:t>
                </a:r>
                <a:r>
                  <a:rPr lang="en-US" sz="5600" b="1" dirty="0"/>
                  <a:t>else if </a:t>
                </a:r>
                <a:r>
                  <a:rPr lang="en-US" sz="5600" dirty="0"/>
                  <a:t>(p ∈ alive) ∧ (p ∈ suspected) </a:t>
                </a:r>
                <a:r>
                  <a:rPr lang="en-US" sz="5600" b="1" dirty="0"/>
                  <a:t>then</a:t>
                </a:r>
              </a:p>
              <a:p>
                <a:pPr marL="0" indent="0">
                  <a:buNone/>
                </a:pPr>
                <a:r>
                  <a:rPr lang="en-US" sz="5600" dirty="0"/>
                  <a:t>			suspected := suspected \ {p};</a:t>
                </a:r>
              </a:p>
              <a:p>
                <a:pPr marL="0" indent="0">
                  <a:buNone/>
                </a:pPr>
                <a:r>
                  <a:rPr lang="en-US" sz="5600" dirty="0"/>
                  <a:t>			</a:t>
                </a:r>
                <a:r>
                  <a:rPr lang="en-US" sz="5600" b="1" dirty="0"/>
                  <a:t>trigger</a:t>
                </a:r>
                <a:r>
                  <a:rPr lang="en-US" sz="5600" dirty="0"/>
                  <a:t> &lt; ◇P, Restore | p &gt;;</a:t>
                </a:r>
              </a:p>
              <a:p>
                <a:pPr marL="0" indent="0">
                  <a:buNone/>
                </a:pPr>
                <a:r>
                  <a:rPr lang="en-US" sz="5600" dirty="0"/>
                  <a:t>		</a:t>
                </a:r>
                <a:r>
                  <a:rPr lang="en-US" sz="5600" b="1" dirty="0"/>
                  <a:t>trigger</a:t>
                </a:r>
                <a:r>
                  <a:rPr lang="en-US" sz="5600" dirty="0"/>
                  <a:t> &lt; pl, Send | p, </a:t>
                </a:r>
                <a:r>
                  <a:rPr lang="en-US" sz="6000" dirty="0"/>
                  <a:t>[HEARTBEAT_REQUEST] </a:t>
                </a:r>
                <a:r>
                  <a:rPr lang="en-US" sz="5600" dirty="0"/>
                  <a:t>&gt;;</a:t>
                </a:r>
              </a:p>
              <a:p>
                <a:pPr marL="0" indent="0">
                  <a:buNone/>
                </a:pPr>
                <a:r>
                  <a:rPr lang="en-US" sz="5600" dirty="0"/>
                  <a:t>	alive := ∅;</a:t>
                </a:r>
              </a:p>
              <a:p>
                <a:pPr marL="0" indent="0">
                  <a:buNone/>
                </a:pPr>
                <a:r>
                  <a:rPr lang="en-US" sz="5600" dirty="0"/>
                  <a:t>	</a:t>
                </a:r>
                <a:r>
                  <a:rPr lang="en-US" sz="5600" dirty="0" err="1"/>
                  <a:t>starttimer</a:t>
                </a:r>
                <a:r>
                  <a:rPr lang="en-US" sz="5600" dirty="0"/>
                  <a:t>(delay);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5234F-6199-4147-9C9B-AE76597DB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000" y="847904"/>
                <a:ext cx="5359400" cy="3818430"/>
              </a:xfrm>
              <a:blipFill>
                <a:blip r:embed="rId2"/>
                <a:stretch>
                  <a:fillRect l="-341" t="-1438" b="-10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6C350F-C185-49B5-A198-2CFA56E41052}"/>
              </a:ext>
            </a:extLst>
          </p:cNvPr>
          <p:cNvSpPr txBox="1">
            <a:spLocks/>
          </p:cNvSpPr>
          <p:nvPr/>
        </p:nvSpPr>
        <p:spPr bwMode="auto">
          <a:xfrm>
            <a:off x="4017006" y="1432679"/>
            <a:ext cx="5067308" cy="163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pl, Deliver | q, [HEARTBEAT_REQUEST] &gt; </a:t>
            </a:r>
            <a:r>
              <a:rPr lang="en-US" sz="1400" b="1" dirty="0"/>
              <a:t>do</a:t>
            </a:r>
          </a:p>
          <a:p>
            <a:pPr marL="0" indent="0">
              <a:buFont typeface="Arial"/>
              <a:buNone/>
            </a:pPr>
            <a:r>
              <a:rPr lang="en-US" sz="1400" dirty="0"/>
              <a:t>	</a:t>
            </a:r>
            <a:r>
              <a:rPr lang="en-US" sz="1400" b="1" dirty="0"/>
              <a:t>trigger</a:t>
            </a:r>
            <a:r>
              <a:rPr lang="en-US" sz="1400" dirty="0"/>
              <a:t> &lt; pl, Send | q, [HEARTBEAT_REPLY] &gt;;</a:t>
            </a:r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pl, Deliver | p, [HEARTBEAT_REPLY] &gt; </a:t>
            </a:r>
            <a:r>
              <a:rPr lang="en-US" sz="1400" b="1" dirty="0"/>
              <a:t>do</a:t>
            </a:r>
          </a:p>
          <a:p>
            <a:pPr marL="0" indent="0">
              <a:buFont typeface="Arial"/>
              <a:buNone/>
            </a:pPr>
            <a:r>
              <a:rPr lang="en-US" sz="1400" dirty="0"/>
              <a:t>	alive := alive ∪ {p};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32E27-34E2-45C7-92D5-946166171A25}"/>
              </a:ext>
            </a:extLst>
          </p:cNvPr>
          <p:cNvSpPr/>
          <p:nvPr/>
        </p:nvSpPr>
        <p:spPr>
          <a:xfrm>
            <a:off x="2941320" y="712913"/>
            <a:ext cx="6294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Implements: </a:t>
            </a:r>
            <a:r>
              <a:rPr lang="en-US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EventuallyPerfectFailureDetector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, instance ◇P.</a:t>
            </a:r>
          </a:p>
          <a:p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Uses: </a:t>
            </a:r>
            <a:r>
              <a:rPr lang="en-US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PerfectPointToPointLinks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, instance pl.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960EA-6523-4329-8CBF-98E14FE786B8}"/>
              </a:ext>
            </a:extLst>
          </p:cNvPr>
          <p:cNvSpPr/>
          <p:nvPr/>
        </p:nvSpPr>
        <p:spPr>
          <a:xfrm>
            <a:off x="5653407" y="3306532"/>
            <a:ext cx="32639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∆ 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is not known a priori!</a:t>
            </a:r>
          </a:p>
          <a:p>
            <a:pPr marL="0" lvl="1"/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Eventually, 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delay &gt;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2∆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4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F9C1-E7F6-4E11-8F9F-11960AD2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7060A56-F29D-44B5-8D4F-9E1382A2E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B6EFA0-E254-4232-A46C-BB3296AB7A65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21508" name="Line 3">
            <a:extLst>
              <a:ext uri="{FF2B5EF4-FFF2-40B4-BE49-F238E27FC236}">
                <a16:creationId xmlns:a16="http://schemas.microsoft.com/office/drawing/2014/main" id="{FA414219-097E-49F1-B560-B84E32EC6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7843" y="1360131"/>
            <a:ext cx="7100311" cy="918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509" name="Line 4">
            <a:extLst>
              <a:ext uri="{FF2B5EF4-FFF2-40B4-BE49-F238E27FC236}">
                <a16:creationId xmlns:a16="http://schemas.microsoft.com/office/drawing/2014/main" id="{6C216D53-F719-41D0-8F11-AB697735D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4994" y="2281118"/>
            <a:ext cx="7043160" cy="25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B7F2AEA2-F764-42B7-AF80-C45946DFC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44" y="115976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CF6A800B-C561-4FE9-BBFF-9020FD7B6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44" y="211226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1512" name="Text Box 7">
            <a:extLst>
              <a:ext uri="{FF2B5EF4-FFF2-40B4-BE49-F238E27FC236}">
                <a16:creationId xmlns:a16="http://schemas.microsoft.com/office/drawing/2014/main" id="{1BDE5C1D-EBBE-45D7-9786-759209C7E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0" y="306476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D899A549-36B5-4841-B7A3-B397DF7CF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9343" y="1369313"/>
            <a:ext cx="1204930" cy="87780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B11A9D75-33BB-4CD8-BA5F-A8886F887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9343" y="1369314"/>
            <a:ext cx="1080497" cy="193086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517" name="Line 12">
            <a:extLst>
              <a:ext uri="{FF2B5EF4-FFF2-40B4-BE49-F238E27FC236}">
                <a16:creationId xmlns:a16="http://schemas.microsoft.com/office/drawing/2014/main" id="{D7D6BDC9-28B9-49BE-AEE1-EB9B117E5D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4993" y="3303268"/>
            <a:ext cx="7043143" cy="686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1FDB9277-7476-4DA4-973E-77CCACD2CF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7734" y="1374152"/>
            <a:ext cx="1017256" cy="90411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72DEACAD-A1BA-4D2C-9168-12986D6F1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729" y="2320013"/>
            <a:ext cx="761129" cy="95836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164EFB62-02E9-4953-B731-0B6EC30B35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9344" y="2320000"/>
            <a:ext cx="1033272" cy="95354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6" name="Line 8">
            <a:extLst>
              <a:ext uri="{FF2B5EF4-FFF2-40B4-BE49-F238E27FC236}">
                <a16:creationId xmlns:a16="http://schemas.microsoft.com/office/drawing/2014/main" id="{0602B698-121D-494F-B0C9-DBE9B0C22E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4193" y="1400492"/>
            <a:ext cx="1193491" cy="18679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39F40-47E4-45B4-9C23-9DCEB81220B1}"/>
              </a:ext>
            </a:extLst>
          </p:cNvPr>
          <p:cNvSpPr/>
          <p:nvPr/>
        </p:nvSpPr>
        <p:spPr>
          <a:xfrm>
            <a:off x="2461065" y="668068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l-GR" dirty="0"/>
              <a:t>Δ</a:t>
            </a:r>
            <a:r>
              <a:rPr lang="en-US" dirty="0"/>
              <a:t>’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18CC1-7CF2-40CD-9C60-A8DBFDBB470A}"/>
              </a:ext>
            </a:extLst>
          </p:cNvPr>
          <p:cNvCxnSpPr>
            <a:cxnSpLocks/>
          </p:cNvCxnSpPr>
          <p:nvPr/>
        </p:nvCxnSpPr>
        <p:spPr>
          <a:xfrm>
            <a:off x="1258824" y="1270522"/>
            <a:ext cx="0" cy="2209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BB94BEE5-3869-41A8-83AF-64DF4D301174}"/>
              </a:ext>
            </a:extLst>
          </p:cNvPr>
          <p:cNvSpPr/>
          <p:nvPr/>
        </p:nvSpPr>
        <p:spPr>
          <a:xfrm rot="5400000">
            <a:off x="2617994" y="-212493"/>
            <a:ext cx="209357" cy="27994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ine 8">
            <a:extLst>
              <a:ext uri="{FF2B5EF4-FFF2-40B4-BE49-F238E27FC236}">
                <a16:creationId xmlns:a16="http://schemas.microsoft.com/office/drawing/2014/main" id="{7F3696C1-3B3D-4E1C-AAF8-BA53C96C9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2919" y="1395655"/>
            <a:ext cx="518152" cy="87208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Line 10">
            <a:extLst>
              <a:ext uri="{FF2B5EF4-FFF2-40B4-BE49-F238E27FC236}">
                <a16:creationId xmlns:a16="http://schemas.microsoft.com/office/drawing/2014/main" id="{ABA4AF5F-D003-429E-ABA4-564F64DEE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756" y="1400492"/>
            <a:ext cx="1127347" cy="188707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" name="Line 8">
            <a:extLst>
              <a:ext uri="{FF2B5EF4-FFF2-40B4-BE49-F238E27FC236}">
                <a16:creationId xmlns:a16="http://schemas.microsoft.com/office/drawing/2014/main" id="{380E5107-E08C-4ED7-9182-E7E2019535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3945" y="1405586"/>
            <a:ext cx="1114628" cy="187726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" name="Line 8">
            <a:extLst>
              <a:ext uri="{FF2B5EF4-FFF2-40B4-BE49-F238E27FC236}">
                <a16:creationId xmlns:a16="http://schemas.microsoft.com/office/drawing/2014/main" id="{0B96BCF8-F47F-4957-948E-8CC371B9A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5898" y="2299499"/>
            <a:ext cx="701020" cy="98806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3D32C4-E7CA-4EBF-8475-870A64F89F9F}"/>
              </a:ext>
            </a:extLst>
          </p:cNvPr>
          <p:cNvCxnSpPr>
            <a:cxnSpLocks/>
          </p:cNvCxnSpPr>
          <p:nvPr/>
        </p:nvCxnSpPr>
        <p:spPr>
          <a:xfrm>
            <a:off x="4251960" y="1215207"/>
            <a:ext cx="0" cy="269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 Box 16">
            <a:extLst>
              <a:ext uri="{FF2B5EF4-FFF2-40B4-BE49-F238E27FC236}">
                <a16:creationId xmlns:a16="http://schemas.microsoft.com/office/drawing/2014/main" id="{57A58740-5DFE-45F0-B82F-963FE8517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937" y="3924176"/>
            <a:ext cx="19078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alive = {p1,p2,p3}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suspected = {}</a:t>
            </a:r>
          </a:p>
        </p:txBody>
      </p:sp>
      <p:sp>
        <p:nvSpPr>
          <p:cNvPr id="44" name="Text Box 16">
            <a:extLst>
              <a:ext uri="{FF2B5EF4-FFF2-40B4-BE49-F238E27FC236}">
                <a16:creationId xmlns:a16="http://schemas.microsoft.com/office/drawing/2014/main" id="{3CE322BF-C544-4F8C-814E-D931EB72F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3423" y="3884981"/>
            <a:ext cx="1779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alive = {p1,p3}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suspected = {p2}</a:t>
            </a:r>
          </a:p>
        </p:txBody>
      </p:sp>
      <p:sp>
        <p:nvSpPr>
          <p:cNvPr id="45" name="Line 8">
            <a:extLst>
              <a:ext uri="{FF2B5EF4-FFF2-40B4-BE49-F238E27FC236}">
                <a16:creationId xmlns:a16="http://schemas.microsoft.com/office/drawing/2014/main" id="{719507EF-92EE-4032-B81C-B745F4BA49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8378" y="1405581"/>
            <a:ext cx="2006025" cy="841540"/>
          </a:xfrm>
          <a:prstGeom prst="line">
            <a:avLst/>
          </a:prstGeom>
          <a:noFill/>
          <a:ln w="28575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6" name="Line 8">
            <a:extLst>
              <a:ext uri="{FF2B5EF4-FFF2-40B4-BE49-F238E27FC236}">
                <a16:creationId xmlns:a16="http://schemas.microsoft.com/office/drawing/2014/main" id="{2BB35585-DB05-49C0-A8E0-6090D46BA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5688" y="2310068"/>
            <a:ext cx="2431296" cy="974065"/>
          </a:xfrm>
          <a:prstGeom prst="line">
            <a:avLst/>
          </a:prstGeom>
          <a:noFill/>
          <a:ln w="28575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7" name="Text Box 16">
            <a:extLst>
              <a:ext uri="{FF2B5EF4-FFF2-40B4-BE49-F238E27FC236}">
                <a16:creationId xmlns:a16="http://schemas.microsoft.com/office/drawing/2014/main" id="{338B6553-432E-48A7-A459-18F6577E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107" y="3278377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</a:t>
            </a:r>
            <a:r>
              <a:rPr lang="en-US" altLang="en-US" sz="1800" dirty="0">
                <a:latin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request</a:t>
            </a:r>
          </a:p>
        </p:txBody>
      </p:sp>
      <p:sp>
        <p:nvSpPr>
          <p:cNvPr id="48" name="Text Box 16">
            <a:extLst>
              <a:ext uri="{FF2B5EF4-FFF2-40B4-BE49-F238E27FC236}">
                <a16:creationId xmlns:a16="http://schemas.microsoft.com/office/drawing/2014/main" id="{3DB0CB7A-BCD6-4CDC-966D-F2473960D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188" y="3260571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reply</a:t>
            </a:r>
          </a:p>
        </p:txBody>
      </p:sp>
      <p:sp>
        <p:nvSpPr>
          <p:cNvPr id="49" name="Line 8">
            <a:extLst>
              <a:ext uri="{FF2B5EF4-FFF2-40B4-BE49-F238E27FC236}">
                <a16:creationId xmlns:a16="http://schemas.microsoft.com/office/drawing/2014/main" id="{8AFDD7A3-83E3-42E2-979D-3EDD38AB0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2707" y="1372765"/>
            <a:ext cx="1204930" cy="87780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0" name="Line 10">
            <a:extLst>
              <a:ext uri="{FF2B5EF4-FFF2-40B4-BE49-F238E27FC236}">
                <a16:creationId xmlns:a16="http://schemas.microsoft.com/office/drawing/2014/main" id="{B6634F9D-1F24-4692-9460-33525B5F1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2707" y="1372766"/>
            <a:ext cx="1080497" cy="193086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" name="Line 8">
            <a:extLst>
              <a:ext uri="{FF2B5EF4-FFF2-40B4-BE49-F238E27FC236}">
                <a16:creationId xmlns:a16="http://schemas.microsoft.com/office/drawing/2014/main" id="{0EC42265-F7E6-4AF4-A9FB-CA31A5A9C8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2708" y="2323452"/>
            <a:ext cx="1033272" cy="95354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id="{6FB11ED3-AF88-4CEF-9EE5-3CA4BC9D70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7557" y="1403944"/>
            <a:ext cx="1193491" cy="18679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6" name="Line 10">
            <a:extLst>
              <a:ext uri="{FF2B5EF4-FFF2-40B4-BE49-F238E27FC236}">
                <a16:creationId xmlns:a16="http://schemas.microsoft.com/office/drawing/2014/main" id="{9399272A-431F-4AE2-8981-C2D7AB1C2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4120" y="1403944"/>
            <a:ext cx="1127347" cy="188707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7" name="Line 8">
            <a:extLst>
              <a:ext uri="{FF2B5EF4-FFF2-40B4-BE49-F238E27FC236}">
                <a16:creationId xmlns:a16="http://schemas.microsoft.com/office/drawing/2014/main" id="{E1144759-739D-413E-9F54-79B74E0C30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7308" y="1391691"/>
            <a:ext cx="1143889" cy="189460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1" name="Text Box 16">
            <a:extLst>
              <a:ext uri="{FF2B5EF4-FFF2-40B4-BE49-F238E27FC236}">
                <a16:creationId xmlns:a16="http://schemas.microsoft.com/office/drawing/2014/main" id="{F50317A2-9BA0-4C79-90DE-D2DEB0E40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471" y="3281829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request</a:t>
            </a:r>
          </a:p>
        </p:txBody>
      </p:sp>
      <p:sp>
        <p:nvSpPr>
          <p:cNvPr id="62" name="Text Box 16">
            <a:extLst>
              <a:ext uri="{FF2B5EF4-FFF2-40B4-BE49-F238E27FC236}">
                <a16:creationId xmlns:a16="http://schemas.microsoft.com/office/drawing/2014/main" id="{BB9AC79F-FE7E-464C-BF77-F2693A215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552" y="3264023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</a:t>
            </a:r>
            <a:r>
              <a:rPr lang="en-US" altLang="en-US" sz="1800" dirty="0">
                <a:latin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reply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656817-18F5-481C-8B11-A1F13F9A505D}"/>
              </a:ext>
            </a:extLst>
          </p:cNvPr>
          <p:cNvSpPr/>
          <p:nvPr/>
        </p:nvSpPr>
        <p:spPr>
          <a:xfrm>
            <a:off x="5770225" y="639144"/>
            <a:ext cx="74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  <a:r>
              <a:rPr lang="el-GR" dirty="0"/>
              <a:t>Δ</a:t>
            </a:r>
            <a:r>
              <a:rPr lang="en-US" dirty="0"/>
              <a:t>’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C1CB22B6-F194-4493-8495-A2FC4D1709A4}"/>
              </a:ext>
            </a:extLst>
          </p:cNvPr>
          <p:cNvSpPr/>
          <p:nvPr/>
        </p:nvSpPr>
        <p:spPr>
          <a:xfrm rot="5400000">
            <a:off x="5955935" y="-522758"/>
            <a:ext cx="209357" cy="34144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C6A939-75CE-4E64-ADAC-8EF9A0191D5A}"/>
              </a:ext>
            </a:extLst>
          </p:cNvPr>
          <p:cNvCxnSpPr>
            <a:cxnSpLocks/>
          </p:cNvCxnSpPr>
          <p:nvPr/>
        </p:nvCxnSpPr>
        <p:spPr>
          <a:xfrm>
            <a:off x="7842504" y="1224692"/>
            <a:ext cx="0" cy="269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11" descr="bolt.png">
            <a:extLst>
              <a:ext uri="{FF2B5EF4-FFF2-40B4-BE49-F238E27FC236}">
                <a16:creationId xmlns:a16="http://schemas.microsoft.com/office/drawing/2014/main" id="{5A05B9F7-7EC0-4ED8-86B1-8C3EB164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42393" flipH="1">
            <a:off x="3771815" y="1907572"/>
            <a:ext cx="208092" cy="7130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839828-529C-4E90-9F23-B66E454A0A2E}"/>
              </a:ext>
            </a:extLst>
          </p:cNvPr>
          <p:cNvSpPr/>
          <p:nvPr/>
        </p:nvSpPr>
        <p:spPr>
          <a:xfrm>
            <a:off x="2738409" y="4015342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1800" dirty="0">
                <a:latin typeface="Times New Roman" panose="02020603050405020304" pitchFamily="18" charset="0"/>
              </a:rPr>
              <a:t>p1,p3:</a:t>
            </a:r>
            <a:endParaRPr lang="en-US" sz="1800" dirty="0"/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F4DED19B-2D7F-4A2F-AD0E-A0D4EB0E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581" y="4435059"/>
            <a:ext cx="19078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alive = {p1,p2,p3}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suspected = {}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D83414-5F6A-4575-878F-4EFFAB002476}"/>
              </a:ext>
            </a:extLst>
          </p:cNvPr>
          <p:cNvSpPr/>
          <p:nvPr/>
        </p:nvSpPr>
        <p:spPr>
          <a:xfrm>
            <a:off x="3024547" y="4572192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1800" dirty="0">
                <a:latin typeface="Times New Roman" panose="02020603050405020304" pitchFamily="18" charset="0"/>
              </a:rPr>
              <a:t>p2:</a:t>
            </a:r>
            <a:endParaRPr lang="en-US" sz="180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46F9377-9B75-4664-96C1-124B6D64D19F}"/>
              </a:ext>
            </a:extLst>
          </p:cNvPr>
          <p:cNvSpPr/>
          <p:nvPr/>
        </p:nvSpPr>
        <p:spPr>
          <a:xfrm>
            <a:off x="3432747" y="3996043"/>
            <a:ext cx="95347" cy="45223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D7B4888B-B9E6-4B43-9D8F-7A8867AF2286}"/>
              </a:ext>
            </a:extLst>
          </p:cNvPr>
          <p:cNvSpPr/>
          <p:nvPr/>
        </p:nvSpPr>
        <p:spPr>
          <a:xfrm>
            <a:off x="3433420" y="4554095"/>
            <a:ext cx="95347" cy="45223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63">
            <a:extLst>
              <a:ext uri="{FF2B5EF4-FFF2-40B4-BE49-F238E27FC236}">
                <a16:creationId xmlns:a16="http://schemas.microsoft.com/office/drawing/2014/main" id="{2932FF70-0ECA-48C8-8D59-05F2C379C667}"/>
              </a:ext>
            </a:extLst>
          </p:cNvPr>
          <p:cNvSpPr/>
          <p:nvPr/>
        </p:nvSpPr>
        <p:spPr>
          <a:xfrm>
            <a:off x="8208101" y="668067"/>
            <a:ext cx="74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  <a:r>
              <a:rPr lang="el-GR" dirty="0"/>
              <a:t>Δ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2209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7" grpId="0"/>
      <p:bldP spid="8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3" grpId="0" animBg="1"/>
      <p:bldP spid="54" grpId="0" animBg="1"/>
      <p:bldP spid="56" grpId="0" animBg="1"/>
      <p:bldP spid="57" grpId="0" animBg="1"/>
      <p:bldP spid="61" grpId="0"/>
      <p:bldP spid="62" grpId="0"/>
      <p:bldP spid="64" grpId="0"/>
      <p:bldP spid="65" grpId="0" animBg="1"/>
      <p:bldP spid="3" grpId="0"/>
      <p:bldP spid="55" grpId="0"/>
      <p:bldP spid="58" grpId="0"/>
      <p:bldP spid="4" grpId="0" animBg="1"/>
      <p:bldP spid="60" grpId="0" animBg="1"/>
      <p:bldP spid="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147-FFC0-4E69-BF3A-54C9206A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FD implementation (sketch)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>
                <a:extLst>
                  <a:ext uri="{FF2B5EF4-FFF2-40B4-BE49-F238E27FC236}">
                    <a16:creationId xmlns:a16="http://schemas.microsoft.com/office/drawing/2014/main" id="{9785D16F-DF05-4B62-A1D5-6462A820D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100" y="949504"/>
                <a:ext cx="8623300" cy="381843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(1) Processes periodically exchange heartbeat messages </a:t>
                </a:r>
              </a:p>
              <a:p>
                <a:pPr marL="0" indent="0"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(2) A process sets a timeout based on worst case round trip of a message exchange (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time)</a:t>
                </a:r>
              </a:p>
              <a:p>
                <a:pPr marL="0" indent="0"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(3) A process suspects another process if it timeouts that process </a:t>
                </a:r>
              </a:p>
              <a:p>
                <a:pPr marL="0" indent="0"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(4) A process that delivers a message from a suspected process revises its suspicion and increases its timeout</a:t>
                </a:r>
              </a:p>
            </p:txBody>
          </p:sp>
        </mc:Choice>
        <mc:Fallback xmlns="">
          <p:sp>
            <p:nvSpPr>
              <p:cNvPr id="14339" name="Content Placeholder 2">
                <a:extLst>
                  <a:ext uri="{FF2B5EF4-FFF2-40B4-BE49-F238E27FC236}">
                    <a16:creationId xmlns:a16="http://schemas.microsoft.com/office/drawing/2014/main" id="{9785D16F-DF05-4B62-A1D5-6462A820D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100" y="949504"/>
                <a:ext cx="8623300" cy="3818430"/>
              </a:xfrm>
              <a:blipFill>
                <a:blip r:embed="rId2"/>
                <a:stretch>
                  <a:fillRect l="-707" t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3D4F32E-4A2E-4300-BA0D-846310EC7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517C1C-58DA-48DC-AB94-49ED4654CC3E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2835250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302D-124F-472E-AD06-FE1B3C06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Leader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C9A7-E756-44F6-B1EA-38C0849B6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29" y="758301"/>
            <a:ext cx="8508311" cy="4154567"/>
          </a:xfrm>
        </p:spPr>
        <p:txBody>
          <a:bodyPr>
            <a:noAutofit/>
          </a:bodyPr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Identifies one process that has not failed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Each process eventually elects itself as the leader or a follower, such that there is exactly one leader</a:t>
            </a:r>
          </a:p>
          <a:p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Why elect a leader?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Synchronization/coordination tasks become much simpler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We can use the leader to “centralize” the algorithm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800" dirty="0">
                <a:ea typeface="ＭＳ Ｐゴシック" panose="020B0600070205080204" pitchFamily="34" charset="-128"/>
              </a:rPr>
              <a:t>Data processing, Resource allocation, Scheduling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800" dirty="0">
                <a:ea typeface="ＭＳ Ｐゴシック" panose="020B0600070205080204" pitchFamily="34" charset="-128"/>
              </a:rPr>
              <a:t>Coordinating consensus</a:t>
            </a:r>
          </a:p>
          <a:p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Why not?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Stability?: Leader fails 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must reelect 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Bottleneck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A2B2D61C-44F1-4FAF-9893-7A88353DF1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9EDCF1-807F-4CA9-9A50-CC04E1003A90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5AD4-220A-40C2-845B-84C6A08A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6EC7-A035-4D2E-BA61-C2523F1A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" y="949504"/>
            <a:ext cx="8742680" cy="3818430"/>
          </a:xfrm>
        </p:spPr>
        <p:txBody>
          <a:bodyPr>
            <a:normAutofit/>
          </a:bodyPr>
          <a:lstStyle/>
          <a:p>
            <a:r>
              <a:rPr lang="en-US" sz="2000" dirty="0"/>
              <a:t>Name: </a:t>
            </a:r>
            <a:r>
              <a:rPr lang="en-US" sz="2000" dirty="0" err="1"/>
              <a:t>LeaderElection</a:t>
            </a:r>
            <a:r>
              <a:rPr lang="en-US" sz="2000" dirty="0"/>
              <a:t>, instance le.</a:t>
            </a:r>
          </a:p>
          <a:p>
            <a:endParaRPr lang="en-US" sz="2000" dirty="0"/>
          </a:p>
          <a:p>
            <a:r>
              <a:rPr lang="en-US" sz="2000" dirty="0"/>
              <a:t>Indication: &lt; le, Leader | p &gt;: indicates that process p is elected as leader.</a:t>
            </a:r>
          </a:p>
          <a:p>
            <a:endParaRPr lang="en-US" sz="2000" dirty="0"/>
          </a:p>
          <a:p>
            <a:r>
              <a:rPr lang="en-US" sz="20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LE1. Eventual detection: </a:t>
            </a:r>
            <a:r>
              <a:rPr lang="en-US" sz="1800" dirty="0"/>
              <a:t>either there is no correct process, or some correct process is eventually elected as the leader.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LE2. Accuracy</a:t>
            </a:r>
            <a:r>
              <a:rPr lang="en-US" sz="1800" dirty="0"/>
              <a:t>: If a process is leader, then all previously elected leaders have crashed.</a:t>
            </a:r>
          </a:p>
        </p:txBody>
      </p:sp>
    </p:spTree>
    <p:extLst>
      <p:ext uri="{BB962C8B-B14F-4D97-AF65-F5344CB8AC3E}">
        <p14:creationId xmlns:p14="http://schemas.microsoft.com/office/powerpoint/2010/main" val="7621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8F55-E977-46DB-800A-B993B0F4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 Monarchical Leader 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16481-15D3-4C02-B2E9-646280D89C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Implements: </a:t>
                </a:r>
                <a:r>
                  <a:rPr lang="en-US" dirty="0" err="1"/>
                  <a:t>LeaderElection</a:t>
                </a:r>
                <a:r>
                  <a:rPr lang="en-US" dirty="0"/>
                  <a:t>, instance le.</a:t>
                </a:r>
              </a:p>
              <a:p>
                <a:pPr marL="0" indent="0">
                  <a:buNone/>
                </a:pPr>
                <a:r>
                  <a:rPr lang="en-US" dirty="0"/>
                  <a:t>Uses: </a:t>
                </a:r>
                <a:r>
                  <a:rPr lang="en-US" dirty="0" err="1"/>
                  <a:t>PerfectFailureDetector</a:t>
                </a:r>
                <a:r>
                  <a:rPr lang="en-US" dirty="0"/>
                  <a:t>, instance P.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300" b="1" dirty="0"/>
                  <a:t>upon event </a:t>
                </a:r>
                <a:r>
                  <a:rPr lang="en-US" sz="2300" dirty="0"/>
                  <a:t>&lt; le, Init &gt; </a:t>
                </a:r>
                <a:r>
                  <a:rPr lang="en-US" sz="23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300" dirty="0"/>
                  <a:t>	suspected := ∅;</a:t>
                </a:r>
              </a:p>
              <a:p>
                <a:pPr marL="0" indent="0">
                  <a:buNone/>
                </a:pPr>
                <a:r>
                  <a:rPr lang="en-US" sz="2300" dirty="0"/>
                  <a:t>	leader := ⊥;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b="1" dirty="0"/>
                  <a:t>upon event </a:t>
                </a:r>
                <a:r>
                  <a:rPr lang="en-US" sz="2300" dirty="0"/>
                  <a:t>&lt; P , Crash | p &gt; </a:t>
                </a:r>
                <a:r>
                  <a:rPr lang="en-US" sz="23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300" dirty="0"/>
                  <a:t>	suspected := suspected ∪ {p};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b="1" dirty="0"/>
                  <a:t>upon</a:t>
                </a:r>
                <a:r>
                  <a:rPr lang="en-US" sz="2300" dirty="0"/>
                  <a:t> leader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 err="1"/>
                  <a:t>maxrank</a:t>
                </a:r>
                <a:r>
                  <a:rPr lang="en-US" sz="2300" dirty="0"/>
                  <a:t>(</a:t>
                </a:r>
                <a:r>
                  <a:rPr lang="el-GR" sz="2300" dirty="0"/>
                  <a:t>Π</a:t>
                </a:r>
                <a:r>
                  <a:rPr lang="en-US" sz="2300" dirty="0"/>
                  <a:t> </a:t>
                </a:r>
                <a:r>
                  <a:rPr lang="el-GR" sz="2300" dirty="0"/>
                  <a:t>\</a:t>
                </a:r>
                <a:r>
                  <a:rPr lang="en-US" sz="2300" dirty="0"/>
                  <a:t> suspected) </a:t>
                </a:r>
                <a:r>
                  <a:rPr lang="en-US" sz="23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300" dirty="0"/>
                  <a:t>	leader := </a:t>
                </a:r>
                <a:r>
                  <a:rPr lang="en-US" sz="2300" dirty="0" err="1"/>
                  <a:t>maxrank</a:t>
                </a:r>
                <a:r>
                  <a:rPr lang="en-US" sz="2300" dirty="0"/>
                  <a:t>(</a:t>
                </a:r>
                <a:r>
                  <a:rPr lang="el-GR" sz="2300" dirty="0"/>
                  <a:t>Π</a:t>
                </a:r>
                <a:r>
                  <a:rPr lang="en-US" sz="2300" dirty="0"/>
                  <a:t> </a:t>
                </a:r>
                <a:r>
                  <a:rPr lang="el-GR" sz="2300" dirty="0"/>
                  <a:t>\</a:t>
                </a:r>
                <a:r>
                  <a:rPr lang="en-US" sz="2300" dirty="0"/>
                  <a:t> suspected);</a:t>
                </a:r>
              </a:p>
              <a:p>
                <a:pPr marL="0" indent="0">
                  <a:buNone/>
                </a:pPr>
                <a:r>
                  <a:rPr lang="en-US" sz="2300" dirty="0"/>
                  <a:t>	</a:t>
                </a:r>
                <a:r>
                  <a:rPr lang="en-US" sz="2300" b="1" dirty="0"/>
                  <a:t>trigger</a:t>
                </a:r>
                <a:r>
                  <a:rPr lang="en-US" sz="2300" dirty="0"/>
                  <a:t> &lt;le, Leader | leader &gt;;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16481-15D3-4C02-B2E9-646280D89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39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F9C1-E7F6-4E11-8F9F-11960AD2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7060A56-F29D-44B5-8D4F-9E1382A2E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B6EFA0-E254-4232-A46C-BB3296AB7A65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47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21508" name="Line 3">
            <a:extLst>
              <a:ext uri="{FF2B5EF4-FFF2-40B4-BE49-F238E27FC236}">
                <a16:creationId xmlns:a16="http://schemas.microsoft.com/office/drawing/2014/main" id="{FA414219-097E-49F1-B560-B84E32EC6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5008" y="1503581"/>
            <a:ext cx="7100311" cy="918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509" name="Line 4">
            <a:extLst>
              <a:ext uri="{FF2B5EF4-FFF2-40B4-BE49-F238E27FC236}">
                <a16:creationId xmlns:a16="http://schemas.microsoft.com/office/drawing/2014/main" id="{6C216D53-F719-41D0-8F11-AB697735D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2159" y="2424568"/>
            <a:ext cx="7043160" cy="25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B7F2AEA2-F764-42B7-AF80-C45946DFC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09" y="130321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CF6A800B-C561-4FE9-BBFF-9020FD7B6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09" y="225571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1512" name="Text Box 7">
            <a:extLst>
              <a:ext uri="{FF2B5EF4-FFF2-40B4-BE49-F238E27FC236}">
                <a16:creationId xmlns:a16="http://schemas.microsoft.com/office/drawing/2014/main" id="{1BDE5C1D-EBBE-45D7-9786-759209C7E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895" y="320821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D899A549-36B5-4841-B7A3-B397DF7CF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6508" y="1512763"/>
            <a:ext cx="1204930" cy="87780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B11A9D75-33BB-4CD8-BA5F-A8886F887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6508" y="1512764"/>
            <a:ext cx="1080497" cy="193086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517" name="Line 12">
            <a:extLst>
              <a:ext uri="{FF2B5EF4-FFF2-40B4-BE49-F238E27FC236}">
                <a16:creationId xmlns:a16="http://schemas.microsoft.com/office/drawing/2014/main" id="{D7D6BDC9-28B9-49BE-AEE1-EB9B117E5D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2158" y="3446718"/>
            <a:ext cx="7043143" cy="686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1FDB9277-7476-4DA4-973E-77CCACD2CF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4899" y="1517602"/>
            <a:ext cx="1017256" cy="90411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72DEACAD-A1BA-4D2C-9168-12986D6F1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4894" y="2463463"/>
            <a:ext cx="761129" cy="95836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164EFB62-02E9-4953-B731-0B6EC30B35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6509" y="2463450"/>
            <a:ext cx="1033272" cy="95354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6" name="Line 8">
            <a:extLst>
              <a:ext uri="{FF2B5EF4-FFF2-40B4-BE49-F238E27FC236}">
                <a16:creationId xmlns:a16="http://schemas.microsoft.com/office/drawing/2014/main" id="{0602B698-121D-494F-B0C9-DBE9B0C22E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1358" y="1543942"/>
            <a:ext cx="1193491" cy="18679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39F40-47E4-45B4-9C23-9DCEB81220B1}"/>
              </a:ext>
            </a:extLst>
          </p:cNvPr>
          <p:cNvSpPr/>
          <p:nvPr/>
        </p:nvSpPr>
        <p:spPr>
          <a:xfrm>
            <a:off x="2619151" y="80199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l-GR" dirty="0"/>
              <a:t>Δ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18CC1-7CF2-40CD-9C60-A8DBFDBB470A}"/>
              </a:ext>
            </a:extLst>
          </p:cNvPr>
          <p:cNvCxnSpPr>
            <a:cxnSpLocks/>
          </p:cNvCxnSpPr>
          <p:nvPr/>
        </p:nvCxnSpPr>
        <p:spPr>
          <a:xfrm>
            <a:off x="1435989" y="1413972"/>
            <a:ext cx="0" cy="2209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BB94BEE5-3869-41A8-83AF-64DF4D301174}"/>
              </a:ext>
            </a:extLst>
          </p:cNvPr>
          <p:cNvSpPr/>
          <p:nvPr/>
        </p:nvSpPr>
        <p:spPr>
          <a:xfrm rot="5400000">
            <a:off x="2795159" y="-69043"/>
            <a:ext cx="209357" cy="27994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10">
            <a:extLst>
              <a:ext uri="{FF2B5EF4-FFF2-40B4-BE49-F238E27FC236}">
                <a16:creationId xmlns:a16="http://schemas.microsoft.com/office/drawing/2014/main" id="{2E00F1B0-C302-4D71-BEC7-3C838CD1C9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64941" y="1267533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802CED43-2490-4854-8CAE-F7EEE645D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2561" y="1267533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8" name="Line 8">
            <a:extLst>
              <a:ext uri="{FF2B5EF4-FFF2-40B4-BE49-F238E27FC236}">
                <a16:creationId xmlns:a16="http://schemas.microsoft.com/office/drawing/2014/main" id="{7F3696C1-3B3D-4E1C-AAF8-BA53C96C9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084" y="1539105"/>
            <a:ext cx="518152" cy="87208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Line 10">
            <a:extLst>
              <a:ext uri="{FF2B5EF4-FFF2-40B4-BE49-F238E27FC236}">
                <a16:creationId xmlns:a16="http://schemas.microsoft.com/office/drawing/2014/main" id="{ABA4AF5F-D003-429E-ABA4-564F64DEE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921" y="1543942"/>
            <a:ext cx="1127347" cy="188707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" name="Line 8">
            <a:extLst>
              <a:ext uri="{FF2B5EF4-FFF2-40B4-BE49-F238E27FC236}">
                <a16:creationId xmlns:a16="http://schemas.microsoft.com/office/drawing/2014/main" id="{380E5107-E08C-4ED7-9182-E7E2019535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1110" y="1549036"/>
            <a:ext cx="1114628" cy="187726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" name="Line 8">
            <a:extLst>
              <a:ext uri="{FF2B5EF4-FFF2-40B4-BE49-F238E27FC236}">
                <a16:creationId xmlns:a16="http://schemas.microsoft.com/office/drawing/2014/main" id="{0B96BCF8-F47F-4957-948E-8CC371B9A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3063" y="2442949"/>
            <a:ext cx="701020" cy="98806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3D32C4-E7CA-4EBF-8475-870A64F89F9F}"/>
              </a:ext>
            </a:extLst>
          </p:cNvPr>
          <p:cNvCxnSpPr>
            <a:cxnSpLocks/>
          </p:cNvCxnSpPr>
          <p:nvPr/>
        </p:nvCxnSpPr>
        <p:spPr>
          <a:xfrm>
            <a:off x="4429125" y="1358657"/>
            <a:ext cx="0" cy="269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 Box 16">
            <a:extLst>
              <a:ext uri="{FF2B5EF4-FFF2-40B4-BE49-F238E27FC236}">
                <a16:creationId xmlns:a16="http://schemas.microsoft.com/office/drawing/2014/main" id="{57A58740-5DFE-45F0-B82F-963FE8517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102" y="4067626"/>
            <a:ext cx="17027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leader = p2</a:t>
            </a:r>
          </a:p>
          <a:p>
            <a:pPr eaLnBrk="1" hangingPunct="1"/>
            <a:r>
              <a:rPr lang="en-US" sz="1800" dirty="0">
                <a:latin typeface="Times New Roman" panose="02020603050405020304" pitchFamily="18" charset="0"/>
              </a:rPr>
              <a:t>suspected={p1}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4" name="Text Box 16">
            <a:extLst>
              <a:ext uri="{FF2B5EF4-FFF2-40B4-BE49-F238E27FC236}">
                <a16:creationId xmlns:a16="http://schemas.microsoft.com/office/drawing/2014/main" id="{3CE322BF-C544-4F8C-814E-D931EB72F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499" y="4059837"/>
            <a:ext cx="12250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leader = p1</a:t>
            </a:r>
          </a:p>
        </p:txBody>
      </p:sp>
      <p:sp>
        <p:nvSpPr>
          <p:cNvPr id="45" name="Line 8">
            <a:extLst>
              <a:ext uri="{FF2B5EF4-FFF2-40B4-BE49-F238E27FC236}">
                <a16:creationId xmlns:a16="http://schemas.microsoft.com/office/drawing/2014/main" id="{719507EF-92EE-4032-B81C-B745F4BA49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5543" y="1543599"/>
            <a:ext cx="826363" cy="84697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6" name="Line 8">
            <a:extLst>
              <a:ext uri="{FF2B5EF4-FFF2-40B4-BE49-F238E27FC236}">
                <a16:creationId xmlns:a16="http://schemas.microsoft.com/office/drawing/2014/main" id="{2BB35585-DB05-49C0-A8E0-6090D46BA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854" y="2453518"/>
            <a:ext cx="941204" cy="97269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7" name="Text Box 16">
            <a:extLst>
              <a:ext uri="{FF2B5EF4-FFF2-40B4-BE49-F238E27FC236}">
                <a16:creationId xmlns:a16="http://schemas.microsoft.com/office/drawing/2014/main" id="{338B6553-432E-48A7-A459-18F6577E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212" y="3414207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</a:t>
            </a:r>
            <a:r>
              <a:rPr lang="en-US" altLang="en-US" sz="1800" dirty="0">
                <a:latin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request</a:t>
            </a:r>
          </a:p>
        </p:txBody>
      </p:sp>
      <p:sp>
        <p:nvSpPr>
          <p:cNvPr id="48" name="Text Box 16">
            <a:extLst>
              <a:ext uri="{FF2B5EF4-FFF2-40B4-BE49-F238E27FC236}">
                <a16:creationId xmlns:a16="http://schemas.microsoft.com/office/drawing/2014/main" id="{3DB0CB7A-BCD6-4CDC-966D-F2473960D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153" y="3404021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reply</a:t>
            </a:r>
          </a:p>
        </p:txBody>
      </p:sp>
      <p:sp>
        <p:nvSpPr>
          <p:cNvPr id="53" name="Line 8">
            <a:extLst>
              <a:ext uri="{FF2B5EF4-FFF2-40B4-BE49-F238E27FC236}">
                <a16:creationId xmlns:a16="http://schemas.microsoft.com/office/drawing/2014/main" id="{0EC42265-F7E6-4AF4-A9FB-CA31A5A9C8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9872" y="2463449"/>
            <a:ext cx="1062617" cy="95699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id="{6FB11ED3-AF88-4CEF-9EE5-3CA4BC9D70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4722" y="1547394"/>
            <a:ext cx="1193491" cy="18679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1" name="Text Box 16">
            <a:extLst>
              <a:ext uri="{FF2B5EF4-FFF2-40B4-BE49-F238E27FC236}">
                <a16:creationId xmlns:a16="http://schemas.microsoft.com/office/drawing/2014/main" id="{F50317A2-9BA0-4C79-90DE-D2DEB0E40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5436" y="3402419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request</a:t>
            </a:r>
          </a:p>
        </p:txBody>
      </p:sp>
      <p:sp>
        <p:nvSpPr>
          <p:cNvPr id="62" name="Text Box 16">
            <a:extLst>
              <a:ext uri="{FF2B5EF4-FFF2-40B4-BE49-F238E27FC236}">
                <a16:creationId xmlns:a16="http://schemas.microsoft.com/office/drawing/2014/main" id="{BB9AC79F-FE7E-464C-BF77-F2693A215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277" y="3399853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</a:t>
            </a:r>
            <a:r>
              <a:rPr lang="en-US" altLang="en-US" sz="1800" dirty="0">
                <a:latin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reply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656817-18F5-481C-8B11-A1F13F9A505D}"/>
              </a:ext>
            </a:extLst>
          </p:cNvPr>
          <p:cNvSpPr/>
          <p:nvPr/>
        </p:nvSpPr>
        <p:spPr>
          <a:xfrm>
            <a:off x="5649631" y="801026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l-GR" dirty="0"/>
              <a:t>Δ</a:t>
            </a:r>
            <a:endParaRPr lang="en-US" dirty="0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C1CB22B6-F194-4493-8495-A2FC4D1709A4}"/>
              </a:ext>
            </a:extLst>
          </p:cNvPr>
          <p:cNvSpPr/>
          <p:nvPr/>
        </p:nvSpPr>
        <p:spPr>
          <a:xfrm rot="5400000">
            <a:off x="5825638" y="-71845"/>
            <a:ext cx="209357" cy="27994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C6A939-75CE-4E64-ADAC-8EF9A0191D5A}"/>
              </a:ext>
            </a:extLst>
          </p:cNvPr>
          <p:cNvCxnSpPr>
            <a:cxnSpLocks/>
          </p:cNvCxnSpPr>
          <p:nvPr/>
        </p:nvCxnSpPr>
        <p:spPr>
          <a:xfrm>
            <a:off x="7475601" y="1368142"/>
            <a:ext cx="0" cy="269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Line 8">
            <a:extLst>
              <a:ext uri="{FF2B5EF4-FFF2-40B4-BE49-F238E27FC236}">
                <a16:creationId xmlns:a16="http://schemas.microsoft.com/office/drawing/2014/main" id="{FFFF4334-A55A-4D20-BD5B-A8A897D7A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41" y="2448397"/>
            <a:ext cx="941204" cy="97269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2" name="Line 8">
            <a:extLst>
              <a:ext uri="{FF2B5EF4-FFF2-40B4-BE49-F238E27FC236}">
                <a16:creationId xmlns:a16="http://schemas.microsoft.com/office/drawing/2014/main" id="{F72B6027-AC39-468F-9FDF-64670DB0D0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6171" y="1512763"/>
            <a:ext cx="1017256" cy="90411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5" name="Line 8">
            <a:extLst>
              <a:ext uri="{FF2B5EF4-FFF2-40B4-BE49-F238E27FC236}">
                <a16:creationId xmlns:a16="http://schemas.microsoft.com/office/drawing/2014/main" id="{3A7B8B96-1D89-4215-A73D-884F02332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6166" y="2458624"/>
            <a:ext cx="761129" cy="95836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8" name="Line 8">
            <a:extLst>
              <a:ext uri="{FF2B5EF4-FFF2-40B4-BE49-F238E27FC236}">
                <a16:creationId xmlns:a16="http://schemas.microsoft.com/office/drawing/2014/main" id="{4B24A0A7-F458-46D4-8013-8A2E05825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5746" y="2442712"/>
            <a:ext cx="701020" cy="98806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9" name="Text Box 16">
            <a:extLst>
              <a:ext uri="{FF2B5EF4-FFF2-40B4-BE49-F238E27FC236}">
                <a16:creationId xmlns:a16="http://schemas.microsoft.com/office/drawing/2014/main" id="{651F7E9B-71C6-46BB-BD06-046E381E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481" y="4103235"/>
            <a:ext cx="12250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leader = p1</a:t>
            </a:r>
          </a:p>
        </p:txBody>
      </p:sp>
    </p:spTree>
    <p:extLst>
      <p:ext uri="{BB962C8B-B14F-4D97-AF65-F5344CB8AC3E}">
        <p14:creationId xmlns:p14="http://schemas.microsoft.com/office/powerpoint/2010/main" val="1913272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7FBC-03CA-4A13-9884-903E5D86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leader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EF75-F454-4EDE-A75A-C1C0F4ED0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949504"/>
            <a:ext cx="8702040" cy="3818430"/>
          </a:xfrm>
        </p:spPr>
        <p:txBody>
          <a:bodyPr>
            <a:normAutofit/>
          </a:bodyPr>
          <a:lstStyle/>
          <a:p>
            <a:r>
              <a:rPr lang="en-US" sz="2000" dirty="0"/>
              <a:t>Name: </a:t>
            </a:r>
            <a:r>
              <a:rPr lang="en-US" sz="2000" dirty="0" err="1"/>
              <a:t>EventualLeaderDetector</a:t>
            </a:r>
            <a:r>
              <a:rPr lang="en-US" sz="2000" dirty="0"/>
              <a:t>, instance Ω.</a:t>
            </a:r>
          </a:p>
          <a:p>
            <a:endParaRPr lang="en-US" sz="2000" dirty="0"/>
          </a:p>
          <a:p>
            <a:r>
              <a:rPr lang="en-US" sz="2000" dirty="0"/>
              <a:t>Indication: &lt; Ω, Trust | p &gt;: Indicates that process p is trusted to be leader.</a:t>
            </a:r>
          </a:p>
          <a:p>
            <a:endParaRPr lang="en-US" sz="2000" dirty="0"/>
          </a:p>
          <a:p>
            <a:r>
              <a:rPr lang="en-US" sz="20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ELD1. Eventual accuracy</a:t>
            </a:r>
            <a:r>
              <a:rPr lang="en-US" sz="1800" dirty="0"/>
              <a:t>: There is a time after which every correct process trusts some correct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ELD2. Eventual agreement</a:t>
            </a:r>
            <a:r>
              <a:rPr lang="en-US" sz="1800" dirty="0"/>
              <a:t>: There is a time after which no two correct processes trust different correct processes.</a:t>
            </a:r>
          </a:p>
        </p:txBody>
      </p:sp>
    </p:spTree>
    <p:extLst>
      <p:ext uri="{BB962C8B-B14F-4D97-AF65-F5344CB8AC3E}">
        <p14:creationId xmlns:p14="http://schemas.microsoft.com/office/powerpoint/2010/main" val="155748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437F-B2BD-4DA6-9651-3613EC7A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Monarchical Eventual Leader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19A67-9260-47A1-B430-91D824E37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5354"/>
                <a:ext cx="8229600" cy="418129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Implements: </a:t>
                </a:r>
                <a:r>
                  <a:rPr lang="en-US" dirty="0" err="1"/>
                  <a:t>EventualLeaderDetector</a:t>
                </a:r>
                <a:r>
                  <a:rPr lang="en-US" dirty="0"/>
                  <a:t>, instance </a:t>
                </a:r>
                <a:r>
                  <a:rPr lang="el-GR" dirty="0"/>
                  <a:t>Ω.</a:t>
                </a:r>
              </a:p>
              <a:p>
                <a:r>
                  <a:rPr lang="en-US" dirty="0"/>
                  <a:t>Uses: </a:t>
                </a:r>
                <a:r>
                  <a:rPr lang="en-US" dirty="0" err="1"/>
                  <a:t>EventuallyPerfectFailureDetector</a:t>
                </a:r>
                <a:r>
                  <a:rPr lang="en-US" dirty="0"/>
                  <a:t>, instance ◇P.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</a:t>
                </a:r>
                <a:r>
                  <a:rPr lang="el-GR" dirty="0"/>
                  <a:t>Ω, </a:t>
                </a:r>
                <a:r>
                  <a:rPr lang="en-US" dirty="0"/>
                  <a:t>Init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suspected := ∅;</a:t>
                </a:r>
              </a:p>
              <a:p>
                <a:pPr marL="0" indent="0">
                  <a:buNone/>
                </a:pPr>
                <a:r>
                  <a:rPr lang="en-US" dirty="0"/>
                  <a:t>	leader := ⊥;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◇P, Suspect | p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suspected := suspected ∪ {p};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◇P, Restore | p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suspected := suspected \ {p};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</a:t>
                </a:r>
                <a:r>
                  <a:rPr lang="en-US" dirty="0"/>
                  <a:t>leader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maxrank(</a:t>
                </a:r>
                <a:r>
                  <a:rPr lang="el-GR" dirty="0"/>
                  <a:t>Π \ </a:t>
                </a:r>
                <a:r>
                  <a:rPr lang="en-US" dirty="0"/>
                  <a:t>suspected)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leader := </a:t>
                </a:r>
                <a:r>
                  <a:rPr lang="en-US" dirty="0" err="1"/>
                  <a:t>maxrank</a:t>
                </a:r>
                <a:r>
                  <a:rPr lang="en-US" dirty="0"/>
                  <a:t>(</a:t>
                </a:r>
                <a:r>
                  <a:rPr lang="el-GR" dirty="0"/>
                  <a:t>Π \ </a:t>
                </a:r>
                <a:r>
                  <a:rPr lang="en-US" dirty="0"/>
                  <a:t>suspected);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trigger</a:t>
                </a:r>
                <a:r>
                  <a:rPr lang="en-US" dirty="0"/>
                  <a:t> &lt; </a:t>
                </a:r>
                <a:r>
                  <a:rPr lang="el-GR" dirty="0"/>
                  <a:t>Ω, </a:t>
                </a:r>
                <a:r>
                  <a:rPr lang="en-US" dirty="0"/>
                  <a:t>Trust | leader &gt;;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19A67-9260-47A1-B430-91D824E37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5354"/>
                <a:ext cx="8229600" cy="4181296"/>
              </a:xfrm>
              <a:blipFill>
                <a:blip r:embed="rId2"/>
                <a:stretch>
                  <a:fillRect l="-444" t="-1752" b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7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40A1-EE0F-4782-A704-A3BD4E49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and communication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91781-1286-4433-86F6-40B37CEA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16" y="1380769"/>
            <a:ext cx="6978967" cy="250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96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F9C1-E7F6-4E11-8F9F-11960AD2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7060A56-F29D-44B5-8D4F-9E1382A2E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B6EFA0-E254-4232-A46C-BB3296AB7A65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50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21508" name="Line 3">
            <a:extLst>
              <a:ext uri="{FF2B5EF4-FFF2-40B4-BE49-F238E27FC236}">
                <a16:creationId xmlns:a16="http://schemas.microsoft.com/office/drawing/2014/main" id="{FA414219-097E-49F1-B560-B84E32EC6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593" y="1506181"/>
            <a:ext cx="7100311" cy="918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509" name="Line 4">
            <a:extLst>
              <a:ext uri="{FF2B5EF4-FFF2-40B4-BE49-F238E27FC236}">
                <a16:creationId xmlns:a16="http://schemas.microsoft.com/office/drawing/2014/main" id="{6C216D53-F719-41D0-8F11-AB697735D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3744" y="2427168"/>
            <a:ext cx="7043160" cy="25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B7F2AEA2-F764-42B7-AF80-C45946DFC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394" y="130581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CF6A800B-C561-4FE9-BBFF-9020FD7B6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394" y="225831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1512" name="Text Box 7">
            <a:extLst>
              <a:ext uri="{FF2B5EF4-FFF2-40B4-BE49-F238E27FC236}">
                <a16:creationId xmlns:a16="http://schemas.microsoft.com/office/drawing/2014/main" id="{1BDE5C1D-EBBE-45D7-9786-759209C7E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80" y="321081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D899A549-36B5-4841-B7A3-B397DF7CF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8093" y="1515363"/>
            <a:ext cx="1204930" cy="87780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B11A9D75-33BB-4CD8-BA5F-A8886F887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8093" y="1515364"/>
            <a:ext cx="1080497" cy="193086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517" name="Line 12">
            <a:extLst>
              <a:ext uri="{FF2B5EF4-FFF2-40B4-BE49-F238E27FC236}">
                <a16:creationId xmlns:a16="http://schemas.microsoft.com/office/drawing/2014/main" id="{D7D6BDC9-28B9-49BE-AEE1-EB9B117E5D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3743" y="3449318"/>
            <a:ext cx="7043143" cy="686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1FDB9277-7476-4DA4-973E-77CCACD2CF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484" y="1532334"/>
            <a:ext cx="936167" cy="89198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72DEACAD-A1BA-4D2C-9168-12986D6F1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6479" y="2466063"/>
            <a:ext cx="761129" cy="95836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164EFB62-02E9-4953-B731-0B6EC30B35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8094" y="2466050"/>
            <a:ext cx="1033272" cy="95354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6" name="Line 8">
            <a:extLst>
              <a:ext uri="{FF2B5EF4-FFF2-40B4-BE49-F238E27FC236}">
                <a16:creationId xmlns:a16="http://schemas.microsoft.com/office/drawing/2014/main" id="{0602B698-121D-494F-B0C9-DBE9B0C22E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2942" y="1509588"/>
            <a:ext cx="1345227" cy="190489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39F40-47E4-45B4-9C23-9DCEB81220B1}"/>
              </a:ext>
            </a:extLst>
          </p:cNvPr>
          <p:cNvSpPr/>
          <p:nvPr/>
        </p:nvSpPr>
        <p:spPr>
          <a:xfrm>
            <a:off x="2619815" y="814118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l-GR" dirty="0"/>
              <a:t>Δ</a:t>
            </a:r>
            <a:r>
              <a:rPr lang="en-US" dirty="0"/>
              <a:t>’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18CC1-7CF2-40CD-9C60-A8DBFDBB470A}"/>
              </a:ext>
            </a:extLst>
          </p:cNvPr>
          <p:cNvCxnSpPr>
            <a:cxnSpLocks/>
          </p:cNvCxnSpPr>
          <p:nvPr/>
        </p:nvCxnSpPr>
        <p:spPr>
          <a:xfrm>
            <a:off x="1417574" y="1416572"/>
            <a:ext cx="0" cy="2209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BB94BEE5-3869-41A8-83AF-64DF4D301174}"/>
              </a:ext>
            </a:extLst>
          </p:cNvPr>
          <p:cNvSpPr/>
          <p:nvPr/>
        </p:nvSpPr>
        <p:spPr>
          <a:xfrm rot="5400000">
            <a:off x="2776744" y="-66443"/>
            <a:ext cx="209357" cy="27994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ine 8">
            <a:extLst>
              <a:ext uri="{FF2B5EF4-FFF2-40B4-BE49-F238E27FC236}">
                <a16:creationId xmlns:a16="http://schemas.microsoft.com/office/drawing/2014/main" id="{7F3696C1-3B3D-4E1C-AAF8-BA53C96C9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5724" y="1525308"/>
            <a:ext cx="1279570" cy="189911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Line 10">
            <a:extLst>
              <a:ext uri="{FF2B5EF4-FFF2-40B4-BE49-F238E27FC236}">
                <a16:creationId xmlns:a16="http://schemas.microsoft.com/office/drawing/2014/main" id="{ABA4AF5F-D003-429E-ABA4-564F64DEE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764" y="1520459"/>
            <a:ext cx="1937402" cy="878779"/>
          </a:xfrm>
          <a:prstGeom prst="line">
            <a:avLst/>
          </a:prstGeom>
          <a:noFill/>
          <a:ln w="28575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" name="Line 8">
            <a:extLst>
              <a:ext uri="{FF2B5EF4-FFF2-40B4-BE49-F238E27FC236}">
                <a16:creationId xmlns:a16="http://schemas.microsoft.com/office/drawing/2014/main" id="{380E5107-E08C-4ED7-9182-E7E2019535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2695" y="1551636"/>
            <a:ext cx="1114628" cy="187726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" name="Line 8">
            <a:extLst>
              <a:ext uri="{FF2B5EF4-FFF2-40B4-BE49-F238E27FC236}">
                <a16:creationId xmlns:a16="http://schemas.microsoft.com/office/drawing/2014/main" id="{0B96BCF8-F47F-4957-948E-8CC371B9A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4648" y="2424554"/>
            <a:ext cx="699757" cy="100906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3D32C4-E7CA-4EBF-8475-870A64F89F9F}"/>
              </a:ext>
            </a:extLst>
          </p:cNvPr>
          <p:cNvCxnSpPr>
            <a:cxnSpLocks/>
          </p:cNvCxnSpPr>
          <p:nvPr/>
        </p:nvCxnSpPr>
        <p:spPr>
          <a:xfrm>
            <a:off x="4410710" y="1361257"/>
            <a:ext cx="0" cy="269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ine 8">
            <a:extLst>
              <a:ext uri="{FF2B5EF4-FFF2-40B4-BE49-F238E27FC236}">
                <a16:creationId xmlns:a16="http://schemas.microsoft.com/office/drawing/2014/main" id="{719507EF-92EE-4032-B81C-B745F4BA49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129" y="1535931"/>
            <a:ext cx="831946" cy="8572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6" name="Line 8">
            <a:extLst>
              <a:ext uri="{FF2B5EF4-FFF2-40B4-BE49-F238E27FC236}">
                <a16:creationId xmlns:a16="http://schemas.microsoft.com/office/drawing/2014/main" id="{2BB35585-DB05-49C0-A8E0-6090D46BA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438" y="2456118"/>
            <a:ext cx="1173033" cy="95260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7" name="Text Box 16">
            <a:extLst>
              <a:ext uri="{FF2B5EF4-FFF2-40B4-BE49-F238E27FC236}">
                <a16:creationId xmlns:a16="http://schemas.microsoft.com/office/drawing/2014/main" id="{338B6553-432E-48A7-A459-18F6577E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857" y="3424427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</a:t>
            </a:r>
            <a:r>
              <a:rPr lang="en-US" altLang="en-US" sz="1800" dirty="0">
                <a:latin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request</a:t>
            </a:r>
          </a:p>
        </p:txBody>
      </p:sp>
      <p:sp>
        <p:nvSpPr>
          <p:cNvPr id="48" name="Text Box 16">
            <a:extLst>
              <a:ext uri="{FF2B5EF4-FFF2-40B4-BE49-F238E27FC236}">
                <a16:creationId xmlns:a16="http://schemas.microsoft.com/office/drawing/2014/main" id="{3DB0CB7A-BCD6-4CDC-966D-F2473960D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938" y="3406621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reply</a:t>
            </a:r>
          </a:p>
        </p:txBody>
      </p:sp>
      <p:sp>
        <p:nvSpPr>
          <p:cNvPr id="49" name="Line 8">
            <a:extLst>
              <a:ext uri="{FF2B5EF4-FFF2-40B4-BE49-F238E27FC236}">
                <a16:creationId xmlns:a16="http://schemas.microsoft.com/office/drawing/2014/main" id="{8AFDD7A3-83E3-42E2-979D-3EDD38AB0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1457" y="1518815"/>
            <a:ext cx="1204930" cy="87780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0" name="Line 10">
            <a:extLst>
              <a:ext uri="{FF2B5EF4-FFF2-40B4-BE49-F238E27FC236}">
                <a16:creationId xmlns:a16="http://schemas.microsoft.com/office/drawing/2014/main" id="{B6634F9D-1F24-4692-9460-33525B5F1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1457" y="1518816"/>
            <a:ext cx="1080497" cy="193086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" name="Line 8">
            <a:extLst>
              <a:ext uri="{FF2B5EF4-FFF2-40B4-BE49-F238E27FC236}">
                <a16:creationId xmlns:a16="http://schemas.microsoft.com/office/drawing/2014/main" id="{0EC42265-F7E6-4AF4-A9FB-CA31A5A9C8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1458" y="2469502"/>
            <a:ext cx="1033272" cy="95354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id="{6FB11ED3-AF88-4CEF-9EE5-3CA4BC9D70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6307" y="1549994"/>
            <a:ext cx="1193491" cy="18679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6" name="Line 10">
            <a:extLst>
              <a:ext uri="{FF2B5EF4-FFF2-40B4-BE49-F238E27FC236}">
                <a16:creationId xmlns:a16="http://schemas.microsoft.com/office/drawing/2014/main" id="{9399272A-431F-4AE2-8981-C2D7AB1C2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870" y="1549994"/>
            <a:ext cx="1127347" cy="188707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7" name="Line 8">
            <a:extLst>
              <a:ext uri="{FF2B5EF4-FFF2-40B4-BE49-F238E27FC236}">
                <a16:creationId xmlns:a16="http://schemas.microsoft.com/office/drawing/2014/main" id="{E1144759-739D-413E-9F54-79B74E0C30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6058" y="1537741"/>
            <a:ext cx="1143889" cy="189460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1" name="Text Box 16">
            <a:extLst>
              <a:ext uri="{FF2B5EF4-FFF2-40B4-BE49-F238E27FC236}">
                <a16:creationId xmlns:a16="http://schemas.microsoft.com/office/drawing/2014/main" id="{F50317A2-9BA0-4C79-90DE-D2DEB0E40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221" y="3427879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request</a:t>
            </a:r>
          </a:p>
        </p:txBody>
      </p:sp>
      <p:sp>
        <p:nvSpPr>
          <p:cNvPr id="62" name="Text Box 16">
            <a:extLst>
              <a:ext uri="{FF2B5EF4-FFF2-40B4-BE49-F238E27FC236}">
                <a16:creationId xmlns:a16="http://schemas.microsoft.com/office/drawing/2014/main" id="{BB9AC79F-FE7E-464C-BF77-F2693A215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02" y="3410073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</a:t>
            </a:r>
            <a:r>
              <a:rPr lang="en-US" altLang="en-US" sz="1800" dirty="0">
                <a:latin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reply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656817-18F5-481C-8B11-A1F13F9A505D}"/>
              </a:ext>
            </a:extLst>
          </p:cNvPr>
          <p:cNvSpPr/>
          <p:nvPr/>
        </p:nvSpPr>
        <p:spPr>
          <a:xfrm>
            <a:off x="5928975" y="785194"/>
            <a:ext cx="6514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  <a:r>
              <a:rPr lang="el-GR" dirty="0"/>
              <a:t>Δ</a:t>
            </a:r>
            <a:r>
              <a:rPr lang="en-US" dirty="0"/>
              <a:t>’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C1CB22B6-F194-4493-8495-A2FC4D1709A4}"/>
              </a:ext>
            </a:extLst>
          </p:cNvPr>
          <p:cNvSpPr/>
          <p:nvPr/>
        </p:nvSpPr>
        <p:spPr>
          <a:xfrm rot="5400000">
            <a:off x="6114685" y="-376708"/>
            <a:ext cx="209357" cy="34144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C6A939-75CE-4E64-ADAC-8EF9A0191D5A}"/>
              </a:ext>
            </a:extLst>
          </p:cNvPr>
          <p:cNvCxnSpPr>
            <a:cxnSpLocks/>
          </p:cNvCxnSpPr>
          <p:nvPr/>
        </p:nvCxnSpPr>
        <p:spPr>
          <a:xfrm>
            <a:off x="8001254" y="1370742"/>
            <a:ext cx="0" cy="269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11" descr="bolt.png">
            <a:extLst>
              <a:ext uri="{FF2B5EF4-FFF2-40B4-BE49-F238E27FC236}">
                <a16:creationId xmlns:a16="http://schemas.microsoft.com/office/drawing/2014/main" id="{5A05B9F7-7EC0-4ED8-86B1-8C3EB164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42393" flipH="1">
            <a:off x="3893425" y="1694312"/>
            <a:ext cx="208092" cy="713096"/>
          </a:xfrm>
          <a:prstGeom prst="rect">
            <a:avLst/>
          </a:prstGeom>
        </p:spPr>
      </p:pic>
      <p:sp>
        <p:nvSpPr>
          <p:cNvPr id="52" name="Text Box 16">
            <a:extLst>
              <a:ext uri="{FF2B5EF4-FFF2-40B4-BE49-F238E27FC236}">
                <a16:creationId xmlns:a16="http://schemas.microsoft.com/office/drawing/2014/main" id="{4FD52E74-5AFF-493E-9669-B7AEBFE3D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352" y="4072410"/>
            <a:ext cx="12250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leader = p1</a:t>
            </a:r>
          </a:p>
        </p:txBody>
      </p:sp>
      <p:sp>
        <p:nvSpPr>
          <p:cNvPr id="59" name="Text Box 16">
            <a:extLst>
              <a:ext uri="{FF2B5EF4-FFF2-40B4-BE49-F238E27FC236}">
                <a16:creationId xmlns:a16="http://schemas.microsoft.com/office/drawing/2014/main" id="{82870818-41A5-414D-AB50-6C9D1D028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492" y="4034792"/>
            <a:ext cx="12250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leader = p1</a:t>
            </a:r>
          </a:p>
        </p:txBody>
      </p:sp>
      <p:sp>
        <p:nvSpPr>
          <p:cNvPr id="63" name="Text Box 16">
            <a:extLst>
              <a:ext uri="{FF2B5EF4-FFF2-40B4-BE49-F238E27FC236}">
                <a16:creationId xmlns:a16="http://schemas.microsoft.com/office/drawing/2014/main" id="{90CA3C4D-E5AA-42E8-A137-383E31E76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481" y="4103235"/>
            <a:ext cx="12250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leader = p1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CAD20E-5A1C-4625-BA54-6B9CF962AFC4}"/>
              </a:ext>
            </a:extLst>
          </p:cNvPr>
          <p:cNvSpPr/>
          <p:nvPr/>
        </p:nvSpPr>
        <p:spPr>
          <a:xfrm>
            <a:off x="3247220" y="402790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1800" dirty="0">
                <a:latin typeface="Times New Roman" panose="02020603050405020304" pitchFamily="18" charset="0"/>
              </a:rPr>
              <a:t>p1,p3:</a:t>
            </a:r>
            <a:endParaRPr lang="en-US" sz="1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D94C75-6C1C-4B2F-AD07-4B8D2F6851EE}"/>
              </a:ext>
            </a:extLst>
          </p:cNvPr>
          <p:cNvSpPr/>
          <p:nvPr/>
        </p:nvSpPr>
        <p:spPr>
          <a:xfrm>
            <a:off x="3527398" y="4334185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1800" dirty="0">
                <a:latin typeface="Times New Roman" panose="02020603050405020304" pitchFamily="18" charset="0"/>
              </a:rPr>
              <a:t>p2:</a:t>
            </a:r>
            <a:endParaRPr lang="en-US" sz="1800" dirty="0"/>
          </a:p>
        </p:txBody>
      </p:sp>
      <p:sp>
        <p:nvSpPr>
          <p:cNvPr id="69" name="Text Box 16">
            <a:extLst>
              <a:ext uri="{FF2B5EF4-FFF2-40B4-BE49-F238E27FC236}">
                <a16:creationId xmlns:a16="http://schemas.microsoft.com/office/drawing/2014/main" id="{FFA3F0E2-AAC2-4E2D-9585-71F2D5D66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491" y="4327300"/>
            <a:ext cx="16642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leader = </a:t>
            </a:r>
            <a:r>
              <a:rPr lang="en-US" altLang="en-US" sz="1800" dirty="0">
                <a:latin typeface="Times New Roman" panose="02020603050405020304" pitchFamily="18" charset="0"/>
              </a:rPr>
              <a:t>p2</a:t>
            </a:r>
          </a:p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</a:rPr>
              <a:t>uspected={p1}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55" name="Rectangle 63">
            <a:extLst>
              <a:ext uri="{FF2B5EF4-FFF2-40B4-BE49-F238E27FC236}">
                <a16:creationId xmlns:a16="http://schemas.microsoft.com/office/drawing/2014/main" id="{748F226C-9A1C-42D2-93B5-B5E1F81411DB}"/>
              </a:ext>
            </a:extLst>
          </p:cNvPr>
          <p:cNvSpPr/>
          <p:nvPr/>
        </p:nvSpPr>
        <p:spPr>
          <a:xfrm>
            <a:off x="8365006" y="785194"/>
            <a:ext cx="6514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  <a:r>
              <a:rPr lang="el-GR" dirty="0"/>
              <a:t>Δ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57493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 animBg="1"/>
      <p:bldP spid="50" grpId="0" animBg="1"/>
      <p:bldP spid="53" grpId="0" animBg="1"/>
      <p:bldP spid="54" grpId="0" animBg="1"/>
      <p:bldP spid="56" grpId="0" animBg="1"/>
      <p:bldP spid="57" grpId="0" animBg="1"/>
      <p:bldP spid="61" grpId="0"/>
      <p:bldP spid="62" grpId="0"/>
      <p:bldP spid="64" grpId="0"/>
      <p:bldP spid="65" grpId="0" animBg="1"/>
      <p:bldP spid="52" grpId="0"/>
      <p:bldP spid="59" grpId="0"/>
      <p:bldP spid="66" grpId="0"/>
      <p:bldP spid="68" grpId="0"/>
      <p:bldP spid="69" grpId="0"/>
      <p:bldP spid="5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AEBA-E99C-4355-BF43-0CA08E75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446E-FE8C-44F1-A01F-4C8EB12B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would prefer p2 to be the leader (though it may crash), give an eventual leader detection algorithm that additionally ensures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p2 does not crash, then eventually p2 is elected as the leader by every correct process.</a:t>
            </a:r>
          </a:p>
        </p:txBody>
      </p:sp>
    </p:spTree>
    <p:extLst>
      <p:ext uri="{BB962C8B-B14F-4D97-AF65-F5344CB8AC3E}">
        <p14:creationId xmlns:p14="http://schemas.microsoft.com/office/powerpoint/2010/main" val="12801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0247-2BC8-4FAA-A964-437B4B41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Local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88F2-CE66-4B0E-9C4F-90D084B6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57" y="744663"/>
            <a:ext cx="8420100" cy="38184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Process p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computation proceeds in steps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Step: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1) Send event: put a message in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outbuf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[j], for every neighbor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p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dirty="0">
                <a:ea typeface="ＭＳ Ｐゴシック" panose="020B0600070205080204" pitchFamily="34" charset="-128"/>
              </a:rPr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2) Receive event: get messages m from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inbuf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[*]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3) Computation event: Perform local computation 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Change state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Local state changes from current state S to new state S’ as S’= f(</a:t>
            </a:r>
            <a:r>
              <a:rPr lang="en-US" altLang="en-US" sz="18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S,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m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) </a:t>
            </a:r>
            <a:endParaRPr lang="en-US" altLang="en-US" sz="15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396E1FCF-3055-4375-A387-FCA397DDF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9D1A954-4BE9-40A1-ABEA-8E760BAE3E82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6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5EB6C1-1EC2-4A5D-A1F3-00E4737FE93F}"/>
              </a:ext>
            </a:extLst>
          </p:cNvPr>
          <p:cNvGrpSpPr/>
          <p:nvPr/>
        </p:nvGrpSpPr>
        <p:grpSpPr>
          <a:xfrm>
            <a:off x="3333018" y="4024010"/>
            <a:ext cx="2070246" cy="778467"/>
            <a:chOff x="3333018" y="4263097"/>
            <a:chExt cx="2070246" cy="77846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689B9A2-ECFD-4182-925C-FB98CCE6A667}"/>
                </a:ext>
              </a:extLst>
            </p:cNvPr>
            <p:cNvSpPr/>
            <p:nvPr/>
          </p:nvSpPr>
          <p:spPr bwMode="auto">
            <a:xfrm>
              <a:off x="3423585" y="4672151"/>
              <a:ext cx="142875" cy="112514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endParaRPr lang="en-US" sz="14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9C4520-AF0A-46F8-AE39-BB63CFDAF7E5}"/>
                </a:ext>
              </a:extLst>
            </p:cNvPr>
            <p:cNvSpPr/>
            <p:nvPr/>
          </p:nvSpPr>
          <p:spPr bwMode="auto">
            <a:xfrm>
              <a:off x="3922723" y="4667686"/>
              <a:ext cx="144065" cy="112514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endParaRPr lang="en-US" sz="14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137990-8206-4160-8DB8-353F5E9E04A9}"/>
                </a:ext>
              </a:extLst>
            </p:cNvPr>
            <p:cNvSpPr/>
            <p:nvPr/>
          </p:nvSpPr>
          <p:spPr bwMode="auto">
            <a:xfrm>
              <a:off x="4484353" y="4667686"/>
              <a:ext cx="144065" cy="112514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endParaRPr lang="en-US" sz="14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73D9C9-6DDE-4C3C-8172-D548EA5B9CD9}"/>
                </a:ext>
              </a:extLst>
            </p:cNvPr>
            <p:cNvSpPr/>
            <p:nvPr/>
          </p:nvSpPr>
          <p:spPr bwMode="auto">
            <a:xfrm>
              <a:off x="5057537" y="4667686"/>
              <a:ext cx="142875" cy="112514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endParaRPr lang="en-US" sz="14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TextBox 398">
              <a:extLst>
                <a:ext uri="{FF2B5EF4-FFF2-40B4-BE49-F238E27FC236}">
                  <a16:creationId xmlns:a16="http://schemas.microsoft.com/office/drawing/2014/main" id="{B6048BA8-11C6-4A91-9151-CC2715A8160D}"/>
                </a:ext>
              </a:extLst>
            </p:cNvPr>
            <p:cNvSpPr txBox="1"/>
            <p:nvPr/>
          </p:nvSpPr>
          <p:spPr bwMode="auto">
            <a:xfrm>
              <a:off x="3504378" y="4452481"/>
              <a:ext cx="427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r>
                <a:rPr lang="en-US" altLang="zh-CN" sz="1400" i="1" kern="0" dirty="0">
                  <a:solidFill>
                    <a:prstClr val="black"/>
                  </a:solidFill>
                  <a:latin typeface="Calibri"/>
                  <a:ea typeface="宋体"/>
                </a:rPr>
                <a:t>m</a:t>
              </a:r>
              <a:r>
                <a:rPr lang="en-US" altLang="zh-CN" sz="1400" i="1" kern="0" baseline="-25000" dirty="0">
                  <a:solidFill>
                    <a:prstClr val="black"/>
                  </a:solidFill>
                  <a:latin typeface="Calibri"/>
                  <a:ea typeface="宋体"/>
                </a:rPr>
                <a:t>1</a:t>
              </a:r>
              <a:endParaRPr lang="zh-CN" altLang="en-US" sz="1400" i="1" kern="0" baseline="-25000" dirty="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TextBox 399">
              <a:extLst>
                <a:ext uri="{FF2B5EF4-FFF2-40B4-BE49-F238E27FC236}">
                  <a16:creationId xmlns:a16="http://schemas.microsoft.com/office/drawing/2014/main" id="{7879B53D-659D-4996-99FE-69292AB84D7D}"/>
                </a:ext>
              </a:extLst>
            </p:cNvPr>
            <p:cNvSpPr txBox="1"/>
            <p:nvPr/>
          </p:nvSpPr>
          <p:spPr bwMode="auto">
            <a:xfrm>
              <a:off x="4069395" y="4451606"/>
              <a:ext cx="4113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r>
                <a:rPr lang="en-US" altLang="zh-CN" sz="1400" i="1" kern="0" dirty="0">
                  <a:solidFill>
                    <a:prstClr val="black"/>
                  </a:solidFill>
                  <a:latin typeface="Calibri"/>
                  <a:ea typeface="宋体"/>
                </a:rPr>
                <a:t>m</a:t>
              </a:r>
              <a:r>
                <a:rPr lang="en-US" altLang="zh-CN" sz="1400" i="1" kern="0" baseline="-25000" dirty="0">
                  <a:solidFill>
                    <a:prstClr val="black"/>
                  </a:solidFill>
                  <a:latin typeface="Calibri"/>
                  <a:ea typeface="宋体"/>
                </a:rPr>
                <a:t>2</a:t>
              </a:r>
              <a:endParaRPr lang="zh-CN" altLang="en-US" sz="1400" i="1" kern="0" baseline="-25000" dirty="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5" name="TextBox 400">
              <a:extLst>
                <a:ext uri="{FF2B5EF4-FFF2-40B4-BE49-F238E27FC236}">
                  <a16:creationId xmlns:a16="http://schemas.microsoft.com/office/drawing/2014/main" id="{DED3BB89-BA3F-4F97-A99B-79896A861FC9}"/>
                </a:ext>
              </a:extLst>
            </p:cNvPr>
            <p:cNvSpPr txBox="1"/>
            <p:nvPr/>
          </p:nvSpPr>
          <p:spPr bwMode="auto">
            <a:xfrm>
              <a:off x="4640329" y="4453988"/>
              <a:ext cx="4291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r>
                <a:rPr lang="en-US" altLang="zh-CN" sz="1400" i="1" kern="0" dirty="0">
                  <a:solidFill>
                    <a:prstClr val="black"/>
                  </a:solidFill>
                  <a:latin typeface="Calibri"/>
                  <a:ea typeface="宋体"/>
                </a:rPr>
                <a:t>m</a:t>
              </a:r>
              <a:r>
                <a:rPr lang="en-US" altLang="zh-CN" sz="1400" i="1" kern="0" baseline="-25000" dirty="0">
                  <a:solidFill>
                    <a:prstClr val="black"/>
                  </a:solidFill>
                  <a:latin typeface="Calibri"/>
                  <a:ea typeface="宋体"/>
                </a:rPr>
                <a:t>3</a:t>
              </a:r>
              <a:endParaRPr lang="zh-CN" altLang="en-US" sz="1400" i="1" kern="0" baseline="-25000" dirty="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6" name="TextBox 401">
              <a:extLst>
                <a:ext uri="{FF2B5EF4-FFF2-40B4-BE49-F238E27FC236}">
                  <a16:creationId xmlns:a16="http://schemas.microsoft.com/office/drawing/2014/main" id="{23FAE003-92D2-4227-93A2-0450D4A062E0}"/>
                </a:ext>
              </a:extLst>
            </p:cNvPr>
            <p:cNvSpPr txBox="1"/>
            <p:nvPr/>
          </p:nvSpPr>
          <p:spPr bwMode="auto">
            <a:xfrm>
              <a:off x="3333018" y="4728809"/>
              <a:ext cx="427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r>
                <a:rPr lang="en-US" altLang="zh-CN" sz="1400" i="1" kern="0" dirty="0">
                  <a:solidFill>
                    <a:prstClr val="black"/>
                  </a:solidFill>
                  <a:latin typeface="Calibri"/>
                  <a:ea typeface="宋体"/>
                </a:rPr>
                <a:t>S</a:t>
              </a:r>
              <a:r>
                <a:rPr lang="en-US" altLang="zh-CN" sz="1400" i="1" kern="0" baseline="-25000" dirty="0">
                  <a:solidFill>
                    <a:prstClr val="black"/>
                  </a:solidFill>
                  <a:latin typeface="Calibri"/>
                  <a:ea typeface="宋体"/>
                </a:rPr>
                <a:t>1</a:t>
              </a:r>
              <a:endParaRPr lang="zh-CN" altLang="en-US" sz="1400" i="1" kern="0" baseline="-25000" dirty="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027A5C-986D-48D1-8551-8DE3704FF4B2}"/>
                </a:ext>
              </a:extLst>
            </p:cNvPr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 flipV="1">
              <a:off x="3566460" y="4723943"/>
              <a:ext cx="356263" cy="446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704D9F-CDAA-4BA0-81B5-D05011A99444}"/>
                </a:ext>
              </a:extLst>
            </p:cNvPr>
            <p:cNvCxnSpPr>
              <a:cxnSpLocks noChangeShapeType="1"/>
              <a:stCxn id="10" idx="6"/>
              <a:endCxn id="11" idx="2"/>
            </p:cNvCxnSpPr>
            <p:nvPr/>
          </p:nvCxnSpPr>
          <p:spPr bwMode="auto">
            <a:xfrm>
              <a:off x="4066788" y="4723943"/>
              <a:ext cx="417565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2BD08A8-A429-48A7-91CC-6FDE3AF1F0D7}"/>
                </a:ext>
              </a:extLst>
            </p:cNvPr>
            <p:cNvCxnSpPr>
              <a:cxnSpLocks noChangeShapeType="1"/>
              <a:stCxn id="11" idx="6"/>
              <a:endCxn id="12" idx="2"/>
            </p:cNvCxnSpPr>
            <p:nvPr/>
          </p:nvCxnSpPr>
          <p:spPr bwMode="auto">
            <a:xfrm>
              <a:off x="4628418" y="4723943"/>
              <a:ext cx="429119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405">
              <a:extLst>
                <a:ext uri="{FF2B5EF4-FFF2-40B4-BE49-F238E27FC236}">
                  <a16:creationId xmlns:a16="http://schemas.microsoft.com/office/drawing/2014/main" id="{9E77FCBA-01CA-4697-A35F-04EEFD0D91FC}"/>
                </a:ext>
              </a:extLst>
            </p:cNvPr>
            <p:cNvSpPr txBox="1"/>
            <p:nvPr/>
          </p:nvSpPr>
          <p:spPr bwMode="auto">
            <a:xfrm>
              <a:off x="3818543" y="4727897"/>
              <a:ext cx="4720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r>
                <a:rPr lang="en-US" altLang="zh-CN" sz="1400" i="1" kern="0" dirty="0">
                  <a:solidFill>
                    <a:prstClr val="black"/>
                  </a:solidFill>
                  <a:latin typeface="Calibri"/>
                  <a:ea typeface="宋体"/>
                </a:rPr>
                <a:t>S</a:t>
              </a:r>
              <a:r>
                <a:rPr lang="en-US" altLang="zh-CN" sz="1400" i="1" kern="0" baseline="-25000" dirty="0">
                  <a:solidFill>
                    <a:prstClr val="black"/>
                  </a:solidFill>
                  <a:latin typeface="Calibri"/>
                  <a:ea typeface="宋体"/>
                </a:rPr>
                <a:t>2</a:t>
              </a:r>
              <a:endParaRPr lang="zh-CN" altLang="en-US" sz="1400" i="1" kern="0" baseline="-25000" dirty="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TextBox 406">
              <a:extLst>
                <a:ext uri="{FF2B5EF4-FFF2-40B4-BE49-F238E27FC236}">
                  <a16:creationId xmlns:a16="http://schemas.microsoft.com/office/drawing/2014/main" id="{2F83EC3C-AE09-4C22-92F0-A381BFC8EF19}"/>
                </a:ext>
              </a:extLst>
            </p:cNvPr>
            <p:cNvSpPr txBox="1"/>
            <p:nvPr/>
          </p:nvSpPr>
          <p:spPr bwMode="auto">
            <a:xfrm>
              <a:off x="4391000" y="4733787"/>
              <a:ext cx="4312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r>
                <a:rPr lang="en-US" altLang="zh-CN" sz="1400" i="1" kern="0" dirty="0">
                  <a:solidFill>
                    <a:prstClr val="black"/>
                  </a:solidFill>
                  <a:latin typeface="Calibri"/>
                  <a:ea typeface="宋体"/>
                </a:rPr>
                <a:t>S</a:t>
              </a:r>
              <a:r>
                <a:rPr lang="en-US" altLang="zh-CN" sz="1400" i="1" kern="0" baseline="-25000" dirty="0">
                  <a:solidFill>
                    <a:prstClr val="black"/>
                  </a:solidFill>
                  <a:latin typeface="Calibri"/>
                  <a:ea typeface="宋体"/>
                </a:rPr>
                <a:t>3</a:t>
              </a:r>
              <a:endParaRPr lang="zh-CN" altLang="en-US" sz="1400" i="1" kern="0" baseline="-25000" dirty="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TextBox 407">
              <a:extLst>
                <a:ext uri="{FF2B5EF4-FFF2-40B4-BE49-F238E27FC236}">
                  <a16:creationId xmlns:a16="http://schemas.microsoft.com/office/drawing/2014/main" id="{57DD7AF8-5CF8-421D-9DA9-11B4EB8177B2}"/>
                </a:ext>
              </a:extLst>
            </p:cNvPr>
            <p:cNvSpPr txBox="1"/>
            <p:nvPr/>
          </p:nvSpPr>
          <p:spPr bwMode="auto">
            <a:xfrm>
              <a:off x="4961848" y="4722074"/>
              <a:ext cx="4414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r>
                <a:rPr lang="en-US" altLang="zh-CN" sz="1400" i="1" kern="0" dirty="0">
                  <a:solidFill>
                    <a:prstClr val="black"/>
                  </a:solidFill>
                  <a:latin typeface="Calibri"/>
                  <a:ea typeface="宋体"/>
                </a:rPr>
                <a:t>S</a:t>
              </a:r>
              <a:r>
                <a:rPr lang="en-US" altLang="zh-CN" sz="1400" i="1" kern="0" baseline="-25000" dirty="0">
                  <a:solidFill>
                    <a:prstClr val="black"/>
                  </a:solidFill>
                  <a:latin typeface="Calibri"/>
                  <a:ea typeface="宋体"/>
                </a:rPr>
                <a:t>4</a:t>
              </a:r>
              <a:endParaRPr lang="zh-CN" altLang="en-US" sz="1400" i="1" kern="0" baseline="-25000" dirty="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37D222AA-230F-4D22-A6B5-FB8E841885AD}"/>
                </a:ext>
              </a:extLst>
            </p:cNvPr>
            <p:cNvSpPr/>
            <p:nvPr/>
          </p:nvSpPr>
          <p:spPr bwMode="auto">
            <a:xfrm>
              <a:off x="4041786" y="4445337"/>
              <a:ext cx="71437" cy="233958"/>
            </a:xfrm>
            <a:custGeom>
              <a:avLst/>
              <a:gdLst>
                <a:gd name="connsiteX0" fmla="*/ 0 w 80073"/>
                <a:gd name="connsiteY0" fmla="*/ 138113 h 138113"/>
                <a:gd name="connsiteX1" fmla="*/ 71438 w 80073"/>
                <a:gd name="connsiteY1" fmla="*/ 100013 h 138113"/>
                <a:gd name="connsiteX2" fmla="*/ 76200 w 80073"/>
                <a:gd name="connsiteY2" fmla="*/ 0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73" h="138113">
                  <a:moveTo>
                    <a:pt x="0" y="138113"/>
                  </a:moveTo>
                  <a:cubicBezTo>
                    <a:pt x="29369" y="130572"/>
                    <a:pt x="58738" y="123032"/>
                    <a:pt x="71438" y="100013"/>
                  </a:cubicBezTo>
                  <a:cubicBezTo>
                    <a:pt x="84138" y="76994"/>
                    <a:pt x="80169" y="38497"/>
                    <a:pt x="76200" y="0"/>
                  </a:cubicBezTo>
                </a:path>
              </a:pathLst>
            </a:cu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arrow" w="sm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endParaRPr lang="en-US" sz="14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TextBox 409">
              <a:extLst>
                <a:ext uri="{FF2B5EF4-FFF2-40B4-BE49-F238E27FC236}">
                  <a16:creationId xmlns:a16="http://schemas.microsoft.com/office/drawing/2014/main" id="{D222DEB9-AFA9-4190-B468-A968C8AC1400}"/>
                </a:ext>
              </a:extLst>
            </p:cNvPr>
            <p:cNvSpPr txBox="1"/>
            <p:nvPr/>
          </p:nvSpPr>
          <p:spPr bwMode="auto">
            <a:xfrm>
              <a:off x="3805963" y="4263097"/>
              <a:ext cx="408385" cy="30777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r>
                <a:rPr lang="en-US" altLang="zh-CN" sz="1400" i="1" kern="0" dirty="0">
                  <a:solidFill>
                    <a:prstClr val="black"/>
                  </a:solidFill>
                  <a:latin typeface="Calibri"/>
                  <a:ea typeface="宋体"/>
                </a:rPr>
                <a:t>O</a:t>
              </a:r>
              <a:r>
                <a:rPr lang="en-US" altLang="zh-CN" sz="1400" i="1" kern="0" baseline="-25000" dirty="0">
                  <a:solidFill>
                    <a:prstClr val="black"/>
                  </a:solidFill>
                  <a:latin typeface="Calibri"/>
                  <a:ea typeface="宋体"/>
                </a:rPr>
                <a:t>1</a:t>
              </a:r>
              <a:endParaRPr lang="zh-CN" altLang="en-US" sz="1400" kern="0" baseline="-25000" dirty="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5" name="TextBox 410">
              <a:extLst>
                <a:ext uri="{FF2B5EF4-FFF2-40B4-BE49-F238E27FC236}">
                  <a16:creationId xmlns:a16="http://schemas.microsoft.com/office/drawing/2014/main" id="{1A6F85A4-99FF-45D8-9F10-17A8297CD5F0}"/>
                </a:ext>
              </a:extLst>
            </p:cNvPr>
            <p:cNvSpPr txBox="1"/>
            <p:nvPr/>
          </p:nvSpPr>
          <p:spPr bwMode="auto">
            <a:xfrm>
              <a:off x="4373028" y="4269431"/>
              <a:ext cx="366713" cy="30777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r>
                <a:rPr lang="en-US" altLang="zh-CN" sz="1400" i="1" kern="0" dirty="0">
                  <a:solidFill>
                    <a:prstClr val="black"/>
                  </a:solidFill>
                  <a:latin typeface="Calibri"/>
                  <a:ea typeface="宋体"/>
                </a:rPr>
                <a:t>O</a:t>
              </a:r>
              <a:r>
                <a:rPr lang="en-US" altLang="zh-CN" sz="1400" i="1" kern="0" baseline="-25000" dirty="0">
                  <a:solidFill>
                    <a:prstClr val="black"/>
                  </a:solidFill>
                  <a:latin typeface="Calibri"/>
                  <a:ea typeface="宋体"/>
                </a:rPr>
                <a:t>2</a:t>
              </a:r>
              <a:endParaRPr lang="zh-CN" altLang="en-US" sz="1400" kern="0" baseline="-25000" dirty="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6" name="TextBox 411">
              <a:extLst>
                <a:ext uri="{FF2B5EF4-FFF2-40B4-BE49-F238E27FC236}">
                  <a16:creationId xmlns:a16="http://schemas.microsoft.com/office/drawing/2014/main" id="{ABF907B0-8CA5-4C8E-BEB5-67798E9394D9}"/>
                </a:ext>
              </a:extLst>
            </p:cNvPr>
            <p:cNvSpPr txBox="1"/>
            <p:nvPr/>
          </p:nvSpPr>
          <p:spPr bwMode="auto">
            <a:xfrm>
              <a:off x="4949788" y="4274250"/>
              <a:ext cx="363141" cy="30777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r>
                <a:rPr lang="en-US" altLang="zh-CN" sz="1400" i="1" kern="0" dirty="0">
                  <a:solidFill>
                    <a:prstClr val="black"/>
                  </a:solidFill>
                  <a:latin typeface="Calibri"/>
                  <a:ea typeface="宋体"/>
                </a:rPr>
                <a:t>O</a:t>
              </a:r>
              <a:r>
                <a:rPr lang="en-US" altLang="zh-CN" sz="1400" i="1" kern="0" baseline="-25000" dirty="0">
                  <a:solidFill>
                    <a:prstClr val="black"/>
                  </a:solidFill>
                  <a:latin typeface="Calibri"/>
                  <a:ea typeface="宋体"/>
                </a:rPr>
                <a:t>3</a:t>
              </a:r>
              <a:endParaRPr lang="zh-CN" altLang="en-US" sz="1400" kern="0" baseline="-25000" dirty="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8" name="Freeform 44">
              <a:extLst>
                <a:ext uri="{FF2B5EF4-FFF2-40B4-BE49-F238E27FC236}">
                  <a16:creationId xmlns:a16="http://schemas.microsoft.com/office/drawing/2014/main" id="{D7FAA396-F592-4A1B-B9BA-F7C1BEFF5902}"/>
                </a:ext>
              </a:extLst>
            </p:cNvPr>
            <p:cNvSpPr/>
            <p:nvPr/>
          </p:nvSpPr>
          <p:spPr bwMode="auto">
            <a:xfrm>
              <a:off x="4608179" y="4448909"/>
              <a:ext cx="72628" cy="234851"/>
            </a:xfrm>
            <a:custGeom>
              <a:avLst/>
              <a:gdLst>
                <a:gd name="connsiteX0" fmla="*/ 0 w 80073"/>
                <a:gd name="connsiteY0" fmla="*/ 138113 h 138113"/>
                <a:gd name="connsiteX1" fmla="*/ 71438 w 80073"/>
                <a:gd name="connsiteY1" fmla="*/ 100013 h 138113"/>
                <a:gd name="connsiteX2" fmla="*/ 76200 w 80073"/>
                <a:gd name="connsiteY2" fmla="*/ 0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73" h="138113">
                  <a:moveTo>
                    <a:pt x="0" y="138113"/>
                  </a:moveTo>
                  <a:cubicBezTo>
                    <a:pt x="29369" y="130572"/>
                    <a:pt x="58738" y="123032"/>
                    <a:pt x="71438" y="100013"/>
                  </a:cubicBezTo>
                  <a:cubicBezTo>
                    <a:pt x="84138" y="76994"/>
                    <a:pt x="80169" y="38497"/>
                    <a:pt x="76200" y="0"/>
                  </a:cubicBezTo>
                </a:path>
              </a:pathLst>
            </a:cu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arrow" w="sm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endParaRPr lang="en-US" sz="14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4D6DDF65-29E6-4941-9C72-CD82DB5F9D0F}"/>
                </a:ext>
              </a:extLst>
            </p:cNvPr>
            <p:cNvSpPr/>
            <p:nvPr/>
          </p:nvSpPr>
          <p:spPr bwMode="auto">
            <a:xfrm>
              <a:off x="5193268" y="4452481"/>
              <a:ext cx="72629" cy="233958"/>
            </a:xfrm>
            <a:custGeom>
              <a:avLst/>
              <a:gdLst>
                <a:gd name="connsiteX0" fmla="*/ 0 w 80073"/>
                <a:gd name="connsiteY0" fmla="*/ 138113 h 138113"/>
                <a:gd name="connsiteX1" fmla="*/ 71438 w 80073"/>
                <a:gd name="connsiteY1" fmla="*/ 100013 h 138113"/>
                <a:gd name="connsiteX2" fmla="*/ 76200 w 80073"/>
                <a:gd name="connsiteY2" fmla="*/ 0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73" h="138113">
                  <a:moveTo>
                    <a:pt x="0" y="138113"/>
                  </a:moveTo>
                  <a:cubicBezTo>
                    <a:pt x="29369" y="130572"/>
                    <a:pt x="58738" y="123032"/>
                    <a:pt x="71438" y="100013"/>
                  </a:cubicBezTo>
                  <a:cubicBezTo>
                    <a:pt x="84138" y="76994"/>
                    <a:pt x="80169" y="38497"/>
                    <a:pt x="76200" y="0"/>
                  </a:cubicBezTo>
                </a:path>
              </a:pathLst>
            </a:cu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arrow" w="sm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9pPr>
            </a:lstStyle>
            <a:p>
              <a:pPr>
                <a:defRPr/>
              </a:pPr>
              <a:endParaRPr lang="en-US" sz="1400" kern="0">
                <a:solidFill>
                  <a:prstClr val="white"/>
                </a:solidFill>
                <a:latin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6EDD-B30D-4267-8DBE-6D352DD9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77A4-FA11-42E3-9C18-CB433FAD9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94" y="949504"/>
            <a:ext cx="8663812" cy="38184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err="1"/>
              <a:t>Inbuf</a:t>
            </a:r>
            <a:r>
              <a:rPr lang="en-US" sz="1800" baseline="-25000" dirty="0" err="1"/>
              <a:t>i</a:t>
            </a:r>
            <a:r>
              <a:rPr lang="en-US" sz="1800" dirty="0"/>
              <a:t>[j]</a:t>
            </a:r>
            <a:endParaRPr lang="en-US" sz="1800" i="1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Holds messages sent by </a:t>
            </a:r>
            <a:r>
              <a:rPr lang="en-US" sz="1800" dirty="0" err="1"/>
              <a:t>p</a:t>
            </a:r>
            <a:r>
              <a:rPr lang="en-US" sz="1800" baseline="-25000" dirty="0" err="1"/>
              <a:t>j</a:t>
            </a:r>
            <a:r>
              <a:rPr lang="en-US" sz="1800" baseline="-25000" dirty="0"/>
              <a:t> </a:t>
            </a:r>
            <a:r>
              <a:rPr lang="en-US" sz="1800" dirty="0"/>
              <a:t>delivered to (but not processed by) p</a:t>
            </a:r>
            <a:r>
              <a:rPr lang="en-US" sz="1800" baseline="-25000" dirty="0"/>
              <a:t>i</a:t>
            </a:r>
            <a:r>
              <a:rPr lang="en-US" sz="1800" dirty="0"/>
              <a:t> </a:t>
            </a:r>
          </a:p>
          <a:p>
            <a:pPr>
              <a:defRPr/>
            </a:pPr>
            <a:r>
              <a:rPr lang="en-US" sz="1800" dirty="0" err="1"/>
              <a:t>Outbuf</a:t>
            </a:r>
            <a:r>
              <a:rPr lang="en-US" sz="1800" baseline="-25000" dirty="0" err="1"/>
              <a:t>i</a:t>
            </a:r>
            <a:r>
              <a:rPr lang="en-US" sz="1800" dirty="0"/>
              <a:t>[j]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Holds messages sent by p</a:t>
            </a:r>
            <a:r>
              <a:rPr lang="en-US" sz="1800" baseline="-25000" dirty="0"/>
              <a:t>i </a:t>
            </a:r>
            <a:r>
              <a:rPr lang="en-US" sz="1800" dirty="0"/>
              <a:t>not delivered to </a:t>
            </a:r>
            <a:r>
              <a:rPr lang="en-US" sz="1800" dirty="0" err="1"/>
              <a:t>p</a:t>
            </a:r>
            <a:r>
              <a:rPr lang="en-US" sz="1800" baseline="-25000" dirty="0" err="1"/>
              <a:t>j</a:t>
            </a:r>
            <a:r>
              <a:rPr lang="en-US" sz="1800" dirty="0"/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z="1800" i="1" dirty="0"/>
          </a:p>
          <a:p>
            <a:pPr marL="257175" lvl="1" indent="-257175">
              <a:spcBef>
                <a:spcPct val="50000"/>
              </a:spcBef>
              <a:buNone/>
              <a:defRPr/>
            </a:pPr>
            <a:r>
              <a:rPr lang="en-US" sz="1800" dirty="0"/>
              <a:t>Message m sent by p</a:t>
            </a:r>
            <a:r>
              <a:rPr lang="en-US" sz="1800" baseline="-25000" dirty="0"/>
              <a:t>i</a:t>
            </a:r>
            <a:r>
              <a:rPr lang="en-US" sz="1800" i="1" dirty="0"/>
              <a:t> </a:t>
            </a:r>
            <a:r>
              <a:rPr lang="en-US" sz="1800" dirty="0"/>
              <a:t>to </a:t>
            </a:r>
            <a:r>
              <a:rPr lang="en-US" sz="1800" dirty="0" err="1"/>
              <a:t>p</a:t>
            </a:r>
            <a:r>
              <a:rPr lang="en-US" sz="1800" baseline="-25000" dirty="0" err="1"/>
              <a:t>j</a:t>
            </a:r>
            <a:r>
              <a:rPr lang="en-US" sz="1800" dirty="0"/>
              <a:t>:</a:t>
            </a:r>
          </a:p>
          <a:p>
            <a:pPr marL="257175" lvl="1" indent="-257175">
              <a:spcBef>
                <a:spcPct val="50000"/>
              </a:spcBef>
              <a:buNone/>
              <a:defRPr/>
            </a:pPr>
            <a:r>
              <a:rPr lang="en-US" sz="1800" dirty="0"/>
              <a:t>1) First in </a:t>
            </a:r>
            <a:r>
              <a:rPr lang="en-US" sz="1800" dirty="0" err="1"/>
              <a:t>Outbuf</a:t>
            </a:r>
            <a:r>
              <a:rPr lang="en-US" sz="1800" baseline="-25000" dirty="0" err="1"/>
              <a:t>i</a:t>
            </a:r>
            <a:r>
              <a:rPr lang="en-US" sz="1800" dirty="0"/>
              <a:t>[j]</a:t>
            </a:r>
          </a:p>
          <a:p>
            <a:pPr marL="257175" lvl="1" indent="-257175">
              <a:spcBef>
                <a:spcPct val="50000"/>
              </a:spcBef>
              <a:buNone/>
              <a:defRPr/>
            </a:pPr>
            <a:r>
              <a:rPr lang="en-US" sz="1800" i="1" dirty="0"/>
              <a:t>2) </a:t>
            </a:r>
            <a:r>
              <a:rPr lang="en-US" sz="1800" dirty="0"/>
              <a:t>Upon delivery, in </a:t>
            </a:r>
            <a:r>
              <a:rPr lang="en-US" sz="1800" dirty="0" err="1"/>
              <a:t>Inbuf</a:t>
            </a:r>
            <a:r>
              <a:rPr lang="en-US" sz="1800" baseline="-25000" dirty="0" err="1"/>
              <a:t>j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</a:t>
            </a:r>
            <a:endParaRPr lang="en-US" sz="1800" i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b="0" dirty="0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F7CE6DE8-E587-454E-A155-AB419C4A8E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1BB44B-FB4B-482B-A019-AF15BF4B2DF2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7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8ED9-1845-407C-A5A6-60F2F733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Executions and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4840-884A-4166-BE38-C2BC995E1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" y="833172"/>
            <a:ext cx="8397240" cy="4155896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The execution of a distributed algorithm is represented by a sequence of steps executed by the processes.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Configuration C is a vector of individual process states </a:t>
            </a:r>
          </a:p>
          <a:p>
            <a:pPr lvl="1" algn="ctr">
              <a:buFont typeface="Wingdings" panose="05000000000000000000" pitchFamily="2" charset="2"/>
              <a:buNone/>
              <a:defRPr/>
            </a:pPr>
            <a:r>
              <a:rPr lang="en-US" dirty="0"/>
              <a:t>C = (S</a:t>
            </a:r>
            <a:r>
              <a:rPr lang="en-US" baseline="30000" dirty="0"/>
              <a:t>1</a:t>
            </a:r>
            <a:r>
              <a:rPr lang="en-US" dirty="0"/>
              <a:t>, S</a:t>
            </a:r>
            <a:r>
              <a:rPr lang="en-US" baseline="30000" dirty="0"/>
              <a:t>2</a:t>
            </a:r>
            <a:r>
              <a:rPr lang="en-US" dirty="0"/>
              <a:t>, … S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execution captures the evolution of the global state </a:t>
            </a:r>
          </a:p>
          <a:p>
            <a:pPr marL="257175" lvl="1" indent="-257175">
              <a:spcBef>
                <a:spcPct val="50000"/>
              </a:spcBef>
              <a:buNone/>
              <a:defRPr/>
            </a:pPr>
            <a:r>
              <a:rPr lang="en-US" dirty="0"/>
              <a:t>				 C</a:t>
            </a:r>
            <a:r>
              <a:rPr lang="en-US" baseline="-25000" dirty="0"/>
              <a:t>0</a:t>
            </a:r>
            <a:r>
              <a:rPr lang="en-US" dirty="0"/>
              <a:t>, s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….</a:t>
            </a:r>
          </a:p>
          <a:p>
            <a:pPr marL="257175" lvl="1" indent="-257175">
              <a:spcBef>
                <a:spcPct val="50000"/>
              </a:spcBef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is a step taken by some process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A configuration is a global state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/>
              <a:t>Not accessible to processes!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/>
              <a:t>We need it for reasoning about algorithms </a:t>
            </a:r>
          </a:p>
          <a:p>
            <a:pPr marL="257175" lvl="1" indent="-257175">
              <a:spcBef>
                <a:spcPct val="50000"/>
              </a:spcBef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08A3D595-6C31-40DB-8846-915E51899B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7431D52-1787-471D-BEA1-B0A75A3A0744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8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D5C7A-A483-4DB4-B851-84D1B31E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065" y="3191441"/>
            <a:ext cx="1273539" cy="127353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FF311D8-04D3-47A9-AF10-52756253C0EA}"/>
              </a:ext>
            </a:extLst>
          </p:cNvPr>
          <p:cNvSpPr/>
          <p:nvPr/>
        </p:nvSpPr>
        <p:spPr>
          <a:xfrm>
            <a:off x="7099257" y="3652147"/>
            <a:ext cx="344525" cy="2429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416C67-9B05-47BE-9B4A-91DDF4D18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434" y="3388812"/>
            <a:ext cx="1539240" cy="76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BC67-08F8-4B4B-9DA3-4BB7004A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of a process and layering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1B2D-C8FC-4551-91A5-351ED6A7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5" y="1514156"/>
            <a:ext cx="4032992" cy="2356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BDF8B9-1ABD-49E8-9238-A1624707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894" y="1214974"/>
            <a:ext cx="3333969" cy="30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8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97721</TotalTime>
  <Words>3232</Words>
  <Application>Microsoft Office PowerPoint</Application>
  <PresentationFormat>全屏显示(16:9)</PresentationFormat>
  <Paragraphs>591</Paragraphs>
  <Slides>51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Eurostile LT Std</vt:lpstr>
      <vt:lpstr>Google Sans</vt:lpstr>
      <vt:lpstr>微软雅黑</vt:lpstr>
      <vt:lpstr>宋体</vt:lpstr>
      <vt:lpstr>幼圆</vt:lpstr>
      <vt:lpstr>Arial</vt:lpstr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Algorithms and Complexities DisAlg: abstractions</vt:lpstr>
      <vt:lpstr>Uptime and downtime with SLA</vt:lpstr>
      <vt:lpstr>Outline</vt:lpstr>
      <vt:lpstr>Processes</vt:lpstr>
      <vt:lpstr>Processes and communication</vt:lpstr>
      <vt:lpstr>Local steps</vt:lpstr>
      <vt:lpstr>Message passing</vt:lpstr>
      <vt:lpstr>Executions and configurations</vt:lpstr>
      <vt:lpstr>Step of a process and layering</vt:lpstr>
      <vt:lpstr>JobHandler specification</vt:lpstr>
      <vt:lpstr>Algorithm: Synchronous JobHandler</vt:lpstr>
      <vt:lpstr>Algorithm: Asynchronous JobHandler</vt:lpstr>
      <vt:lpstr>Outline</vt:lpstr>
      <vt:lpstr>Process failures</vt:lpstr>
      <vt:lpstr>Process failures (cont’d)</vt:lpstr>
      <vt:lpstr>Process failures hierarchy</vt:lpstr>
      <vt:lpstr>Outline</vt:lpstr>
      <vt:lpstr>Link failures</vt:lpstr>
      <vt:lpstr>Fair-loss links </vt:lpstr>
      <vt:lpstr>Stubborn links</vt:lpstr>
      <vt:lpstr>Algorithm: Retransmit Forever</vt:lpstr>
      <vt:lpstr>Perfect (Reliable) links</vt:lpstr>
      <vt:lpstr>Algorithm: Eliminate Duplicates</vt:lpstr>
      <vt:lpstr>In this course</vt:lpstr>
      <vt:lpstr>Outline</vt:lpstr>
      <vt:lpstr>Timing assumptions</vt:lpstr>
      <vt:lpstr>Synchronous message passing</vt:lpstr>
      <vt:lpstr>Synchronous message passing</vt:lpstr>
      <vt:lpstr>Asynchronous message passing</vt:lpstr>
      <vt:lpstr>Outline</vt:lpstr>
      <vt:lpstr>Failure detectors</vt:lpstr>
      <vt:lpstr>Asynchronous message passing</vt:lpstr>
      <vt:lpstr>Failure detectors (FDs)</vt:lpstr>
      <vt:lpstr>Failure detectors</vt:lpstr>
      <vt:lpstr>Failure detectors</vt:lpstr>
      <vt:lpstr>Perfect failure detector</vt:lpstr>
      <vt:lpstr>Algorithm: Exclude on Timeout</vt:lpstr>
      <vt:lpstr>Example</vt:lpstr>
      <vt:lpstr>Homework-1</vt:lpstr>
      <vt:lpstr>Eventually perfect failure detector</vt:lpstr>
      <vt:lpstr>Algorithm: Increasing Timeout</vt:lpstr>
      <vt:lpstr>Example</vt:lpstr>
      <vt:lpstr>Generic FD implementation (sketch)</vt:lpstr>
      <vt:lpstr>Leader Election</vt:lpstr>
      <vt:lpstr>Leader election specification</vt:lpstr>
      <vt:lpstr>Algorithm:  Monarchical Leader Election</vt:lpstr>
      <vt:lpstr>Example</vt:lpstr>
      <vt:lpstr>Eventual leader detector</vt:lpstr>
      <vt:lpstr>Algorithm: Monarchical Eventual Leader Detection</vt:lpstr>
      <vt:lpstr>Example</vt:lpstr>
      <vt:lpstr>Homework-2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2180</cp:revision>
  <cp:lastPrinted>2015-09-20T23:02:57Z</cp:lastPrinted>
  <dcterms:created xsi:type="dcterms:W3CDTF">2010-10-17T19:58:05Z</dcterms:created>
  <dcterms:modified xsi:type="dcterms:W3CDTF">2023-11-16T05:15:08Z</dcterms:modified>
</cp:coreProperties>
</file>