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65" r:id="rId9"/>
    <p:sldId id="266" r:id="rId10"/>
    <p:sldId id="268" r:id="rId11"/>
    <p:sldId id="269" r:id="rId12"/>
    <p:sldId id="270" r:id="rId13"/>
    <p:sldId id="260" r:id="rId14"/>
    <p:sldId id="271" r:id="rId15"/>
    <p:sldId id="272" r:id="rId16"/>
    <p:sldId id="273" r:id="rId17"/>
    <p:sldId id="274" r:id="rId18"/>
    <p:sldId id="275" r:id="rId19"/>
    <p:sldId id="261" r:id="rId20"/>
    <p:sldId id="276" r:id="rId21"/>
    <p:sldId id="277" r:id="rId22"/>
    <p:sldId id="262" r:id="rId23"/>
    <p:sldId id="278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BA9-068C-4FDA-B19D-F10F8B0FCB5C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4373B-25CD-479B-85E8-D4E126BFA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0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一份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证书有一对公私钥，在浏览器与服务器通信时，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会创建一种加密方式和一个唯一的会话密钥。主要的工作原理包含如下三个协议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第一个握手协议是在数据传输之前的使用的，总的来说是用来确认身份的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0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第二个是记录协议，它用来保证通信期间的保密性和消息完整性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第三个是警报协议，如果握手协议阶段检测到证书失效、过期或者握手失败，则会通过警报协议结束通信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我们通过服务器拥有者的角度来更直观地了解一下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90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证书的功能在前面的过程中已经提到了，值得注意的是数据加密过程中，服务器证书分为两种，一类是最低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位，另一类是最低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1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二者的主要区别在于安全性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2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这里列出的申请流程是基于腾讯云平台的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证书对于我们访问服务器时的安全是非常重要的，可以防止信息的泄露、被窃听。我们在平时访问网页时应该注意过这一点，</a:t>
            </a:r>
            <a:r>
              <a:rPr lang="en-US" altLang="zh-CN" sz="1800" u="sng" dirty="0">
                <a:solidFill>
                  <a:srgbClr val="0563C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，如果该网站部署了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证书，则在访问网页时会自动加上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这个后缀。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在介绍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证书的分类前，要先提一下这个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证书赔付保障金。如果我们访问一些安装了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证书的网站后仍然遇到了信息被窃听的情况，就可以向证书供应商请求赔偿，赔偿的金额视证书的种类而异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4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首先是域名型证书，这种证书在颁发时只会验证申请者的域名是否合法，不会检验申请者的真实身份，所以装有这类证书的网站的安全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系数较低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。不过这类证书的申请一般是免费的，所以安全有问题也很正常。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9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第二种是企业型证书，这类证书在审核时还需要验证企业的身份，在证书中也会显示公司的名称。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5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第三种，也是最高级的一种，叫增强型证书，它在第二种的基础上审核更加严格，一般知名度比较高的公司或企业网站都是这类证书，网页中的显示会像这样。不过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中网页链接显示的部分是没有颜色的，可能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可以看到这个绿色的地址栏。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一般的域名型证书我们是可以白嫖的，不过有效期一般较短，需要定期更新，免费与付费的大致区别列在这里了。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8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我认为对于客户来说，最重要的区别在于服务支持，付费的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证书是有客服的，免费的一般就没有这个待遇了。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9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这个认证过程与原理可能会有一些细节上的瑕疵，但大体上的原理是对的。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4373B-25CD-479B-85E8-D4E126BFAE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3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9C37-1AB9-43AB-9A0F-0FF4308E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8303F-6491-4878-9082-FDE37778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B142A-9386-42BD-8759-C22B2780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19EDB-6308-421F-985D-FAC22EBA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3835C-4E39-4C88-8F1F-E954515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1548-5D45-410E-A8D0-525F92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D8D99-6BE8-4686-BA6D-BB57C1E2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E85F8-E203-459C-BB90-36220A12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E9A08-6FA2-4930-8A47-66B06738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6E47C-0837-425E-BB84-CCE28E2E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542356-D4C1-464F-9F42-592D44D7B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AE461-4033-40CC-AA20-A3C62B85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66DB4-CB16-45F4-8C41-DB2AA4D6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0A894-0D26-4A52-9741-A93D3DCD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F8A74-4BB1-4188-A669-F9C28F9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23AD-46D2-4B3F-AEF7-7DBFFE1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71108-6D98-4689-8B0B-75CB335A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17B12-D37C-4ADF-BACB-60943A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CD24C-884A-4729-B5C5-7373F05C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DDF62-03AA-416D-803C-F8D50455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DBEB1-A5A2-4E1E-B35A-1A9AF50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5A023-2E90-4848-B768-F3A08AD2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A850B-1EAB-441F-84DA-73F80E5F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9123E-C9A5-4D0D-B003-C2E9B160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D3A57-5E0A-43C8-A791-2785761C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69F1-D1E0-4E70-A0D3-06DE592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10E01-B0DA-49FB-AA7E-BC6384F7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9D18F-53FA-4414-A327-5C262400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4B2F-089D-4782-B181-3AB02FB7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751EB-F35F-462E-AEC8-A0B78566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7B9DC-4307-4112-A3B8-EE3FFC2D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23F79-3E5F-4360-8252-F61F831A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FF866-7D95-4CE8-8175-5E0A1065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20FD8-72B2-4E81-B3F5-E6846023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2678D-948F-4CB0-8554-A083A764C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914BF-611D-4106-A0E4-9377F77E3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A6F05-7D1C-4819-8724-EE9FC5E5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F1422-4034-4C07-A873-F256E6B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F60C77-2EDE-4713-9CB2-63E91948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08DB-01A2-46FE-A574-88E43129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968D4-98F1-4B9F-8D44-39F3FE05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CC45B-301B-4141-9C54-789FFA2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4F7EB-F0D0-4F72-A02E-38C9BF2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197E0-5760-4651-93B9-5A5AD375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3A726-2822-4A10-80C7-FFCD199F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52796-7EFC-49C9-BA84-2C82762B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EA88F-C56D-4654-9185-4551359A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7C9B5-93F4-4495-83C0-B6019EEF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2A97A-DD69-42A5-AA3B-6C91CA7F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A2152-58E9-4087-BC5A-A028F5C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86FD5-1C3A-4699-8017-4AFD656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8920B-5DE4-4171-A47F-A1C3A3B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1085-A065-4C83-8F98-3104A13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8FFA4-1996-4013-95E1-EFDB94B96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232C0-3882-4AE0-A99B-145897D1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E28BD-0B21-4CC1-933D-1CEA992E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76762-F351-438E-82F3-D5042215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C5698-8F02-4521-92D2-74A881E0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C7C73-A4D6-4EF1-B891-98AD1EB7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4C455-53AD-44B5-A58C-417821B4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C2D7C-849F-46EB-A4B7-70D4D068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FD01-E501-4C48-966F-D3F81D49D112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DCAA6-04DB-4E5D-B855-1AF1C869F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B6E7-06E7-49DE-AC19-31CEEA1B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EF4B-5062-4636-943A-1D08BD763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AC%E5%85%B1%E5%AF%86%E9%92%A5/12716133?fromModule=lemma_in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AE%8C%E6%95%B4%E6%80%A7/949221?fromModule=lemma_inlin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FA13-A66B-43F3-A452-59742BE4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证书介绍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E54D3-10F7-4F1B-9A45-CB4347C7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1694"/>
            <a:ext cx="9144000" cy="1116106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张瀚文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2023/3/30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9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E1E-1200-4384-991F-771D823BBAE0}"/>
              </a:ext>
            </a:extLst>
          </p:cNvPr>
          <p:cNvSpPr txBox="1"/>
          <p:nvPr/>
        </p:nvSpPr>
        <p:spPr>
          <a:xfrm>
            <a:off x="753035" y="224954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有哪些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538D3-3113-400A-AF61-CAA1E84F0BD5}"/>
              </a:ext>
            </a:extLst>
          </p:cNvPr>
          <p:cNvSpPr txBox="1"/>
          <p:nvPr/>
        </p:nvSpPr>
        <p:spPr>
          <a:xfrm>
            <a:off x="484094" y="871285"/>
            <a:ext cx="11295530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增强型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EV SSL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企业型证书的升级版，在原有加密性及验证身份的基础上，加强了防假冒网站功能。拥有独一无二的绿色地址栏及地址栏公司名称显示，也因此具有能帮助网站提升形象以及增加网站体验度的功能。在功能和效果上较之企业型更强大更多样化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2D87B-3F15-42F8-AE28-F7693C3140B6}"/>
              </a:ext>
            </a:extLst>
          </p:cNvPr>
          <p:cNvSpPr txBox="1"/>
          <p:nvPr/>
        </p:nvSpPr>
        <p:spPr>
          <a:xfrm>
            <a:off x="6015318" y="2385466"/>
            <a:ext cx="5620870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颁发周期：</a:t>
            </a:r>
            <a:r>
              <a:rPr lang="en-US" altLang="zh-CN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3-5</a:t>
            </a: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个工作日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审核内容：域名管理权限、企业信息的真实性、   第三方数据库审查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证书详情：使用者身份显示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公司名称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一般用途：企业官网、电商、</a:t>
            </a:r>
            <a:r>
              <a:rPr lang="en-US" altLang="zh-CN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P2P</a:t>
            </a: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等互联网金融网站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价格：数千元到数万元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赔付保障： </a:t>
            </a:r>
            <a:r>
              <a:rPr lang="en-US" altLang="zh-CN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150-175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万美金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地址栏效果：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9AB5F0-3224-401D-8AD1-FB4E47754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2092"/>
          <a:stretch/>
        </p:blipFill>
        <p:spPr bwMode="auto">
          <a:xfrm>
            <a:off x="484094" y="2385466"/>
            <a:ext cx="5368925" cy="4123765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7A2ABA-26E4-42BE-B98E-08FEE8F3C0F3}"/>
              </a:ext>
            </a:extLst>
          </p:cNvPr>
          <p:cNvCxnSpPr>
            <a:endCxn id="10" idx="6"/>
          </p:cNvCxnSpPr>
          <p:nvPr/>
        </p:nvCxnSpPr>
        <p:spPr>
          <a:xfrm flipH="1">
            <a:off x="2850776" y="4222376"/>
            <a:ext cx="7153836" cy="1214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85CDB86-AC4D-4268-9347-C170037CF5BF}"/>
              </a:ext>
            </a:extLst>
          </p:cNvPr>
          <p:cNvSpPr/>
          <p:nvPr/>
        </p:nvSpPr>
        <p:spPr>
          <a:xfrm>
            <a:off x="484094" y="5002306"/>
            <a:ext cx="2366682" cy="869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8F395D-8279-4679-96DA-4AE6B5E1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78" y="6086037"/>
            <a:ext cx="1569856" cy="480102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7968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3C71D-A895-425A-8C88-A7872E983C26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</a:t>
            </a:r>
            <a:r>
              <a:rPr lang="en-US" altLang="zh-CN" sz="3600" spc="3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付费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87C63-CF0D-4D98-B3E4-69538A588E60}"/>
              </a:ext>
            </a:extLst>
          </p:cNvPr>
          <p:cNvSpPr txBox="1"/>
          <p:nvPr/>
        </p:nvSpPr>
        <p:spPr>
          <a:xfrm>
            <a:off x="555812" y="1308847"/>
            <a:ext cx="11080376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证书一般为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域名型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DV 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证书，仅用于提供基本级别的身份验证，常用于小型网站和博客等平台。付费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证书则有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OV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EV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证书，这对于保护商业网站是绝对必要的。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验证级别：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免费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证书仅需基本级别的身份验证，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机构不会验证除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网站所有者身份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之外的任何内容。而付费的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OV/EV SSL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证书除了必须验证网站所有者的身份之外，还需要对公司和业务进行深入的验证。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有效期：一般</a:t>
            </a:r>
            <a:r>
              <a:rPr lang="en-US" altLang="zh-CN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机构提供的免费</a:t>
            </a:r>
            <a:r>
              <a:rPr lang="en-US" altLang="zh-CN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证书有效期为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三个月到一年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。因此，网站所有者必须按时更新证书。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17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3C71D-A895-425A-8C88-A7872E983C26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</a:t>
            </a:r>
            <a:r>
              <a:rPr lang="en-US" altLang="zh-CN" sz="3600" spc="3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付费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87C63-CF0D-4D98-B3E4-69538A588E60}"/>
              </a:ext>
            </a:extLst>
          </p:cNvPr>
          <p:cNvSpPr txBox="1"/>
          <p:nvPr/>
        </p:nvSpPr>
        <p:spPr>
          <a:xfrm>
            <a:off x="555812" y="1308847"/>
            <a:ext cx="11080376" cy="374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服务支持：付费的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证书的提供商致力于为其客户提供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全天候的技术和服务支持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。这些客户可以选择他们想要的任何类型的支持，无论是聊天，电子邮件还是电话。而免费的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证书不会帮助他们的客户获得如此卓越的支持。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信任程度：免费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证书仅地址栏显示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和安全锁图标，付费的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OV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EV 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证书除了显示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和安全锁图标，还能查询到公司详细信息，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EV 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证书还能使地址栏变成绿色，并在地址栏直接展示公司名称。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这些标识增加了客户对网站的信任度，而且客户在网站进行交易的机会大大增加。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70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484094" y="421341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1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23B892-2437-4FB2-9794-1DB260802D3D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认证过程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5C0A1F-C83D-4DC5-8A55-5000A00FD0F2}"/>
              </a:ext>
            </a:extLst>
          </p:cNvPr>
          <p:cNvSpPr txBox="1"/>
          <p:nvPr/>
        </p:nvSpPr>
        <p:spPr>
          <a:xfrm>
            <a:off x="591671" y="1084729"/>
            <a:ext cx="11152094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安全套接字层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(SSL)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技术通过加密信息和提供鉴权来保护安全。一份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证书包括一个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公共密钥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和一个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私用密钥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公共密钥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加密信息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，私用密钥用于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解译加密的信息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。浏览器指向一个安全域时，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同步确认服务器和客户端，并创建一种加密方式和一个唯一的会话密钥。它们可以启动一个保证消息的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隐私性和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完整性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的安全会话。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的工作原理包含如下三个协议：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握手协议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记录协议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警报协议</a:t>
            </a:r>
          </a:p>
        </p:txBody>
      </p:sp>
    </p:spTree>
    <p:extLst>
      <p:ext uri="{BB962C8B-B14F-4D97-AF65-F5344CB8AC3E}">
        <p14:creationId xmlns:p14="http://schemas.microsoft.com/office/powerpoint/2010/main" val="21112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DF9377-560C-47DC-8F59-EACA6F454264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握手协议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DEA85-663E-4920-B8A2-46BB151FE9A3}"/>
              </a:ext>
            </a:extLst>
          </p:cNvPr>
          <p:cNvSpPr txBox="1"/>
          <p:nvPr/>
        </p:nvSpPr>
        <p:spPr>
          <a:xfrm>
            <a:off x="753035" y="1255059"/>
            <a:ext cx="9690847" cy="247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握手协议是客户机和服务器用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连接通信时使用的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第一个子协议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，握手协议包括客户机与服务器之间的一系列消息。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中最复杂的协议就是握手协议。该协议允许服务器和客户机相互验证，协商加密和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算法以及保密密钥，用来保护在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记录中发送的数据。握手协议是在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应用程序的数据传输之前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使用的。</a:t>
            </a:r>
          </a:p>
        </p:txBody>
      </p:sp>
    </p:spTree>
    <p:extLst>
      <p:ext uri="{BB962C8B-B14F-4D97-AF65-F5344CB8AC3E}">
        <p14:creationId xmlns:p14="http://schemas.microsoft.com/office/powerpoint/2010/main" val="117323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DF9377-560C-47DC-8F59-EACA6F454264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DEA85-663E-4920-B8A2-46BB151FE9A3}"/>
              </a:ext>
            </a:extLst>
          </p:cNvPr>
          <p:cNvSpPr txBox="1"/>
          <p:nvPr/>
        </p:nvSpPr>
        <p:spPr>
          <a:xfrm>
            <a:off x="753035" y="1255059"/>
            <a:ext cx="9690847" cy="247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记录协议在客户机和服务器握手成功后使用，即客户机和服务器鉴别对方和确定安全信息交换使用的算法后，进入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记录协议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，记录协议向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连接提供两个服务：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保密性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：使用握手协议定义的秘密密钥实现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：握手协议定义了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，用于保证消息完整性</a:t>
            </a:r>
          </a:p>
        </p:txBody>
      </p:sp>
    </p:spTree>
    <p:extLst>
      <p:ext uri="{BB962C8B-B14F-4D97-AF65-F5344CB8AC3E}">
        <p14:creationId xmlns:p14="http://schemas.microsoft.com/office/powerpoint/2010/main" val="111641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DF9377-560C-47DC-8F59-EACA6F454264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警报协议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DEA85-663E-4920-B8A2-46BB151FE9A3}"/>
              </a:ext>
            </a:extLst>
          </p:cNvPr>
          <p:cNvSpPr txBox="1"/>
          <p:nvPr/>
        </p:nvSpPr>
        <p:spPr>
          <a:xfrm>
            <a:off x="753035" y="1255059"/>
            <a:ext cx="9690847" cy="247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客户机和服务器发现错误时，向对方发送一个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警报消息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。如果是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致命错误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，则算法立即关闭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连接，双方还会先删除相关的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会话号和密钥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。每个警报消息共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个字节，第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个字节表示错误类型，如果是警报，则值为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，如果是致命错误，则值为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；第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个字节制定实际错误类型。</a:t>
            </a:r>
          </a:p>
        </p:txBody>
      </p:sp>
    </p:spTree>
    <p:extLst>
      <p:ext uri="{BB962C8B-B14F-4D97-AF65-F5344CB8AC3E}">
        <p14:creationId xmlns:p14="http://schemas.microsoft.com/office/powerpoint/2010/main" val="19306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526AA7-7F35-4DF7-9A24-1883D64AB821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从服务器拥有者角度看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endParaRPr lang="zh-CN" altLang="en-US" sz="36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C45DA0-A6FD-4C6D-AD73-51427510AA34}"/>
              </a:ext>
            </a:extLst>
          </p:cNvPr>
          <p:cNvSpPr txBox="1"/>
          <p:nvPr/>
        </p:nvSpPr>
        <p:spPr>
          <a:xfrm>
            <a:off x="457199" y="1201271"/>
            <a:ext cx="11394141" cy="512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用户连接到你的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站点，该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站点受服务器证书所保护。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你的服务器进行响应，并自动传送你网站的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数字证书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给用户，用于鉴别你的网站。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用户的网页浏览器程序产生一把唯一的“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会话钥匙码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”，用以跟服务器之间所有的通讯过程进行加密。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使用者的浏览器以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服务器的公钥对会话钥匙码进行加密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，以便只有让你的服务器得以阅读此会话钥匙码。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有安全性的通讯过程已经建立。这个过程仅需几秒钟时间，且使用者不需进行任何动作。依不同的浏览器程序而定，使用者会看到一个钥匙的图标变得完整，或一个门栓的图标变成上锁的样子，用于表示工作阶段具有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安全性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6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434788" y="448235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1299883" y="995082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00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43FB1F-BB14-43AB-9F7C-D55AE8962673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两大功能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B5F4F9-4A3E-4BDC-9A36-6230533B35B6}"/>
              </a:ext>
            </a:extLst>
          </p:cNvPr>
          <p:cNvSpPr txBox="1"/>
          <p:nvPr/>
        </p:nvSpPr>
        <p:spPr>
          <a:xfrm>
            <a:off x="466165" y="1281953"/>
            <a:ext cx="11125200" cy="370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认证：由于互联网的广泛性和开放性，使得互联网上存在着许多假冒、钓鱼网站，用户如何来判断网站的真实性，如何信任自己正在访问的网站，可信网站将帮你确认网站的身份。当用户需要确认网站身份的时候，只需要点击浏览器地址栏里面的锁头标志即可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数据加密：服务器证书可分为两种：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最低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位和最低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（这里指的是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会话时服务器对浏览器“会话钥匙码”加密时使用密钥的长度，密钥越长越不容易破解）证书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3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8581A-DF78-4B70-B498-85C03976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1" y="1386354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位的服务器证书在建立会话时，根据浏览器版本不同，可产生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会话密钥用来建立用户浏览器与服务器之间的安全通道。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而最低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位的服务器证书不受浏览器版本的限制可以产生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位以上的会话密钥，实现高级别的加密强度，无论是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Netscape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浏览器，即使使用强行攻击的办法破译密码，也需要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D51C3E-2364-4D8C-A195-F64B0B8EB94E}"/>
              </a:ext>
            </a:extLst>
          </p:cNvPr>
          <p:cNvSpPr txBox="1"/>
          <p:nvPr/>
        </p:nvSpPr>
        <p:spPr>
          <a:xfrm>
            <a:off x="838200" y="251012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两种证书长度</a:t>
            </a:r>
          </a:p>
        </p:txBody>
      </p:sp>
    </p:spTree>
    <p:extLst>
      <p:ext uri="{BB962C8B-B14F-4D97-AF65-F5344CB8AC3E}">
        <p14:creationId xmlns:p14="http://schemas.microsoft.com/office/powerpoint/2010/main" val="1221991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484094" y="421341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97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7467E2-46EA-4B54-AD0B-3AC54EB89A04}"/>
              </a:ext>
            </a:extLst>
          </p:cNvPr>
          <p:cNvSpPr txBox="1"/>
          <p:nvPr/>
        </p:nvSpPr>
        <p:spPr>
          <a:xfrm>
            <a:off x="838199" y="251012"/>
            <a:ext cx="101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申请流程（以域名型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DV SSL 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22E5-2723-4CA7-AAC1-3D9485070A0E}"/>
              </a:ext>
            </a:extLst>
          </p:cNvPr>
          <p:cNvSpPr txBox="1"/>
          <p:nvPr/>
        </p:nvSpPr>
        <p:spPr>
          <a:xfrm>
            <a:off x="788894" y="1048871"/>
            <a:ext cx="1041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注：证书申请基于腾讯云平台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F7C6C-AEFB-44F7-93C7-780F829D3A3C}"/>
              </a:ext>
            </a:extLst>
          </p:cNvPr>
          <p:cNvSpPr txBox="1"/>
          <p:nvPr/>
        </p:nvSpPr>
        <p:spPr>
          <a:xfrm>
            <a:off x="475129" y="1963271"/>
            <a:ext cx="9027459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 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：填写域名等信息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此处有两种方法：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填写域名、公司、所需加密算法等信息，由平台自动生成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，并由平台管理私钥与公钥证书文件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自行上传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CSR</a:t>
            </a:r>
          </a:p>
        </p:txBody>
      </p:sp>
    </p:spTree>
    <p:extLst>
      <p:ext uri="{BB962C8B-B14F-4D97-AF65-F5344CB8AC3E}">
        <p14:creationId xmlns:p14="http://schemas.microsoft.com/office/powerpoint/2010/main" val="49840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0451F3E8-355E-4BDB-96A7-FC1F2714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71" y="1532964"/>
            <a:ext cx="4574182" cy="4187243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F5EA1F-CBBE-46F7-B3A1-5FE6C2FD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1"/>
          <a:stretch/>
        </p:blipFill>
        <p:spPr bwMode="auto">
          <a:xfrm>
            <a:off x="452509" y="1532965"/>
            <a:ext cx="6134366" cy="4214283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C49486-F5DD-4F16-8858-AEF1E4FE2B8D}"/>
              </a:ext>
            </a:extLst>
          </p:cNvPr>
          <p:cNvSpPr txBox="1"/>
          <p:nvPr/>
        </p:nvSpPr>
        <p:spPr>
          <a:xfrm>
            <a:off x="1362635" y="9054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F00B4-6925-4C9A-BC21-34A6664ED401}"/>
              </a:ext>
            </a:extLst>
          </p:cNvPr>
          <p:cNvSpPr txBox="1"/>
          <p:nvPr/>
        </p:nvSpPr>
        <p:spPr>
          <a:xfrm>
            <a:off x="8668871" y="923362"/>
            <a:ext cx="149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CSR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32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7467E2-46EA-4B54-AD0B-3AC54EB89A04}"/>
              </a:ext>
            </a:extLst>
          </p:cNvPr>
          <p:cNvSpPr txBox="1"/>
          <p:nvPr/>
        </p:nvSpPr>
        <p:spPr>
          <a:xfrm>
            <a:off x="838199" y="251012"/>
            <a:ext cx="101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申请流程（以域名型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DV SSL 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22E5-2723-4CA7-AAC1-3D9485070A0E}"/>
              </a:ext>
            </a:extLst>
          </p:cNvPr>
          <p:cNvSpPr txBox="1"/>
          <p:nvPr/>
        </p:nvSpPr>
        <p:spPr>
          <a:xfrm>
            <a:off x="788894" y="1048871"/>
            <a:ext cx="1041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注：证书申请基于腾讯云平台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F7C6C-AEFB-44F7-93C7-780F829D3A3C}"/>
              </a:ext>
            </a:extLst>
          </p:cNvPr>
          <p:cNvSpPr txBox="1"/>
          <p:nvPr/>
        </p:nvSpPr>
        <p:spPr>
          <a:xfrm>
            <a:off x="788894" y="1600509"/>
            <a:ext cx="9027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 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：选择验证方式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 “选择验证方式” 页面，系统将根据购买证书的类型、年限、以及域名是否在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DNS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DNSPod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等条件提供可用的域名验证方式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983D7B0-4652-4E5A-9DF0-A29699B0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93" y="3050405"/>
            <a:ext cx="7926200" cy="3285596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4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7467E2-46EA-4B54-AD0B-3AC54EB89A04}"/>
              </a:ext>
            </a:extLst>
          </p:cNvPr>
          <p:cNvSpPr txBox="1"/>
          <p:nvPr/>
        </p:nvSpPr>
        <p:spPr>
          <a:xfrm>
            <a:off x="838199" y="251012"/>
            <a:ext cx="101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申请流程（以域名型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DV SSL 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22E5-2723-4CA7-AAC1-3D9485070A0E}"/>
              </a:ext>
            </a:extLst>
          </p:cNvPr>
          <p:cNvSpPr txBox="1"/>
          <p:nvPr/>
        </p:nvSpPr>
        <p:spPr>
          <a:xfrm>
            <a:off x="788894" y="1048871"/>
            <a:ext cx="1041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注：证书申请基于腾讯云平台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F7C6C-AEFB-44F7-93C7-780F829D3A3C}"/>
              </a:ext>
            </a:extLst>
          </p:cNvPr>
          <p:cNvSpPr txBox="1"/>
          <p:nvPr/>
        </p:nvSpPr>
        <p:spPr>
          <a:xfrm>
            <a:off x="788894" y="1600509"/>
            <a:ext cx="9027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 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：验证域名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根据页面提供的信息进行域名验证操作。例如，若选择的是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DNS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验证方式，将会展示以下信息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03072A6-E316-4C9A-92F3-8B43ED112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4" y="2757213"/>
            <a:ext cx="8447554" cy="3779627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4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7467E2-46EA-4B54-AD0B-3AC54EB89A04}"/>
              </a:ext>
            </a:extLst>
          </p:cNvPr>
          <p:cNvSpPr txBox="1"/>
          <p:nvPr/>
        </p:nvSpPr>
        <p:spPr>
          <a:xfrm>
            <a:off x="838199" y="251012"/>
            <a:ext cx="101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申请流程（以域名型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DV SSL 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22E5-2723-4CA7-AAC1-3D9485070A0E}"/>
              </a:ext>
            </a:extLst>
          </p:cNvPr>
          <p:cNvSpPr txBox="1"/>
          <p:nvPr/>
        </p:nvSpPr>
        <p:spPr>
          <a:xfrm>
            <a:off x="788894" y="1048871"/>
            <a:ext cx="1041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注：证书申请基于腾讯云平台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F7C6C-AEFB-44F7-93C7-780F829D3A3C}"/>
              </a:ext>
            </a:extLst>
          </p:cNvPr>
          <p:cNvSpPr txBox="1"/>
          <p:nvPr/>
        </p:nvSpPr>
        <p:spPr>
          <a:xfrm>
            <a:off x="788894" y="2523874"/>
            <a:ext cx="9027459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 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：签发证书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机构认证审核通过后，将会正式签发证书，之后即可下载证书进行安装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30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D34C83-1B3B-401A-880C-9F1CFB4CDCD2}"/>
              </a:ext>
            </a:extLst>
          </p:cNvPr>
          <p:cNvSpPr txBox="1"/>
          <p:nvPr/>
        </p:nvSpPr>
        <p:spPr>
          <a:xfrm>
            <a:off x="2886075" y="2456825"/>
            <a:ext cx="6419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Any Question?</a:t>
            </a:r>
            <a:endParaRPr lang="zh-CN" altLang="en-US" sz="8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1281953" y="1030940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94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7992CC-1BDF-4C65-92D7-43653E879B52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</a:t>
            </a:r>
            <a:r>
              <a:rPr lang="en-US" altLang="zh-CN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D0058F-093A-44D9-ACA8-0011B7EC5654}"/>
              </a:ext>
            </a:extLst>
          </p:cNvPr>
          <p:cNvSpPr txBox="1"/>
          <p:nvPr/>
        </p:nvSpPr>
        <p:spPr>
          <a:xfrm>
            <a:off x="573741" y="1201271"/>
            <a:ext cx="1071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B3A91B-A102-4700-A034-5C76EC6AB91D}"/>
              </a:ext>
            </a:extLst>
          </p:cNvPr>
          <p:cNvSpPr txBox="1"/>
          <p:nvPr/>
        </p:nvSpPr>
        <p:spPr>
          <a:xfrm>
            <a:off x="753035" y="1093694"/>
            <a:ext cx="10425953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证书是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数字证书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的一种，类似于驾驶证、护照和营业执照的电子副本。因为配置在服务器上，也称为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服务器证书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证书通过在客户端浏览器和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浏览器之间建立一条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安全通道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Secure socket layer(SSL)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，对传送的数据进行加密和隐藏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通过它可以激活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协议，实现数据信息在客户端和服务器之间的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加密传输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，可以防止数据信息的泄露，保证了双方传递信息的安全性，而且用户可以通过服务器证书验证他所访问的网站是否是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真实可靠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08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5646F0-6152-42C6-B7FF-A23619E5F237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如何判断网站是否安装了</a:t>
            </a:r>
            <a:r>
              <a:rPr lang="en-US" altLang="zh-CN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5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B2FD1-3B08-4D51-B6FC-3EE6E2B18F33}"/>
              </a:ext>
            </a:extLst>
          </p:cNvPr>
          <p:cNvSpPr txBox="1"/>
          <p:nvPr/>
        </p:nvSpPr>
        <p:spPr>
          <a:xfrm>
            <a:off x="753035" y="1936376"/>
            <a:ext cx="10425953" cy="281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如果您能使用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://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来访问某个网站，就表示此网站是部署了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证书。一般来讲，如果此网站部署了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证书，则在需要加密的页面会自动从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http://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变为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https://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也可以尝试直接手动在浏览器地址栏的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后面加上一个英文字母“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 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后回车，如果能正常访问并出现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，则表明此网站实际上是部署了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证书；如果不能访问，则表明此网站没有部署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75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A60D7B-B1F3-40FA-85A0-C2EDE0319570}"/>
              </a:ext>
            </a:extLst>
          </p:cNvPr>
          <p:cNvSpPr txBox="1"/>
          <p:nvPr/>
        </p:nvSpPr>
        <p:spPr>
          <a:xfrm>
            <a:off x="484094" y="421341"/>
            <a:ext cx="1132242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证书简介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证书种类</a:t>
            </a:r>
            <a:endParaRPr lang="en-US" altLang="zh-CN" sz="2800" spc="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证书认证原理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证书功能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SSL</a:t>
            </a:r>
            <a:r>
              <a:rPr lang="zh-CN" altLang="en-US" sz="2800" spc="3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证书的申请</a:t>
            </a:r>
            <a:endParaRPr lang="en-US" altLang="zh-CN" sz="2800" spc="3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36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772078-FEB7-41C8-930B-58E1D6AA5576}"/>
              </a:ext>
            </a:extLst>
          </p:cNvPr>
          <p:cNvSpPr txBox="1"/>
          <p:nvPr/>
        </p:nvSpPr>
        <p:spPr>
          <a:xfrm>
            <a:off x="753035" y="1658470"/>
            <a:ext cx="9825318" cy="32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证书之后，因为加密协议有漏洞导致数据被窃取的情况下就可以可赔付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保证金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当证书颁发机构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未能正确验证数字证书中包含的信息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，并且由于欺诈性在线信用卡交易而导致最终用户的资金损失，在这种情况下，最终用户可以要求保修赔偿。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此保修仅在最终用户被欺诈收费时支付，证书供应商应根据其条款或服务提供报销。根据证书类型，供应商提供不同的补偿金额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5EAD05-E227-48F3-8126-671791343EA9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证书赔付保障金</a:t>
            </a:r>
          </a:p>
        </p:txBody>
      </p:sp>
    </p:spTree>
    <p:extLst>
      <p:ext uri="{BB962C8B-B14F-4D97-AF65-F5344CB8AC3E}">
        <p14:creationId xmlns:p14="http://schemas.microsoft.com/office/powerpoint/2010/main" val="361904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E1E-1200-4384-991F-771D823BBAE0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有哪些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538D3-3113-400A-AF61-CAA1E84F0BD5}"/>
              </a:ext>
            </a:extLst>
          </p:cNvPr>
          <p:cNvSpPr txBox="1"/>
          <p:nvPr/>
        </p:nvSpPr>
        <p:spPr>
          <a:xfrm>
            <a:off x="484094" y="1102659"/>
            <a:ext cx="11295530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域名型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DV 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）：只验证网站域名所有权的简易型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证书，此类证书仅能起到网站机密信息加密的作用，无法向用户证明网站的真实身份。适用于个人网站、小型组织或企业网站、各类加密应用（如数据库和即时通讯协议等）。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9C323-1E2D-4637-8AC7-DE6989075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34510"/>
          <a:stretch/>
        </p:blipFill>
        <p:spPr bwMode="auto">
          <a:xfrm>
            <a:off x="559082" y="2714422"/>
            <a:ext cx="5303837" cy="3307977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85CDB86-AC4D-4268-9347-C170037CF5BF}"/>
              </a:ext>
            </a:extLst>
          </p:cNvPr>
          <p:cNvSpPr/>
          <p:nvPr/>
        </p:nvSpPr>
        <p:spPr>
          <a:xfrm>
            <a:off x="484094" y="5002306"/>
            <a:ext cx="2366682" cy="869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2D87B-3F15-42F8-AE28-F7693C3140B6}"/>
              </a:ext>
            </a:extLst>
          </p:cNvPr>
          <p:cNvSpPr txBox="1"/>
          <p:nvPr/>
        </p:nvSpPr>
        <p:spPr>
          <a:xfrm>
            <a:off x="6329082" y="2904565"/>
            <a:ext cx="5145742" cy="281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颁发周期：几分钟到几小时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审核内容：域名管理权限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证书详情：使用者身份只显示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某某域名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一般用途：个人站点、</a:t>
            </a:r>
            <a:r>
              <a:rPr lang="en-US" altLang="zh-CN" sz="2000" spc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应用分发下载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赔付保障： </a:t>
            </a:r>
            <a:r>
              <a:rPr lang="en-US" altLang="zh-CN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1-50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万美金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地址栏效果：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7A2ABA-26E4-42BE-B98E-08FEE8F3C0F3}"/>
              </a:ext>
            </a:extLst>
          </p:cNvPr>
          <p:cNvCxnSpPr>
            <a:endCxn id="10" idx="6"/>
          </p:cNvCxnSpPr>
          <p:nvPr/>
        </p:nvCxnSpPr>
        <p:spPr>
          <a:xfrm flipH="1">
            <a:off x="2850776" y="4222376"/>
            <a:ext cx="7153836" cy="1214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200C20F-4737-4B39-B29C-58EA87100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26" y="5320963"/>
            <a:ext cx="1364098" cy="434378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463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E1E-1200-4384-991F-771D823BBAE0}"/>
              </a:ext>
            </a:extLst>
          </p:cNvPr>
          <p:cNvSpPr txBox="1"/>
          <p:nvPr/>
        </p:nvSpPr>
        <p:spPr>
          <a:xfrm>
            <a:off x="753035" y="277906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有哪些</a:t>
            </a:r>
            <a:r>
              <a:rPr lang="en-US" altLang="zh-CN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3600" spc="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538D3-3113-400A-AF61-CAA1E84F0BD5}"/>
              </a:ext>
            </a:extLst>
          </p:cNvPr>
          <p:cNvSpPr txBox="1"/>
          <p:nvPr/>
        </p:nvSpPr>
        <p:spPr>
          <a:xfrm>
            <a:off x="484094" y="1102659"/>
            <a:ext cx="11295530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企业型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OV SSL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：在信息传输加密的功能上，增加了验证企业身份的功能，验证企业名称、地址、电话等信息的真实性。在证书内容中能显示中文或英文公司名称。 浏览器显示：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https+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小锁标志，使用者身份显示公司名称 ，一般用于个企业网站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2D87B-3F15-42F8-AE28-F7693C3140B6}"/>
              </a:ext>
            </a:extLst>
          </p:cNvPr>
          <p:cNvSpPr txBox="1"/>
          <p:nvPr/>
        </p:nvSpPr>
        <p:spPr>
          <a:xfrm>
            <a:off x="6015318" y="2904565"/>
            <a:ext cx="5620870" cy="32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颁发周期：</a:t>
            </a:r>
            <a:r>
              <a:rPr lang="en-US" altLang="zh-CN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1-3</a:t>
            </a: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个工作日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审核内容：域名管理权限、企业信息的真实性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证书详情：使用者身份显示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公司名称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一般用途：企业、政府机构事业单位等网站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价格   ：数千元到数万元</a:t>
            </a:r>
            <a:endParaRPr lang="en-US" altLang="zh-CN" sz="2000" spc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赔付保障： </a:t>
            </a:r>
            <a:r>
              <a:rPr lang="en-US" altLang="zh-CN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50-150</a:t>
            </a:r>
            <a:r>
              <a:rPr lang="zh-CN" altLang="en-US" sz="2000" spc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万美金</a:t>
            </a:r>
            <a:endParaRPr lang="en-US" altLang="zh-CN" sz="2000" spc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地址栏效果：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34DB45-C2B8-4664-B7AD-AE6D05394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1" b="31016"/>
          <a:stretch/>
        </p:blipFill>
        <p:spPr bwMode="auto">
          <a:xfrm>
            <a:off x="487644" y="2714422"/>
            <a:ext cx="5375275" cy="3595858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85CDB86-AC4D-4268-9347-C170037CF5BF}"/>
              </a:ext>
            </a:extLst>
          </p:cNvPr>
          <p:cNvSpPr/>
          <p:nvPr/>
        </p:nvSpPr>
        <p:spPr>
          <a:xfrm>
            <a:off x="484094" y="5002306"/>
            <a:ext cx="2366682" cy="869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7A2ABA-26E4-42BE-B98E-08FEE8F3C0F3}"/>
              </a:ext>
            </a:extLst>
          </p:cNvPr>
          <p:cNvCxnSpPr>
            <a:endCxn id="10" idx="6"/>
          </p:cNvCxnSpPr>
          <p:nvPr/>
        </p:nvCxnSpPr>
        <p:spPr>
          <a:xfrm flipH="1">
            <a:off x="2850776" y="4222376"/>
            <a:ext cx="7153836" cy="1214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BA08AF1-AB52-4FBD-8222-BDDF5E6E8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02" y="5750187"/>
            <a:ext cx="1364098" cy="434378"/>
          </a:xfrm>
          <a:prstGeom prst="rect">
            <a:avLst/>
          </a:prstGeom>
          <a:noFill/>
          <a:effectLst>
            <a:outerShdw blurRad="1016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0413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2644</Words>
  <Application>Microsoft Office PowerPoint</Application>
  <PresentationFormat>宽屏</PresentationFormat>
  <Paragraphs>169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华文楷体</vt:lpstr>
      <vt:lpstr>Arial</vt:lpstr>
      <vt:lpstr>Times New Roman</vt:lpstr>
      <vt:lpstr>Office 主题​​</vt:lpstr>
      <vt:lpstr>SSL证书介绍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SSL证书介绍</dc:title>
  <dc:creator>张 瀚文</dc:creator>
  <cp:lastModifiedBy>张 瀚文</cp:lastModifiedBy>
  <cp:revision>17</cp:revision>
  <dcterms:created xsi:type="dcterms:W3CDTF">2023-03-25T03:58:24Z</dcterms:created>
  <dcterms:modified xsi:type="dcterms:W3CDTF">2023-03-29T08:48:06Z</dcterms:modified>
</cp:coreProperties>
</file>