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12/22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12/22/2022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5: Panel Data and Fixed Effects (Within) Estimato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5: Panel Data and Fixed Effects (Within) Estimator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82" name="Given that   and   are time-invari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that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time-invariant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time-invariant confounders</a:t>
            </a:r>
            <a:br/>
            <a:r>
              <a:t>that affect treatment and outcome in </a:t>
            </a:r>
            <a:br/>
            <a:r>
              <a:t>every period</a:t>
            </a:r>
          </a:p>
        </p:txBody>
      </p:sp>
      <p:pic>
        <p:nvPicPr>
          <p:cNvPr id="183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86" name="Under this scenario, we can use the  Fixed Effects (Within)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 this scenario, we can use the </a:t>
            </a:r>
            <a:br/>
            <a:r>
              <a:t>Fixed Effects (Within) Estimator</a:t>
            </a:r>
          </a:p>
          <a:p>
            <a:pPr/>
            <a:r>
              <a:t>The Fixed Effects (Within) Estimator closes </a:t>
            </a:r>
            <a:br/>
            <a:r>
              <a:t>all of the confounding backdoors that do not</a:t>
            </a:r>
            <a:br/>
            <a:r>
              <a:t>vary over time</a:t>
            </a:r>
          </a:p>
          <a:p>
            <a:pPr/>
            <a:r>
              <a:t>Note: if u varied over time, then the Fixed </a:t>
            </a:r>
            <a:br/>
            <a:r>
              <a:t>Effects (Within) Estimator would not close </a:t>
            </a:r>
            <a:br/>
            <a:r>
              <a:t>all backdoor pathways</a:t>
            </a:r>
          </a:p>
        </p:txBody>
      </p:sp>
      <p:pic>
        <p:nvPicPr>
          <p:cNvPr id="187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anel Data Estim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Panel Data Estimators</a:t>
            </a:r>
          </a:p>
        </p:txBody>
      </p:sp>
      <p:sp>
        <p:nvSpPr>
          <p:cNvPr id="190" name="Panel data refers to data where an unit of observation (individual, firm, county, etc.) is observed longitudinally or over time (more than one time period)…"/>
          <p:cNvSpPr txBox="1"/>
          <p:nvPr>
            <p:ph type="body" idx="1"/>
          </p:nvPr>
        </p:nvSpPr>
        <p:spPr>
          <a:xfrm>
            <a:off x="1206500" y="3424561"/>
            <a:ext cx="21971000" cy="9079955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Panel data refers to data where an unit of observation (individual, firm, county, etc.) is observed longitudinally or over time (more than one time period)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If observed or unobserved confounders do not vary across time for a unit (but vary across units)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We can use panel data to identify the causal effect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Estimators with Panel Data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Pooled OLS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Fixed Effects (Within) Estimator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First-differencing (not our focus)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Random Effects Estimator (requires special assumption and not our focus)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</a:t>
            </a:r>
          </a:p>
        </p:txBody>
      </p:sp>
      <p:sp>
        <p:nvSpPr>
          <p:cNvPr id="193" name="We will utilize traditional notation instead of potential outcomes for panel data…"/>
          <p:cNvSpPr txBox="1"/>
          <p:nvPr>
            <p:ph type="body" idx="1"/>
          </p:nvPr>
        </p:nvSpPr>
        <p:spPr>
          <a:xfrm>
            <a:off x="1206500" y="3264254"/>
            <a:ext cx="21971000" cy="9240262"/>
          </a:xfrm>
          <a:prstGeom prst="rect">
            <a:avLst/>
          </a:prstGeom>
        </p:spPr>
        <p:txBody>
          <a:bodyPr/>
          <a:lstStyle/>
          <a:p>
            <a:pPr/>
            <a:r>
              <a:t>We will utilize traditional notation instead of potential outcomes for panel data</a:t>
            </a:r>
          </a:p>
          <a:p>
            <a:pPr/>
            <a:r>
              <a:t>Let Y and D be random variables </a:t>
            </a:r>
          </a:p>
          <a:p>
            <a:pPr lvl="1"/>
            <a:r>
              <a:t>Where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Let u be an unobserved random variable</a:t>
            </a:r>
          </a:p>
          <a:p>
            <a:pPr/>
            <a:r>
              <a:t>We are interested in the partial effect of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from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</a:t>
            </a:r>
          </a:p>
        </p:txBody>
      </p:sp>
      <p:sp>
        <p:nvSpPr>
          <p:cNvPr id="196" name="We observe a sample   cross-sectional units for   time periods, which is a a balanced panel (no missing observations in matri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observe a sample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cross-sectional units for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time periods, which is a a balanced panel (no missing observations in matrix)</a:t>
            </a:r>
          </a:p>
          <a:p>
            <a:pPr/>
            <a:r>
              <a:t>Cross-sectional independence: individuals in the panel are identical and independent draws from the population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∼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  <a:p>
            <a:pPr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mr>
                    </m:m>
                  </m:e>
                </m:d>
              </m:oMath>
            </a14:m>
            <a:r>
              <a:t> and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mr>
                    </m:m>
                  </m:e>
                </m:d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gression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Notation</a:t>
            </a:r>
          </a:p>
        </p:txBody>
      </p:sp>
      <p:sp>
        <p:nvSpPr>
          <p:cNvPr id="199" name="is our unobserved effects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unobserved effects model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outcome of interest for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over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  <a:r>
              <a:t> is our treat effect of interest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treatment for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over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the sum of all time-invariant person-specific characteristics, such as ability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the idiosyncratic error - includes unobserved time-varying covariates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ooled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Pooled OLS</a:t>
            </a:r>
          </a:p>
        </p:txBody>
      </p:sp>
      <p:sp>
        <p:nvSpPr>
          <p:cNvPr id="202" name="Pooled OLS is the simplest panel data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3840"/>
            </a:pPr>
            <a:r>
              <a:t>Pooled OLS is the simplest panel data estimator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It does not account for the panel structure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Where the composite error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time-invariant heterogeneity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time-varying heterogeneity 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We need to </a:t>
            </a:r>
            <a:r>
              <a:rPr b="1" i="1"/>
              <a:t>assume</a:t>
            </a:r>
            <a:r>
              <a:t> that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does not impact </a:t>
            </a:r>
            <a14:m>
              <m:oMath>
                <m:sSub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for all time periods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ooled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Pooled OLS</a:t>
            </a:r>
          </a:p>
        </p:txBody>
      </p:sp>
      <p:sp>
        <p:nvSpPr>
          <p:cNvPr id="205" name="In order to identify the causal effect with Pooled 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order to identify the causal effect with Pooled OLS</a:t>
            </a:r>
          </a:p>
          <a:p>
            <a:pPr lvl="1"/>
            <a:r>
              <a:t>We need to show that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  <a:p>
            <a:pPr/>
            <a:r>
              <a:t>TL;DR</a:t>
            </a:r>
          </a:p>
          <a:p>
            <a:pPr lvl="1"/>
            <a:r>
              <a:t>We need to ignore omitted variable bias, which is unlikely to work well</a:t>
            </a:r>
          </a:p>
          <a:p>
            <a:pPr lvl="1"/>
            <a:r>
              <a:t>This is likely not a credible assumption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08" name="The Fixed Effects (FE) Estimator is also called the Within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Fixed Effects (FE) Estimator is also called the Within Estimator</a:t>
            </a:r>
          </a:p>
          <a:p>
            <a:pPr lvl="1"/>
            <a:r>
              <a:t>It accounts for the variation </a:t>
            </a:r>
            <a:r>
              <a:rPr b="1" i="1"/>
              <a:t>within</a:t>
            </a:r>
            <a:r>
              <a:t> a unit of observation over time</a:t>
            </a:r>
          </a:p>
          <a:p>
            <a:pPr/>
            <a:r>
              <a:t>The FE estimator will does a better job of controlling for observed and unobserved time-invariant confounders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1" name="Our unobserved effects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Our unobserved effects model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We think of our fixed effect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as a covariate to be estimated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The OLS estimation for </a:t>
            </a:r>
            <a14:m>
              <m:oMath>
                <m:limUpp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under minimizing sum of squared (over i and t)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sty m:val="p"/>
                        </m:r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lim>
                  </m:limLow>
                  <m:limUpp>
                    <m:e>
                      <m:limLow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This means we include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number of individual dummy variables in the regression of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Take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</a:t>
            </a:r>
          </a:p>
          <a:p>
            <a:pPr/>
            <a:r>
              <a:t>Fixed Effects DAG</a:t>
            </a:r>
          </a:p>
          <a:p>
            <a:pPr/>
            <a:r>
              <a:t>Estimation</a:t>
            </a:r>
          </a:p>
          <a:p>
            <a:pPr/>
            <a:r>
              <a:t>Pooled OLS</a:t>
            </a:r>
          </a:p>
          <a:p>
            <a:pPr/>
            <a:r>
              <a:t>Fixed Effects or Within Estimator</a:t>
            </a:r>
          </a:p>
          <a:p>
            <a:pPr/>
            <a:r>
              <a:t>Caveats of Fixed Effects</a:t>
            </a:r>
          </a:p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4" name="We’ll use our two first order cond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use our two first order conditions</a:t>
            </a:r>
          </a:p>
          <a:p>
            <a:pPr lvl="1"/>
            <a:r>
              <a:t>Recall that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limUp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limUp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limUp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7" name="Therefore,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Therefore, for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1" marL="1121663" indent="-560831" defTabSz="2243271">
              <a:spcBef>
                <a:spcPts val="4100"/>
              </a:spcBef>
              <a:defRPr sz="441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lim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limUp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bar>
                        <m:bar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bar>
                        <m:bar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limUp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Where </a:t>
            </a:r>
            <a14:m>
              <m:oMath>
                <m:sSub>
                  <m:e>
                    <m:bar>
                      <m:bar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f>
                  <m:fPr>
                    <m:ctrl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bar>
                      <m:bar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f>
                  <m:fPr>
                    <m:ctrl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Plug in the results into the first first-order condition: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limUpp>
                  <m:e>
                    <m:limLow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limUp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limUp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0" name="Where   and…"/>
          <p:cNvSpPr txBox="1"/>
          <p:nvPr>
            <p:ph type="body" idx="1"/>
          </p:nvPr>
        </p:nvSpPr>
        <p:spPr>
          <a:xfrm>
            <a:off x="1206500" y="3374644"/>
            <a:ext cx="21971000" cy="912987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/>
            <a:r>
              <a:t>Where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/>
          </a:p>
          <a:p>
            <a:pPr/>
            <a:r>
              <a:t>Recall </a:t>
            </a:r>
            <a14:m>
              <m:oMath>
                <m:limUp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3" name="TL;D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TL;DR</a:t>
            </a:r>
          </a:p>
          <a:p>
            <a:pPr lvl="1"/>
            <a:r>
              <a:t>Using time-demeaned variables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equivalent to a regression of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 with unit-specific dummy variables</a:t>
            </a:r>
          </a:p>
          <a:p>
            <a:pPr/>
            <a:r>
              <a:t>This is why it is called the Within Estimator, since we are utilizing the variation within a specific-unit</a:t>
            </a:r>
          </a:p>
          <a:p>
            <a:pPr/>
            <a:r>
              <a:t>When we include unit-specific fixed effects and year-specific fixed effects, this is called the “two-way fixed effects” estimator </a:t>
            </a:r>
          </a:p>
          <a:p>
            <a:pPr lvl="1"/>
            <a:r>
              <a:t>We’ll cover this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6" name="Using time-demeaned variables, the time-invariant confounders zeros out…"/>
          <p:cNvSpPr txBox="1"/>
          <p:nvPr>
            <p:ph type="body" idx="1"/>
          </p:nvPr>
        </p:nvSpPr>
        <p:spPr>
          <a:xfrm>
            <a:off x="1206500" y="3521369"/>
            <a:ext cx="21971000" cy="8983147"/>
          </a:xfrm>
          <a:prstGeom prst="rect">
            <a:avLst/>
          </a:prstGeom>
        </p:spPr>
        <p:txBody>
          <a:bodyPr/>
          <a:lstStyle/>
          <a:p>
            <a:pPr/>
            <a:r>
              <a:t>Using time-demeaned variables, the time-invariant confounders zeros out</a:t>
            </a:r>
          </a:p>
          <a:p>
            <a:pPr lvl="1"/>
            <a:r>
              <a:t>Time-invariant confounders do not vary, such that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</a:t>
            </a:r>
          </a:p>
          <a:p>
            <a:pPr lvl="1"/>
            <a:r>
              <a:t>Demeaning eliminates time-invariant observed and unobserved confounders, such that 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ba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/>
            <a:r>
              <a:t>Demean across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mplement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Fixed Effects</a:t>
            </a:r>
          </a:p>
        </p:txBody>
      </p:sp>
      <p:sp>
        <p:nvSpPr>
          <p:cNvPr id="229" name="There are three ways that we can implement fixed effects in our reg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three ways that we can implement fixed effects in our regression</a:t>
            </a:r>
          </a:p>
          <a:p>
            <a:pPr/>
            <a:r>
              <a:t>1) Demean and regression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(and need to correct for degrees of freedom)</a:t>
            </a:r>
          </a:p>
          <a:p>
            <a:pPr/>
            <a:r>
              <a:t>2) Regress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unit-specific dummy variables (dummy variable regression)</a:t>
            </a:r>
          </a:p>
          <a:p>
            <a:pPr/>
            <a:r>
              <a:t>3) Regress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with canned fixed effects routine in Stata or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2" name="There are a couple of necessary identifying assumption we need in order for the Fixed Effects (Within) Estimator to identify the causal eff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There are a couple of necessary identifying assumption we need in order for the Fixed Effects (Within) Estimator to identify the causal effect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Strictly exogenous assumption (independence assumption and not testable)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Rank assumption (variation is required for at least some units and is testable)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sSub>
                    <m:e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Recall that this is just the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from </a:t>
            </a:r>
            <a14:m>
              <m:oMath>
                <m:limUp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5" name="Our strict exogeneity assumption will be similar to our independence assum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Our strict exogeneity assumption will be similar to our independence assumption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Our time-invariant confounders can be related to </a:t>
            </a:r>
            <a14:m>
              <m:oMath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since we control for them with fixed effects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need to be concerned about unobserved time-varying confounders, which will violate this assumption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Our rank assumption requires that there be variation in treatment over time for at least some units of observation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Otherwise it will be 0 and violate the assumption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8" name="If our two main assumption hold, then the fixed effects estimator identifies the causal eff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our two main assumption hold, then the fixed effects estimator identifies the causal effect</a:t>
            </a:r>
          </a:p>
          <a:p>
            <a:pPr/>
            <a:r>
              <a:t>The fixed effect estimate is consistent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Low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lim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lim>
                </m:limLow>
                <m:sSub>
                  <m:e>
                    <m:limUp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unbiased</a:t>
            </a:r>
          </a:p>
          <a:p>
            <a:pPr lvl="1"/>
            <a:r>
              <a:t>This holds as long as the number of clusters is large enough</a:t>
            </a:r>
          </a:p>
          <a:p>
            <a:pPr lvl="2"/>
            <a:r>
              <a:t>This will be an issue we’ll run into with Diff-in-Diff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aveats of 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 of Fixed Effects (Within) Estimator</a:t>
            </a:r>
          </a:p>
        </p:txBody>
      </p:sp>
      <p:sp>
        <p:nvSpPr>
          <p:cNvPr id="241" name="There are two key caveats we need to be awar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key caveats we need to be aware of</a:t>
            </a:r>
          </a:p>
          <a:p>
            <a:pPr/>
            <a:r>
              <a:t>1) Fixed effects cannot resolve reverse causality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</m:oMath>
              </m:oMathPara>
            </a14:m>
          </a:p>
          <a:p>
            <a:pPr/>
            <a:r>
              <a:t>2) Fixed effects cannot control for time-varying unobserved confounders</a:t>
            </a:r>
          </a:p>
          <a:p>
            <a:pPr lvl="1"/>
            <a:r>
              <a:t>We have to assume that there are no time-varying unobserved confounders</a:t>
            </a:r>
          </a:p>
          <a:p>
            <a:pPr lvl="1"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59" name="Panel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Panel Data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When we observe the same </a:t>
            </a:r>
            <a14:m>
              <m:oMath>
                <m:s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p>
                </m:sSup>
              </m:oMath>
            </a14:m>
            <a:r>
              <a:t> unit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With cross-sectional data, we do not observe the same </a:t>
            </a:r>
            <a14:m>
              <m:oMath>
                <m:s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p>
                </m:sSup>
              </m:oMath>
            </a14:m>
            <a:r>
              <a:t>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We can use the panel structure to control for unobserved or observed time-invariant heterogeneity 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Time-invariant heterogeneity (observed or unobserved) are covariates that vary across units but do not vary within units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Fixed Effects (Within) Estimator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Is an identification strategy that can be employed with panel data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It works when we have unobserved time-invariant confounders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44" name="Fixed Effects Estimator cannot handle reverse caus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Estimator cannot handle reverse causality</a:t>
            </a:r>
          </a:p>
          <a:p>
            <a:pPr lvl="1"/>
            <a:r>
              <a:t>Cornwell and Trumbell (1994) find positive correlations between policing and crime rates using panel data from North Carolina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820" y="7256873"/>
            <a:ext cx="15693629" cy="5988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48" name="Does this mean that police cause more crim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Does this mean that police cause more crime?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It is likely a reverse causality problem and they did not identify the causal effect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Police spending is a function of crime rates and crimes rates 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rPr b="1"/>
              <a:t>Simultaneity bias </a:t>
            </a:r>
            <a:r>
              <a:t>is creating bias for their estimated treatment effects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Becker (1986) predicts the police spending per capita will theoretically reduce crime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What is the relationship between the outcome, treatment, and covariates of interest?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51" name="We need to assume no time-varying unobserved confoun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We need to assume no time-varying unobserved confounders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presence of any time-varying unobserved confounders will prevent the backdoor criterion from being satisfied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This is just </a:t>
            </a:r>
            <a:r>
              <a:rPr b="1"/>
              <a:t>omitted variable bias</a:t>
            </a:r>
            <a:endParaRPr b="1"/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You will need another research design to handle time-varying unobserved confounders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Demean time-varying confounder is just moved to the composite error term and the strict exogeneity assumption (independence assumption) is violated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54" name="Cornwell and Rupert (1997) attempt to estimate the returns to marriage on earn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Cornwell and Rupert (1997) attempt to estimate the returns to marriage on earnings</a:t>
            </a:r>
          </a:p>
          <a:p>
            <a:pPr lvl="1"/>
            <a:r>
              <a:t>The SDO shows that married men earn more than unmarried men</a:t>
            </a:r>
          </a:p>
          <a:p>
            <a:pPr lvl="1"/>
            <a:r>
              <a:t>The SDO is likely biased from confounders and selection into marriage</a:t>
            </a:r>
          </a:p>
          <a:p>
            <a:pPr/>
            <a:r>
              <a:t>We’ll use panel data estimators to see the returns to marriage </a:t>
            </a:r>
          </a:p>
          <a:p>
            <a:pPr lvl="1"/>
            <a:r>
              <a:t>What does the Feasible Generalized Least Squared model compared to Fixed Effects?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57" name="Let’s set up the model for individuals   observed over four peri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Let’s set up the model for individuals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observed over four periods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Where 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earnings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earnings in time period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the outcome of interest and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  <a:r>
              <a:t> is our treatment effect of interest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a set of observable covariates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earnings in time period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unobserved time-invariant ability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unobserved time-invariant confounders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idiosyncratic error or unobserved determinants of wage that are assumed to be unrelated to </a:t>
            </a: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37" y="3532278"/>
            <a:ext cx="20396126" cy="8814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63" name="Cornwell and Rupert (1997) find that the Feasible Generalized Least Squares model is upward bias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Cornwell and Rupert (1997) find that the Feasible Generalized Least Squares model is upward biased</a:t>
            </a:r>
          </a:p>
          <a:p>
            <a:pPr lvl="1"/>
            <a:r>
              <a:t>After controlling for time-varying covariates, such as education, tenure, and years of marriage</a:t>
            </a:r>
          </a:p>
          <a:p>
            <a:pPr lvl="1"/>
            <a:r>
              <a:t>The treatment effect is not statistically significant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66" name="Stata Exercise (Cunningham and Kendall, 2011, 2014, 2016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Exercise</a:t>
            </a:r>
            <a:br/>
            <a:r>
              <a:t>(Cunningham and</a:t>
            </a:r>
            <a:br/>
            <a:r>
              <a:t>Kendall, 2011,</a:t>
            </a:r>
            <a:br/>
            <a:r>
              <a:t>2014, 2016)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3424" y="830617"/>
            <a:ext cx="12141113" cy="1248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70" name="Stata Exercise (Cunningham and Kendall, 2011, 2014, 2016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Exercise</a:t>
            </a:r>
            <a:br/>
            <a:r>
              <a:t>(Cunningham and</a:t>
            </a:r>
            <a:br/>
            <a:r>
              <a:t>Kendall, 2011,</a:t>
            </a:r>
            <a:br/>
            <a:r>
              <a:t>2014, 2016)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098" y="866524"/>
            <a:ext cx="12639201" cy="12505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74" name="Stata Exercise (Cunningham and Kendall, 2011, 2014, 2016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Exercise</a:t>
            </a:r>
            <a:br/>
            <a:r>
              <a:t>(Cunningham and</a:t>
            </a:r>
            <a:br/>
            <a:r>
              <a:t>Kendall, 2011,</a:t>
            </a:r>
            <a:br/>
            <a:r>
              <a:t>2014, 2016)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8180" y="622905"/>
            <a:ext cx="12749851" cy="12653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akeaway (Fixed Effec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 (Fixed Effects)</a:t>
            </a:r>
          </a:p>
        </p:txBody>
      </p:sp>
      <p:sp>
        <p:nvSpPr>
          <p:cNvPr id="162" name="Streng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Strengths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 control for unobserved confounders that do not vary over time with panel data and the fixed effects estimator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Weaknesses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cannot control for unobserved confounders that do vary over time 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cannot control for simultaneity or reverse causation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Assumptions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Strict Exogeneity Assumption (Independence Assumption - not testable)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Rank Assumption (covariates must vary - testable)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78" name="Stata Exercise (Cunningham and Kendall, 2011, 2014, 2016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Exercise</a:t>
            </a:r>
            <a:br/>
            <a:r>
              <a:t>(Cunningham and</a:t>
            </a:r>
            <a:br/>
            <a:r>
              <a:t>Kendall, 2011,</a:t>
            </a:r>
            <a:br/>
            <a:r>
              <a:t>2014, 2016)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5357" y="669206"/>
            <a:ext cx="11874391" cy="1271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cluding Re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Remarks</a:t>
            </a:r>
          </a:p>
        </p:txBody>
      </p:sp>
      <p:sp>
        <p:nvSpPr>
          <p:cNvPr id="282" name="Fixed Effects (Within) Estimator can be a powerful to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Fixed Effects (Within) Estimator can be a powerful tool 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May not be utilized enough in federal evaluations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Unlike PSM, fixed effects can control for some unobservable confounders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As long as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1) There are no time-varying confounders, you have a straight-forward methodology that can identify the causal effect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2) There is no reverse causality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This will require an instrumental variable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pic>
        <p:nvPicPr>
          <p:cNvPr id="167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422" y="2919122"/>
            <a:ext cx="15135156" cy="1091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0" name="The most complex DAG y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The most complex DAG yet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14:m>
              <m:oMath>
                <m:sSub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can vary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</m:oMath>
              </m:oMathPara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can vary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</m:oMath>
              </m:oMathPara>
            </a14:m>
            <a:endParaRPr sz="4800"/>
          </a:p>
        </p:txBody>
      </p:sp>
      <p:pic>
        <p:nvPicPr>
          <p:cNvPr id="171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4" name="affects   and…"/>
          <p:cNvSpPr txBox="1"/>
          <p:nvPr>
            <p:ph type="body" idx="1"/>
          </p:nvPr>
        </p:nvSpPr>
        <p:spPr>
          <a:xfrm>
            <a:off x="1206500" y="3374298"/>
            <a:ext cx="21971000" cy="9130218"/>
          </a:xfrm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affects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We </a:t>
            </a:r>
            <a:r>
              <a:rPr b="1"/>
              <a:t>assume</a:t>
            </a:r>
            <a:r>
              <a:t> that outcomes are not affected</a:t>
            </a:r>
            <a:br/>
            <a:r>
              <a:t>by prior outcomes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⊥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We assume that prior treatment does not </a:t>
            </a:r>
            <a:br/>
            <a:r>
              <a:t>affect current outcomes </a:t>
            </a:r>
            <a:r>
              <a:rPr b="1" i="1"/>
              <a:t>directly</a:t>
            </a:r>
            <a:r>
              <a:t>, but mediated</a:t>
            </a:r>
            <a:endParaRPr b="1" i="1"/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</m:oMath>
            </a14:m>
            <a:br/>
            <a:endParaRPr sz="4800"/>
          </a:p>
        </p:txBody>
      </p:sp>
      <p:pic>
        <p:nvPicPr>
          <p:cNvPr id="175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8" name="are observed confounders  that do not vary over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observed confounders </a:t>
            </a:r>
            <a:br/>
            <a:r>
              <a:t>that do not vary over time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unobserved confounders </a:t>
            </a:r>
            <a:br/>
            <a:r>
              <a:t>that do not vary over time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have t in the subscripts</a:t>
            </a:r>
            <a:br/>
            <a:r>
              <a:t>and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do not</a:t>
            </a:r>
          </a:p>
          <a:p>
            <a:pPr/>
            <a:r>
              <a:t>This means that D and Y vary over time</a:t>
            </a:r>
            <a:br/>
            <a:r>
              <a:t>and X and u are time-invariant</a:t>
            </a:r>
          </a:p>
        </p:txBody>
      </p:sp>
      <p:pic>
        <p:nvPicPr>
          <p:cNvPr id="179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