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dol.gov/sites/dolgov/files/OASP/legacy/files/VETS-EDOR.pdf" TargetMode="Externa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clear.dol.gov" TargetMode="External"/><Relationship Id="rId3" Type="http://schemas.openxmlformats.org/officeDocument/2006/relationships/hyperlink" Target="https://www.dol.gov/sites/dolgov/files/OASP/files/CCCA_Brief_on_Partnerships_508c.pdf" TargetMode="Externa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clear.dol.gov" TargetMode="External"/><Relationship Id="rId3" Type="http://schemas.openxmlformats.org/officeDocument/2006/relationships/hyperlink" Target="https://www.dol.gov/sites/dolgov/files/OASP/evaluation/pdf/WHD_FMLA2018SurveyResults_ExecutiveSummary_Aug2020.pdf" TargetMode="Externa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dol.gov/sites/dolgov/files/OASP/legacy/files/WIA-30mo-main-rpt.pdf" TargetMode="External"/></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Relationships>

</file>

<file path=ppt/slides/_rels/slide6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www.github.com/rowesamuel/ECON672" TargetMode="External"/></Relationships>

</file>

<file path=ppt/slides/_rels/slide6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tif"/></Relationships>

</file>

<file path=ppt/slides/_rels/slide6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Samuel Rowe, PhD 12/1/2022"/>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Samuel Rowe, PhD 12/1/2022</a:t>
            </a:r>
          </a:p>
        </p:txBody>
      </p:sp>
      <p:sp>
        <p:nvSpPr>
          <p:cNvPr id="152" name="ECON 672"/>
          <p:cNvSpPr txBox="1"/>
          <p:nvPr>
            <p:ph type="ctrTitle"/>
          </p:nvPr>
        </p:nvSpPr>
        <p:spPr>
          <a:prstGeom prst="rect">
            <a:avLst/>
          </a:prstGeom>
        </p:spPr>
        <p:txBody>
          <a:bodyPr/>
          <a:lstStyle/>
          <a:p>
            <a:pPr/>
            <a:r>
              <a:t>ECON 672</a:t>
            </a:r>
          </a:p>
        </p:txBody>
      </p:sp>
      <p:sp>
        <p:nvSpPr>
          <p:cNvPr id="153" name="Week 1: Introduction to Program Evaluation"/>
          <p:cNvSpPr txBox="1"/>
          <p:nvPr>
            <p:ph type="subTitle" sz="quarter" idx="1"/>
          </p:nvPr>
        </p:nvSpPr>
        <p:spPr>
          <a:prstGeom prst="rect">
            <a:avLst/>
          </a:prstGeom>
        </p:spPr>
        <p:txBody>
          <a:bodyPr/>
          <a:lstStyle/>
          <a:p>
            <a:pPr/>
            <a:r>
              <a:t>Week 1: Introduction to Program Evaluation</a:t>
            </a:r>
          </a:p>
        </p:txBody>
      </p:sp>
      <p:sp>
        <p:nvSpPr>
          <p:cNvPr id="154"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Program Evaluation"/>
          <p:cNvSpPr txBox="1"/>
          <p:nvPr>
            <p:ph type="title"/>
          </p:nvPr>
        </p:nvSpPr>
        <p:spPr>
          <a:prstGeom prst="rect">
            <a:avLst/>
          </a:prstGeom>
        </p:spPr>
        <p:txBody>
          <a:bodyPr/>
          <a:lstStyle/>
          <a:p>
            <a:pPr/>
            <a:r>
              <a:t>Program Evaluation</a:t>
            </a:r>
          </a:p>
        </p:txBody>
      </p:sp>
      <p:sp>
        <p:nvSpPr>
          <p:cNvPr id="188" name="Program Theory…"/>
          <p:cNvSpPr txBox="1"/>
          <p:nvPr>
            <p:ph type="body" idx="1"/>
          </p:nvPr>
        </p:nvSpPr>
        <p:spPr>
          <a:xfrm>
            <a:off x="1206500" y="3159574"/>
            <a:ext cx="21971000" cy="9344942"/>
          </a:xfrm>
          <a:prstGeom prst="rect">
            <a:avLst/>
          </a:prstGeom>
        </p:spPr>
        <p:txBody>
          <a:bodyPr/>
          <a:lstStyle/>
          <a:p>
            <a:pPr marL="445008" indent="-445008" defTabSz="1779987">
              <a:spcBef>
                <a:spcPts val="3200"/>
              </a:spcBef>
              <a:defRPr sz="3504"/>
            </a:pPr>
            <a:r>
              <a:t>Program Theory</a:t>
            </a:r>
          </a:p>
          <a:p>
            <a:pPr lvl="1" marL="890016" indent="-445008" defTabSz="1779987">
              <a:spcBef>
                <a:spcPts val="3200"/>
              </a:spcBef>
              <a:defRPr sz="3504"/>
            </a:pPr>
            <a:r>
              <a:t>Is the logic that connects the activities to the outputs and outcomes that the program is intended to do</a:t>
            </a:r>
          </a:p>
          <a:p>
            <a:pPr lvl="1" marL="890016" indent="-445008" defTabSz="1779987">
              <a:spcBef>
                <a:spcPts val="3200"/>
              </a:spcBef>
              <a:defRPr sz="3504"/>
            </a:pPr>
            <a:r>
              <a:t>Inputs -&gt; Production Function -&gt; Outputs -&gt; Outcomes</a:t>
            </a:r>
          </a:p>
          <a:p>
            <a:pPr lvl="1" marL="890016" indent="-445008" defTabSz="1779987">
              <a:spcBef>
                <a:spcPts val="3200"/>
              </a:spcBef>
              <a:defRPr sz="3504"/>
            </a:pPr>
            <a:r>
              <a:t>Inputs can be thought of as resources needed into the program production function </a:t>
            </a:r>
          </a:p>
          <a:p>
            <a:pPr lvl="1" marL="890016" indent="-445008" defTabSz="1779987">
              <a:spcBef>
                <a:spcPts val="3200"/>
              </a:spcBef>
              <a:defRPr sz="3504"/>
            </a:pPr>
            <a:r>
              <a:t>Outputs can be thought of as services or goods that the program produces (e.g.: training, inspections, etc.)</a:t>
            </a:r>
          </a:p>
          <a:p>
            <a:pPr lvl="1" marL="890016" indent="-445008" defTabSz="1779987">
              <a:spcBef>
                <a:spcPts val="3200"/>
              </a:spcBef>
              <a:defRPr sz="3504"/>
            </a:pPr>
            <a:r>
              <a:t>Outcomes are what we are interested in studying (employment, health, education outcomes, etc.)</a:t>
            </a:r>
          </a:p>
          <a:p>
            <a:pPr marL="445008" indent="-445008" defTabSz="1779987">
              <a:spcBef>
                <a:spcPts val="3200"/>
              </a:spcBef>
              <a:defRPr sz="3504"/>
            </a:pPr>
            <a:r>
              <a:t>Inputs</a:t>
            </a:r>
          </a:p>
          <a:p>
            <a:pPr lvl="1" marL="890016" indent="-445008" defTabSz="1779987">
              <a:spcBef>
                <a:spcPts val="3200"/>
              </a:spcBef>
              <a:defRPr sz="3504"/>
            </a:pPr>
            <a:r>
              <a:t>You need capital and labor, but there are other necessary inputs into the production function</a:t>
            </a:r>
          </a:p>
          <a:p>
            <a:pPr lvl="1" marL="890016" indent="-445008" defTabSz="1779987">
              <a:spcBef>
                <a:spcPts val="3200"/>
              </a:spcBef>
              <a:defRPr sz="3504"/>
            </a:pPr>
            <a:r>
              <a:t>Stakeholder engagement is a necessary input</a:t>
            </a:r>
          </a:p>
          <a:p>
            <a:pPr lvl="1" marL="890016" indent="-445008" defTabSz="1779987">
              <a:spcBef>
                <a:spcPts val="3200"/>
              </a:spcBef>
              <a:defRPr sz="3504"/>
            </a:pPr>
            <a:r>
              <a:t>Grantee needs funds to fund program services </a:t>
            </a:r>
          </a:p>
        </p:txBody>
      </p:sp>
      <p:sp>
        <p:nvSpPr>
          <p:cNvPr id="18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Program Evaluation"/>
          <p:cNvSpPr txBox="1"/>
          <p:nvPr>
            <p:ph type="title"/>
          </p:nvPr>
        </p:nvSpPr>
        <p:spPr>
          <a:prstGeom prst="rect">
            <a:avLst/>
          </a:prstGeom>
        </p:spPr>
        <p:txBody>
          <a:bodyPr/>
          <a:lstStyle/>
          <a:p>
            <a:pPr/>
            <a:r>
              <a:t>Program Evaluation</a:t>
            </a:r>
          </a:p>
        </p:txBody>
      </p:sp>
      <p:sp>
        <p:nvSpPr>
          <p:cNvPr id="192" name="Microeconomic Theory…"/>
          <p:cNvSpPr txBox="1"/>
          <p:nvPr>
            <p:ph type="body" idx="1"/>
          </p:nvPr>
        </p:nvSpPr>
        <p:spPr>
          <a:xfrm>
            <a:off x="1206500" y="3025826"/>
            <a:ext cx="21971000" cy="9478690"/>
          </a:xfrm>
          <a:prstGeom prst="rect">
            <a:avLst/>
          </a:prstGeom>
        </p:spPr>
        <p:txBody>
          <a:bodyPr/>
          <a:lstStyle/>
          <a:p>
            <a:pPr marL="566927" indent="-566927" defTabSz="2267655">
              <a:spcBef>
                <a:spcPts val="4100"/>
              </a:spcBef>
              <a:defRPr sz="4464"/>
            </a:pPr>
            <a:r>
              <a:t>Microeconomic Theory</a:t>
            </a:r>
          </a:p>
          <a:p>
            <a:pPr lvl="1" marL="1133855" indent="-566927" defTabSz="2267655">
              <a:spcBef>
                <a:spcPts val="4100"/>
              </a:spcBef>
              <a:defRPr sz="4464"/>
            </a:pPr>
            <a:r>
              <a:t>Why should a program, treatment, or policy exists?  </a:t>
            </a:r>
          </a:p>
          <a:p>
            <a:pPr lvl="1" marL="1133855" indent="-566927" defTabSz="2267655">
              <a:spcBef>
                <a:spcPts val="4100"/>
              </a:spcBef>
              <a:defRPr sz="4464"/>
            </a:pPr>
            <a:r>
              <a:t>Is there a market failure that needs to be ameliorated?</a:t>
            </a:r>
          </a:p>
          <a:p>
            <a:pPr lvl="1" marL="1133855" indent="-566927" defTabSz="2267655">
              <a:spcBef>
                <a:spcPts val="4100"/>
              </a:spcBef>
              <a:defRPr sz="4464"/>
            </a:pPr>
            <a:r>
              <a:t>Are there externalities, public goods, natural monopolies, asymmetric information present?</a:t>
            </a:r>
          </a:p>
          <a:p>
            <a:pPr marL="566927" indent="-566927" defTabSz="2267655">
              <a:spcBef>
                <a:spcPts val="4100"/>
              </a:spcBef>
              <a:defRPr sz="4464"/>
            </a:pPr>
            <a:r>
              <a:t>Public Policy Issues</a:t>
            </a:r>
          </a:p>
          <a:p>
            <a:pPr lvl="1" marL="1133855" indent="-566927" defTabSz="2267655">
              <a:spcBef>
                <a:spcPts val="4100"/>
              </a:spcBef>
              <a:defRPr sz="4464"/>
            </a:pPr>
            <a:r>
              <a:t>Are there only efficiency concerns?  </a:t>
            </a:r>
          </a:p>
          <a:p>
            <a:pPr lvl="1" marL="1133855" indent="-566927" defTabSz="2267655">
              <a:spcBef>
                <a:spcPts val="4100"/>
              </a:spcBef>
              <a:defRPr sz="4464"/>
            </a:pPr>
            <a:r>
              <a:t>What about equity concerns?</a:t>
            </a:r>
          </a:p>
          <a:p>
            <a:pPr lvl="1" marL="1133855" indent="-566927" defTabSz="2267655">
              <a:spcBef>
                <a:spcPts val="4100"/>
              </a:spcBef>
              <a:defRPr sz="4464"/>
            </a:pPr>
            <a:r>
              <a:t>What about effectiveness regardless of efficiency?</a:t>
            </a:r>
          </a:p>
        </p:txBody>
      </p:sp>
      <p:sp>
        <p:nvSpPr>
          <p:cNvPr id="19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Program Evaluation Considerations"/>
          <p:cNvSpPr txBox="1"/>
          <p:nvPr>
            <p:ph type="title"/>
          </p:nvPr>
        </p:nvSpPr>
        <p:spPr>
          <a:prstGeom prst="rect">
            <a:avLst/>
          </a:prstGeom>
        </p:spPr>
        <p:txBody>
          <a:bodyPr/>
          <a:lstStyle/>
          <a:p>
            <a:pPr/>
            <a:r>
              <a:t>Program Evaluation Considerations</a:t>
            </a:r>
          </a:p>
        </p:txBody>
      </p:sp>
      <p:sp>
        <p:nvSpPr>
          <p:cNvPr id="196" name="There are three significant considerations with a program evaluation…"/>
          <p:cNvSpPr txBox="1"/>
          <p:nvPr>
            <p:ph type="body" idx="1"/>
          </p:nvPr>
        </p:nvSpPr>
        <p:spPr>
          <a:xfrm>
            <a:off x="1206500" y="3275846"/>
            <a:ext cx="21971000" cy="9228670"/>
          </a:xfrm>
          <a:prstGeom prst="rect">
            <a:avLst/>
          </a:prstGeom>
        </p:spPr>
        <p:txBody>
          <a:bodyPr/>
          <a:lstStyle/>
          <a:p>
            <a:pPr/>
            <a:r>
              <a:t>There are three significant considerations with a program evaluation</a:t>
            </a:r>
          </a:p>
          <a:p>
            <a:pPr lvl="1"/>
            <a:r>
              <a:t>The purpose of the evaluation</a:t>
            </a:r>
          </a:p>
          <a:p>
            <a:pPr lvl="1"/>
            <a:r>
              <a:t>The program’s structure and circumstances</a:t>
            </a:r>
          </a:p>
          <a:p>
            <a:pPr lvl="1"/>
            <a:r>
              <a:t>The resources available for the evaluation </a:t>
            </a:r>
          </a:p>
          <a:p>
            <a:pPr/>
            <a:r>
              <a:t>One of the most challenging aspects of program evaluation is that there is no “one-size-fits-all” approach</a:t>
            </a:r>
          </a:p>
          <a:p>
            <a:pPr lvl="1"/>
            <a:r>
              <a:t>Government-funded evaluations are not implemented in a void</a:t>
            </a:r>
          </a:p>
          <a:p>
            <a:pPr lvl="1"/>
            <a:r>
              <a:t>There are many parties involved with different goals and agendas</a:t>
            </a:r>
          </a:p>
        </p:txBody>
      </p:sp>
      <p:sp>
        <p:nvSpPr>
          <p:cNvPr id="19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Purpose of the Evaluation"/>
          <p:cNvSpPr txBox="1"/>
          <p:nvPr>
            <p:ph type="title"/>
          </p:nvPr>
        </p:nvSpPr>
        <p:spPr>
          <a:prstGeom prst="rect">
            <a:avLst/>
          </a:prstGeom>
        </p:spPr>
        <p:txBody>
          <a:bodyPr/>
          <a:lstStyle/>
          <a:p>
            <a:pPr/>
            <a:r>
              <a:t>Purpose of the Evaluation</a:t>
            </a:r>
          </a:p>
        </p:txBody>
      </p:sp>
      <p:sp>
        <p:nvSpPr>
          <p:cNvPr id="200" name="Program Improvement…"/>
          <p:cNvSpPr txBox="1"/>
          <p:nvPr>
            <p:ph type="body" idx="1"/>
          </p:nvPr>
        </p:nvSpPr>
        <p:spPr>
          <a:xfrm>
            <a:off x="1206500" y="3248336"/>
            <a:ext cx="21971000" cy="9256180"/>
          </a:xfrm>
          <a:prstGeom prst="rect">
            <a:avLst/>
          </a:prstGeom>
        </p:spPr>
        <p:txBody>
          <a:bodyPr/>
          <a:lstStyle/>
          <a:p>
            <a:pPr/>
            <a:r>
              <a:t>Program Improvement </a:t>
            </a:r>
          </a:p>
          <a:p>
            <a:pPr lvl="1"/>
            <a:r>
              <a:t>An evaluation to form and shape a program to improve performance</a:t>
            </a:r>
          </a:p>
          <a:p>
            <a:pPr/>
            <a:r>
              <a:t>Accountability </a:t>
            </a:r>
          </a:p>
          <a:p>
            <a:pPr lvl="1"/>
            <a:r>
              <a:t>An evaluation of a program to see if benefits to society and expectations are being met</a:t>
            </a:r>
          </a:p>
          <a:p>
            <a:pPr/>
            <a:r>
              <a:t>Knowledge Generation </a:t>
            </a:r>
          </a:p>
          <a:p>
            <a:pPr lvl="1"/>
            <a:r>
              <a:t>An evaluation that contribute to social science knowledge base or program innovation</a:t>
            </a:r>
          </a:p>
        </p:txBody>
      </p:sp>
      <p:sp>
        <p:nvSpPr>
          <p:cNvPr id="20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Purpose of Evaluation"/>
          <p:cNvSpPr txBox="1"/>
          <p:nvPr>
            <p:ph type="title"/>
          </p:nvPr>
        </p:nvSpPr>
        <p:spPr>
          <a:prstGeom prst="rect">
            <a:avLst/>
          </a:prstGeom>
        </p:spPr>
        <p:txBody>
          <a:bodyPr/>
          <a:lstStyle/>
          <a:p>
            <a:pPr/>
            <a:r>
              <a:t>Purpose of Evaluation</a:t>
            </a:r>
          </a:p>
        </p:txBody>
      </p:sp>
      <p:sp>
        <p:nvSpPr>
          <p:cNvPr id="204" name="Hidden Agendas…"/>
          <p:cNvSpPr txBox="1"/>
          <p:nvPr>
            <p:ph type="body" idx="1"/>
          </p:nvPr>
        </p:nvSpPr>
        <p:spPr>
          <a:xfrm>
            <a:off x="1206500" y="3224632"/>
            <a:ext cx="21971000" cy="9279884"/>
          </a:xfrm>
          <a:prstGeom prst="rect">
            <a:avLst/>
          </a:prstGeom>
        </p:spPr>
        <p:txBody>
          <a:bodyPr/>
          <a:lstStyle/>
          <a:p>
            <a:pPr/>
            <a:r>
              <a:t>Hidden Agendas</a:t>
            </a:r>
          </a:p>
          <a:p>
            <a:pPr lvl="1"/>
            <a:r>
              <a:t>All evaluations have a political component but some evaluations have no interest in the findings</a:t>
            </a:r>
          </a:p>
          <a:p>
            <a:pPr lvl="1"/>
            <a:r>
              <a:t>Improve public relations; impress fundraisers; convince political decision makers; etc.</a:t>
            </a:r>
          </a:p>
          <a:p>
            <a:pPr/>
            <a:r>
              <a:t>Most evaluations will be related to program improvement, knowledge generation, or accountability</a:t>
            </a:r>
          </a:p>
          <a:p>
            <a:pPr lvl="1"/>
            <a:r>
              <a:t>You need to be aware of political agendas and stakes of all parties involved</a:t>
            </a:r>
          </a:p>
        </p:txBody>
      </p:sp>
      <p:sp>
        <p:nvSpPr>
          <p:cNvPr id="20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Program Structure and Circumstances"/>
          <p:cNvSpPr txBox="1"/>
          <p:nvPr>
            <p:ph type="title"/>
          </p:nvPr>
        </p:nvSpPr>
        <p:spPr>
          <a:prstGeom prst="rect">
            <a:avLst/>
          </a:prstGeom>
        </p:spPr>
        <p:txBody>
          <a:bodyPr/>
          <a:lstStyle/>
          <a:p>
            <a:pPr/>
            <a:r>
              <a:t>Program Structure and Circumstances</a:t>
            </a:r>
          </a:p>
        </p:txBody>
      </p:sp>
      <p:sp>
        <p:nvSpPr>
          <p:cNvPr id="208" name="Each program has different structures and circumstances which need to be accounted for during an evaluation…"/>
          <p:cNvSpPr txBox="1"/>
          <p:nvPr>
            <p:ph type="body" idx="1"/>
          </p:nvPr>
        </p:nvSpPr>
        <p:spPr>
          <a:xfrm>
            <a:off x="1206500" y="3309413"/>
            <a:ext cx="21971000" cy="9195103"/>
          </a:xfrm>
          <a:prstGeom prst="rect">
            <a:avLst/>
          </a:prstGeom>
        </p:spPr>
        <p:txBody>
          <a:bodyPr/>
          <a:lstStyle/>
          <a:p>
            <a:pPr marL="536447" indent="-536447" defTabSz="2145738">
              <a:spcBef>
                <a:spcPts val="3900"/>
              </a:spcBef>
              <a:defRPr sz="4224"/>
            </a:pPr>
            <a:r>
              <a:t>Each program has different structures and circumstances which need to be accounted for during an evaluation</a:t>
            </a:r>
          </a:p>
          <a:p>
            <a:pPr marL="536447" indent="-536447" defTabSz="2145738">
              <a:spcBef>
                <a:spcPts val="3900"/>
              </a:spcBef>
              <a:defRPr sz="4224"/>
            </a:pPr>
            <a:r>
              <a:t>1) Stage of Program Development</a:t>
            </a:r>
          </a:p>
          <a:p>
            <a:pPr lvl="1" marL="1072895" indent="-536447" defTabSz="2145738">
              <a:spcBef>
                <a:spcPts val="3900"/>
              </a:spcBef>
              <a:defRPr sz="4224"/>
            </a:pPr>
            <a:r>
              <a:t>You need to be mindful of the stage of the program to determine which evaluation is appropriate</a:t>
            </a:r>
          </a:p>
          <a:p>
            <a:pPr lvl="1" marL="1072895" indent="-536447" defTabSz="2145738">
              <a:spcBef>
                <a:spcPts val="3900"/>
              </a:spcBef>
              <a:defRPr sz="4224"/>
            </a:pPr>
            <a:r>
              <a:t>E.g.: if a program is in its formative stage, its probably too early for an impact evaluation</a:t>
            </a:r>
          </a:p>
          <a:p>
            <a:pPr marL="536447" indent="-536447" defTabSz="2145738">
              <a:spcBef>
                <a:spcPts val="3900"/>
              </a:spcBef>
              <a:defRPr sz="4224"/>
            </a:pPr>
            <a:r>
              <a:t>2) Conceptual and Organizational Structure</a:t>
            </a:r>
          </a:p>
          <a:p>
            <a:pPr lvl="1" marL="1072895" indent="-536447" defTabSz="2145738">
              <a:spcBef>
                <a:spcPts val="3900"/>
              </a:spcBef>
              <a:defRPr sz="4224"/>
            </a:pPr>
            <a:r>
              <a:t>Program theory - how are inputs converted into outputs and outputs affect outcomes?</a:t>
            </a:r>
          </a:p>
          <a:p>
            <a:pPr lvl="1" marL="1072895" indent="-536447" defTabSz="2145738">
              <a:spcBef>
                <a:spcPts val="3900"/>
              </a:spcBef>
              <a:defRPr sz="4224"/>
            </a:pPr>
            <a:r>
              <a:t>Microeconomic theory - what are the economic expectations?</a:t>
            </a:r>
          </a:p>
        </p:txBody>
      </p:sp>
      <p:sp>
        <p:nvSpPr>
          <p:cNvPr id="20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Program Structure and Circumstances"/>
          <p:cNvSpPr txBox="1"/>
          <p:nvPr>
            <p:ph type="title"/>
          </p:nvPr>
        </p:nvSpPr>
        <p:spPr>
          <a:prstGeom prst="rect">
            <a:avLst/>
          </a:prstGeom>
        </p:spPr>
        <p:txBody>
          <a:bodyPr/>
          <a:lstStyle/>
          <a:p>
            <a:pPr/>
            <a:r>
              <a:t>Program Structure and Circumstances</a:t>
            </a:r>
          </a:p>
        </p:txBody>
      </p:sp>
      <p:sp>
        <p:nvSpPr>
          <p:cNvPr id="212" name="3) Administrative and Political Context…"/>
          <p:cNvSpPr txBox="1"/>
          <p:nvPr>
            <p:ph type="body" idx="1"/>
          </p:nvPr>
        </p:nvSpPr>
        <p:spPr>
          <a:prstGeom prst="rect">
            <a:avLst/>
          </a:prstGeom>
        </p:spPr>
        <p:txBody>
          <a:bodyPr/>
          <a:lstStyle/>
          <a:p>
            <a:pPr/>
            <a:r>
              <a:t>3) Administrative and Political Context</a:t>
            </a:r>
          </a:p>
          <a:p>
            <a:pPr lvl="1"/>
            <a:r>
              <a:t>Stakeholders - who is being evaluated, who is evaluating, who is funding the evaluation, who is being affected by the evaluation, who is being affected by the program?</a:t>
            </a:r>
          </a:p>
          <a:p>
            <a:pPr lvl="1"/>
            <a:r>
              <a:t>Unless the evaluation is being conducted by an independent academic researcher, there is probably administrative and political context for the evaluation </a:t>
            </a:r>
          </a:p>
          <a:p>
            <a:pPr lvl="1"/>
            <a:r>
              <a:t>Stakeholders may also respond differently to objective findings for political reasons</a:t>
            </a:r>
          </a:p>
        </p:txBody>
      </p:sp>
      <p:sp>
        <p:nvSpPr>
          <p:cNvPr id="21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Critical Resources for the Evaluation"/>
          <p:cNvSpPr txBox="1"/>
          <p:nvPr>
            <p:ph type="title"/>
          </p:nvPr>
        </p:nvSpPr>
        <p:spPr>
          <a:prstGeom prst="rect">
            <a:avLst/>
          </a:prstGeom>
        </p:spPr>
        <p:txBody>
          <a:bodyPr/>
          <a:lstStyle/>
          <a:p>
            <a:pPr/>
            <a:r>
              <a:t>Critical Resources for the Evaluation</a:t>
            </a:r>
          </a:p>
        </p:txBody>
      </p:sp>
      <p:sp>
        <p:nvSpPr>
          <p:cNvPr id="216" name="Funding…"/>
          <p:cNvSpPr txBox="1"/>
          <p:nvPr>
            <p:ph type="body" idx="1"/>
          </p:nvPr>
        </p:nvSpPr>
        <p:spPr>
          <a:xfrm>
            <a:off x="1206500" y="3193227"/>
            <a:ext cx="21971000" cy="9311289"/>
          </a:xfrm>
          <a:prstGeom prst="rect">
            <a:avLst/>
          </a:prstGeom>
        </p:spPr>
        <p:txBody>
          <a:bodyPr/>
          <a:lstStyle/>
          <a:p>
            <a:pPr marL="469391" indent="-469391" defTabSz="1877520">
              <a:spcBef>
                <a:spcPts val="3400"/>
              </a:spcBef>
              <a:defRPr sz="3696"/>
            </a:pPr>
            <a:r>
              <a:t>Funding</a:t>
            </a:r>
          </a:p>
          <a:p>
            <a:pPr marL="469391" indent="-469391" defTabSz="1877520">
              <a:spcBef>
                <a:spcPts val="3400"/>
              </a:spcBef>
              <a:defRPr sz="3696"/>
            </a:pPr>
            <a:r>
              <a:t>Specialized Experience</a:t>
            </a:r>
          </a:p>
          <a:p>
            <a:pPr lvl="1" marL="938783" indent="-469391" defTabSz="1877520">
              <a:spcBef>
                <a:spcPts val="3400"/>
              </a:spcBef>
              <a:defRPr sz="3696"/>
            </a:pPr>
            <a:r>
              <a:t>There is a need for proficient evaluators, project managers, data collectors, analysts, etc</a:t>
            </a:r>
          </a:p>
          <a:p>
            <a:pPr marL="469391" indent="-469391" defTabSz="1877520">
              <a:spcBef>
                <a:spcPts val="3400"/>
              </a:spcBef>
              <a:defRPr sz="3696"/>
            </a:pPr>
            <a:r>
              <a:t>Time</a:t>
            </a:r>
          </a:p>
          <a:p>
            <a:pPr lvl="1" marL="938783" indent="-469391" defTabSz="1877520">
              <a:spcBef>
                <a:spcPts val="3400"/>
              </a:spcBef>
              <a:defRPr sz="3696"/>
            </a:pPr>
            <a:r>
              <a:t>Allocation of time for completion and flexibility of deadlines are rarely determined by the evaluator</a:t>
            </a:r>
          </a:p>
          <a:p>
            <a:pPr lvl="1" marL="938783" indent="-469391" defTabSz="1877520">
              <a:spcBef>
                <a:spcPts val="3400"/>
              </a:spcBef>
              <a:defRPr sz="3696"/>
            </a:pPr>
            <a:r>
              <a:t>Stakeholders are again an important determinant with time</a:t>
            </a:r>
          </a:p>
          <a:p>
            <a:pPr marL="469391" indent="-469391" defTabSz="1877520">
              <a:spcBef>
                <a:spcPts val="3400"/>
              </a:spcBef>
              <a:defRPr sz="3696"/>
            </a:pPr>
            <a:r>
              <a:t>Cooperation with Program Management, Staff, and Related Stakeholders</a:t>
            </a:r>
          </a:p>
          <a:p>
            <a:pPr lvl="1" marL="938783" indent="-469391" defTabSz="1877520">
              <a:spcBef>
                <a:spcPts val="3400"/>
              </a:spcBef>
              <a:defRPr sz="3696"/>
            </a:pPr>
            <a:r>
              <a:t>Helps prevent barriers</a:t>
            </a:r>
          </a:p>
          <a:p>
            <a:pPr lvl="1" marL="938783" indent="-469391" defTabSz="1877520">
              <a:spcBef>
                <a:spcPts val="3400"/>
              </a:spcBef>
              <a:defRPr sz="3696"/>
            </a:pPr>
            <a:r>
              <a:t>Access to records and internal documents about the program</a:t>
            </a:r>
          </a:p>
          <a:p>
            <a:pPr lvl="1" marL="938783" indent="-469391" defTabSz="1877520">
              <a:spcBef>
                <a:spcPts val="3400"/>
              </a:spcBef>
              <a:defRPr sz="3696"/>
            </a:pPr>
            <a:r>
              <a:rPr b="1" i="1"/>
              <a:t>A</a:t>
            </a:r>
            <a:r>
              <a:t> </a:t>
            </a:r>
            <a:r>
              <a:rPr b="1" i="1"/>
              <a:t>lack of cooperation with critical stakeholders can sink an evaluation</a:t>
            </a:r>
          </a:p>
        </p:txBody>
      </p:sp>
      <p:sp>
        <p:nvSpPr>
          <p:cNvPr id="21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Critical Stakeholders"/>
          <p:cNvSpPr txBox="1"/>
          <p:nvPr>
            <p:ph type="title"/>
          </p:nvPr>
        </p:nvSpPr>
        <p:spPr>
          <a:prstGeom prst="rect">
            <a:avLst/>
          </a:prstGeom>
        </p:spPr>
        <p:txBody>
          <a:bodyPr/>
          <a:lstStyle/>
          <a:p>
            <a:pPr/>
            <a:r>
              <a:t>Critical Stakeholders</a:t>
            </a:r>
          </a:p>
        </p:txBody>
      </p:sp>
      <p:sp>
        <p:nvSpPr>
          <p:cNvPr id="220" name="Policymakers, Decision makers, and Program Sponsors…"/>
          <p:cNvSpPr txBox="1"/>
          <p:nvPr>
            <p:ph type="body" idx="1"/>
          </p:nvPr>
        </p:nvSpPr>
        <p:spPr>
          <a:xfrm>
            <a:off x="1206500" y="3213471"/>
            <a:ext cx="21971000" cy="9291045"/>
          </a:xfrm>
          <a:prstGeom prst="rect">
            <a:avLst/>
          </a:prstGeom>
        </p:spPr>
        <p:txBody>
          <a:bodyPr/>
          <a:lstStyle/>
          <a:p>
            <a:pPr marL="469391" indent="-469391" defTabSz="1877520">
              <a:spcBef>
                <a:spcPts val="3400"/>
              </a:spcBef>
              <a:defRPr sz="3696"/>
            </a:pPr>
            <a:r>
              <a:t>Policymakers, Decision makers, and Program Sponsors</a:t>
            </a:r>
          </a:p>
          <a:p>
            <a:pPr lvl="1" marL="938783" indent="-469391" defTabSz="1877520">
              <a:spcBef>
                <a:spcPts val="3400"/>
              </a:spcBef>
              <a:defRPr sz="3696"/>
            </a:pPr>
            <a:r>
              <a:t>Responsible for whether a program should continue, modified, expanded, or eliminated</a:t>
            </a:r>
          </a:p>
          <a:p>
            <a:pPr marL="469391" indent="-469391" defTabSz="1877520">
              <a:spcBef>
                <a:spcPts val="3400"/>
              </a:spcBef>
              <a:defRPr sz="3696"/>
            </a:pPr>
            <a:r>
              <a:t>Program Sponsors</a:t>
            </a:r>
          </a:p>
          <a:p>
            <a:pPr lvl="1" marL="938783" indent="-469391" defTabSz="1877520">
              <a:spcBef>
                <a:spcPts val="3400"/>
              </a:spcBef>
              <a:defRPr sz="3696"/>
            </a:pPr>
            <a:r>
              <a:t>Initiate and fund the program and may overlap with policymakers </a:t>
            </a:r>
          </a:p>
          <a:p>
            <a:pPr marL="469391" indent="-469391" defTabSz="1877520">
              <a:spcBef>
                <a:spcPts val="3400"/>
              </a:spcBef>
              <a:defRPr sz="3696"/>
            </a:pPr>
            <a:r>
              <a:t>Evaluation Sponsors</a:t>
            </a:r>
          </a:p>
          <a:p>
            <a:pPr lvl="1" marL="938783" indent="-469391" defTabSz="1877520">
              <a:spcBef>
                <a:spcPts val="3400"/>
              </a:spcBef>
              <a:defRPr sz="3696"/>
            </a:pPr>
            <a:r>
              <a:t>Initiate and fund the evaluation of the program (chief evaluation offices)</a:t>
            </a:r>
          </a:p>
          <a:p>
            <a:pPr marL="469391" indent="-469391" defTabSz="1877520">
              <a:spcBef>
                <a:spcPts val="3400"/>
              </a:spcBef>
              <a:defRPr sz="3696"/>
            </a:pPr>
            <a:r>
              <a:t>Target Participants</a:t>
            </a:r>
          </a:p>
          <a:p>
            <a:pPr lvl="1" marL="938783" indent="-469391" defTabSz="1877520">
              <a:spcBef>
                <a:spcPts val="3400"/>
              </a:spcBef>
              <a:defRPr sz="3696"/>
            </a:pPr>
            <a:r>
              <a:t>Persons or households that are targeted by the program for treatment</a:t>
            </a:r>
          </a:p>
          <a:p>
            <a:pPr marL="469391" indent="-469391" defTabSz="1877520">
              <a:spcBef>
                <a:spcPts val="3400"/>
              </a:spcBef>
              <a:defRPr sz="3696"/>
            </a:pPr>
            <a:r>
              <a:t>Program Managers</a:t>
            </a:r>
          </a:p>
          <a:p>
            <a:pPr lvl="1" marL="938783" indent="-469391" defTabSz="1877520">
              <a:spcBef>
                <a:spcPts val="3400"/>
              </a:spcBef>
              <a:defRPr sz="3696"/>
            </a:pPr>
            <a:r>
              <a:t>Personnel responsible for overseeing and administering the program </a:t>
            </a:r>
          </a:p>
        </p:txBody>
      </p:sp>
      <p:sp>
        <p:nvSpPr>
          <p:cNvPr id="22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Critical Stakeholders"/>
          <p:cNvSpPr txBox="1"/>
          <p:nvPr>
            <p:ph type="title"/>
          </p:nvPr>
        </p:nvSpPr>
        <p:spPr>
          <a:prstGeom prst="rect">
            <a:avLst/>
          </a:prstGeom>
        </p:spPr>
        <p:txBody>
          <a:bodyPr/>
          <a:lstStyle/>
          <a:p>
            <a:pPr/>
            <a:r>
              <a:t>Critical Stakeholders</a:t>
            </a:r>
          </a:p>
        </p:txBody>
      </p:sp>
      <p:sp>
        <p:nvSpPr>
          <p:cNvPr id="224" name="Program Staff…"/>
          <p:cNvSpPr txBox="1"/>
          <p:nvPr>
            <p:ph type="body" idx="1"/>
          </p:nvPr>
        </p:nvSpPr>
        <p:spPr>
          <a:xfrm>
            <a:off x="1206500" y="3334416"/>
            <a:ext cx="21971000" cy="9170100"/>
          </a:xfrm>
          <a:prstGeom prst="rect">
            <a:avLst/>
          </a:prstGeom>
        </p:spPr>
        <p:txBody>
          <a:bodyPr/>
          <a:lstStyle/>
          <a:p>
            <a:pPr marL="499872" indent="-499872" defTabSz="1999437">
              <a:spcBef>
                <a:spcPts val="3600"/>
              </a:spcBef>
              <a:defRPr sz="3936"/>
            </a:pPr>
            <a:r>
              <a:t>Program Staff</a:t>
            </a:r>
          </a:p>
          <a:p>
            <a:pPr lvl="1" marL="999744" indent="-499872" defTabSz="1999437">
              <a:spcBef>
                <a:spcPts val="3600"/>
              </a:spcBef>
              <a:defRPr sz="3936"/>
            </a:pPr>
            <a:r>
              <a:t>Personnel responsible for delivering the the program services</a:t>
            </a:r>
          </a:p>
          <a:p>
            <a:pPr marL="499872" indent="-499872" defTabSz="1999437">
              <a:spcBef>
                <a:spcPts val="3600"/>
              </a:spcBef>
              <a:defRPr sz="3936"/>
            </a:pPr>
            <a:r>
              <a:t>Program Competitors</a:t>
            </a:r>
          </a:p>
          <a:p>
            <a:pPr lvl="1" marL="999744" indent="-499872" defTabSz="1999437">
              <a:spcBef>
                <a:spcPts val="3600"/>
              </a:spcBef>
              <a:defRPr sz="3936"/>
            </a:pPr>
            <a:r>
              <a:t>Organizations or groups that compete for available resources</a:t>
            </a:r>
          </a:p>
          <a:p>
            <a:pPr marL="499872" indent="-499872" defTabSz="1999437">
              <a:spcBef>
                <a:spcPts val="3600"/>
              </a:spcBef>
              <a:defRPr sz="3936"/>
            </a:pPr>
            <a:r>
              <a:t>Contextual Stakeholders</a:t>
            </a:r>
          </a:p>
          <a:p>
            <a:pPr lvl="1" marL="999744" indent="-499872" defTabSz="1999437">
              <a:spcBef>
                <a:spcPts val="3600"/>
              </a:spcBef>
              <a:defRPr sz="3936"/>
            </a:pPr>
            <a:r>
              <a:t>Organizations, groups, and individuals in the immediate environment of a program with interest in what happens to the program (e.g.: other agencies, public official, citizen groups)</a:t>
            </a:r>
          </a:p>
          <a:p>
            <a:pPr marL="499872" indent="-499872" defTabSz="1999437">
              <a:spcBef>
                <a:spcPts val="3600"/>
              </a:spcBef>
              <a:defRPr sz="3936"/>
            </a:pPr>
            <a:r>
              <a:t>Evaluation and research community</a:t>
            </a:r>
          </a:p>
          <a:p>
            <a:pPr lvl="1" marL="999744" indent="-499872" defTabSz="1999437">
              <a:spcBef>
                <a:spcPts val="3600"/>
              </a:spcBef>
              <a:defRPr sz="3936"/>
            </a:pPr>
            <a:r>
              <a:t>Evaluation professional and academics who review the technical quality of the evaluation</a:t>
            </a:r>
          </a:p>
          <a:p>
            <a:pPr lvl="1" marL="999744" indent="-499872" defTabSz="1999437">
              <a:spcBef>
                <a:spcPts val="3600"/>
              </a:spcBef>
              <a:defRPr sz="3936"/>
            </a:pPr>
            <a:r>
              <a:t>TWG (Technical Working Group), peer review, and other academics</a:t>
            </a:r>
          </a:p>
        </p:txBody>
      </p:sp>
      <p:sp>
        <p:nvSpPr>
          <p:cNvPr id="22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Overview for Today"/>
          <p:cNvSpPr txBox="1"/>
          <p:nvPr>
            <p:ph type="title"/>
          </p:nvPr>
        </p:nvSpPr>
        <p:spPr>
          <a:prstGeom prst="rect">
            <a:avLst/>
          </a:prstGeom>
        </p:spPr>
        <p:txBody>
          <a:bodyPr/>
          <a:lstStyle/>
          <a:p>
            <a:pPr/>
            <a:r>
              <a:t>Overview for Today</a:t>
            </a:r>
          </a:p>
        </p:txBody>
      </p:sp>
      <p:sp>
        <p:nvSpPr>
          <p:cNvPr id="157" name="Syllabus Review…"/>
          <p:cNvSpPr txBox="1"/>
          <p:nvPr>
            <p:ph type="body" idx="1"/>
          </p:nvPr>
        </p:nvSpPr>
        <p:spPr>
          <a:xfrm>
            <a:off x="1206500" y="3075398"/>
            <a:ext cx="21971000" cy="9429118"/>
          </a:xfrm>
          <a:prstGeom prst="rect">
            <a:avLst/>
          </a:prstGeom>
        </p:spPr>
        <p:txBody>
          <a:bodyPr/>
          <a:lstStyle/>
          <a:p>
            <a:pPr marL="579119" indent="-579119" defTabSz="2316421">
              <a:spcBef>
                <a:spcPts val="4200"/>
              </a:spcBef>
              <a:defRPr sz="4560"/>
            </a:pPr>
            <a:r>
              <a:t>Syllabus Review</a:t>
            </a:r>
          </a:p>
          <a:p>
            <a:pPr marL="579119" indent="-579119" defTabSz="2316421">
              <a:spcBef>
                <a:spcPts val="4200"/>
              </a:spcBef>
              <a:defRPr sz="4560"/>
            </a:pPr>
            <a:r>
              <a:t>Introduction to Program Evaluation (Rossi, Lipsey, and Freeman, 2004)</a:t>
            </a:r>
          </a:p>
          <a:p>
            <a:pPr lvl="1" marL="1158239" indent="-579119" defTabSz="2316421">
              <a:spcBef>
                <a:spcPts val="4200"/>
              </a:spcBef>
              <a:defRPr sz="4560"/>
            </a:pPr>
            <a:r>
              <a:t>What is Program Evaluation</a:t>
            </a:r>
          </a:p>
          <a:p>
            <a:pPr lvl="1" marL="1158239" indent="-579119" defTabSz="2316421">
              <a:spcBef>
                <a:spcPts val="4200"/>
              </a:spcBef>
              <a:defRPr sz="4560"/>
            </a:pPr>
            <a:r>
              <a:t>Types of Evaluation</a:t>
            </a:r>
          </a:p>
          <a:p>
            <a:pPr marL="579119" indent="-579119" defTabSz="2316421">
              <a:spcBef>
                <a:spcPts val="4200"/>
              </a:spcBef>
              <a:defRPr sz="4560"/>
            </a:pPr>
            <a:r>
              <a:t>Introduction to Causal Inference (Cunningham, 2021)</a:t>
            </a:r>
          </a:p>
          <a:p>
            <a:pPr lvl="1" marL="1158239" indent="-579119" defTabSz="2316421">
              <a:spcBef>
                <a:spcPts val="4200"/>
              </a:spcBef>
              <a:defRPr sz="4560"/>
            </a:pPr>
            <a:r>
              <a:t>Correlation and Causation</a:t>
            </a:r>
          </a:p>
          <a:p>
            <a:pPr lvl="1" marL="1158239" indent="-579119" defTabSz="2316421">
              <a:spcBef>
                <a:spcPts val="4200"/>
              </a:spcBef>
              <a:defRPr sz="4560"/>
            </a:pPr>
            <a:r>
              <a:t>Importance of Theory</a:t>
            </a:r>
          </a:p>
          <a:p>
            <a:pPr marL="579119" indent="-579119" defTabSz="2316421">
              <a:spcBef>
                <a:spcPts val="4200"/>
              </a:spcBef>
              <a:defRPr sz="4560"/>
            </a:pPr>
            <a:r>
              <a:t>Question about Questions (Angrist and Pischke, 2009)</a:t>
            </a:r>
          </a:p>
          <a:p>
            <a:pPr marL="0" indent="0" defTabSz="434340">
              <a:lnSpc>
                <a:spcPct val="100000"/>
              </a:lnSpc>
              <a:spcBef>
                <a:spcPts val="1100"/>
              </a:spcBef>
              <a:buSzTx/>
              <a:buNone/>
              <a:defRPr sz="4053">
                <a:latin typeface="Calibri"/>
                <a:ea typeface="Calibri"/>
                <a:cs typeface="Calibri"/>
                <a:sym typeface="Calibri"/>
              </a:defRPr>
            </a:pPr>
            <a:endParaRPr sz="1140">
              <a:latin typeface="Times Roman"/>
              <a:ea typeface="Times Roman"/>
              <a:cs typeface="Times Roman"/>
              <a:sym typeface="Times Roman"/>
            </a:endParaRPr>
          </a:p>
        </p:txBody>
      </p:sp>
      <p:sp>
        <p:nvSpPr>
          <p:cNvPr id="158"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Types of Program Evaluation"/>
          <p:cNvSpPr txBox="1"/>
          <p:nvPr>
            <p:ph type="title"/>
          </p:nvPr>
        </p:nvSpPr>
        <p:spPr>
          <a:prstGeom prst="rect">
            <a:avLst/>
          </a:prstGeom>
        </p:spPr>
        <p:txBody>
          <a:bodyPr/>
          <a:lstStyle/>
          <a:p>
            <a:pPr/>
            <a:r>
              <a:t>Types of Program Evaluation</a:t>
            </a:r>
          </a:p>
        </p:txBody>
      </p:sp>
      <p:sp>
        <p:nvSpPr>
          <p:cNvPr id="22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Types of Program Evaluation"/>
          <p:cNvSpPr txBox="1"/>
          <p:nvPr>
            <p:ph type="title"/>
          </p:nvPr>
        </p:nvSpPr>
        <p:spPr>
          <a:prstGeom prst="rect">
            <a:avLst/>
          </a:prstGeom>
        </p:spPr>
        <p:txBody>
          <a:bodyPr/>
          <a:lstStyle/>
          <a:p>
            <a:pPr/>
            <a:r>
              <a:t>Types of Program Evaluation</a:t>
            </a:r>
          </a:p>
        </p:txBody>
      </p:sp>
      <p:sp>
        <p:nvSpPr>
          <p:cNvPr id="231" name="Formative or Feasibility Evaluation…"/>
          <p:cNvSpPr txBox="1"/>
          <p:nvPr>
            <p:ph type="body" idx="1"/>
          </p:nvPr>
        </p:nvSpPr>
        <p:spPr>
          <a:xfrm>
            <a:off x="1206500" y="3452764"/>
            <a:ext cx="21971000" cy="9051752"/>
          </a:xfrm>
          <a:prstGeom prst="rect">
            <a:avLst/>
          </a:prstGeom>
        </p:spPr>
        <p:txBody>
          <a:bodyPr/>
          <a:lstStyle/>
          <a:p>
            <a:pPr marL="585215" indent="-585215" defTabSz="2340805">
              <a:spcBef>
                <a:spcPts val="4300"/>
              </a:spcBef>
              <a:defRPr sz="4608"/>
            </a:pPr>
            <a:r>
              <a:t>Formative or Feasibility Evaluation</a:t>
            </a:r>
          </a:p>
          <a:p>
            <a:pPr marL="585215" indent="-585215" defTabSz="2340805">
              <a:spcBef>
                <a:spcPts val="4300"/>
              </a:spcBef>
              <a:defRPr sz="4608"/>
            </a:pPr>
            <a:r>
              <a:t>Process or Implementation Evaluation </a:t>
            </a:r>
          </a:p>
          <a:p>
            <a:pPr marL="585215" indent="-585215" defTabSz="2340805">
              <a:spcBef>
                <a:spcPts val="4300"/>
              </a:spcBef>
              <a:defRPr sz="4608"/>
            </a:pPr>
            <a:r>
              <a:t>Descriptive Evaluation</a:t>
            </a:r>
          </a:p>
          <a:p>
            <a:pPr marL="585215" indent="-585215" defTabSz="2340805">
              <a:spcBef>
                <a:spcPts val="4300"/>
              </a:spcBef>
              <a:defRPr sz="4608"/>
            </a:pPr>
            <a:r>
              <a:t>Impact Evaluation</a:t>
            </a:r>
          </a:p>
          <a:p>
            <a:pPr marL="585215" indent="-585215" defTabSz="2340805">
              <a:spcBef>
                <a:spcPts val="4300"/>
              </a:spcBef>
              <a:defRPr sz="4608"/>
            </a:pPr>
            <a:r>
              <a:t>Benefit-Cost Analysis</a:t>
            </a:r>
          </a:p>
          <a:p>
            <a:pPr marL="585215" indent="-585215" defTabSz="2340805">
              <a:spcBef>
                <a:spcPts val="4300"/>
              </a:spcBef>
              <a:defRPr sz="4608"/>
            </a:pPr>
            <a:r>
              <a:t>We will focus on impact evaluation</a:t>
            </a:r>
          </a:p>
          <a:p>
            <a:pPr lvl="1" marL="1170431" indent="-585215" defTabSz="2340805">
              <a:spcBef>
                <a:spcPts val="4300"/>
              </a:spcBef>
              <a:defRPr sz="4608"/>
            </a:pPr>
            <a:r>
              <a:t>What is the treatment effect of a program</a:t>
            </a:r>
          </a:p>
          <a:p>
            <a:pPr lvl="1" marL="1170431" indent="-585215" defTabSz="2340805">
              <a:spcBef>
                <a:spcPts val="4300"/>
              </a:spcBef>
              <a:defRPr sz="4608"/>
            </a:pPr>
            <a:r>
              <a:t>What is the marginal impact (or benefit) of a program</a:t>
            </a:r>
          </a:p>
        </p:txBody>
      </p:sp>
      <p:sp>
        <p:nvSpPr>
          <p:cNvPr id="23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Formative or Feasibility Evaluation"/>
          <p:cNvSpPr txBox="1"/>
          <p:nvPr>
            <p:ph type="title"/>
          </p:nvPr>
        </p:nvSpPr>
        <p:spPr>
          <a:prstGeom prst="rect">
            <a:avLst/>
          </a:prstGeom>
        </p:spPr>
        <p:txBody>
          <a:bodyPr/>
          <a:lstStyle/>
          <a:p>
            <a:pPr/>
            <a:r>
              <a:t>Formative or Feasibility Evaluation</a:t>
            </a:r>
          </a:p>
        </p:txBody>
      </p:sp>
      <p:sp>
        <p:nvSpPr>
          <p:cNvPr id="235" name="Evaluation activities undertaken to furnish information that will guide program improvement…"/>
          <p:cNvSpPr txBox="1"/>
          <p:nvPr>
            <p:ph type="body" idx="1"/>
          </p:nvPr>
        </p:nvSpPr>
        <p:spPr>
          <a:prstGeom prst="rect">
            <a:avLst/>
          </a:prstGeom>
        </p:spPr>
        <p:txBody>
          <a:bodyPr/>
          <a:lstStyle/>
          <a:p>
            <a:pPr marL="499872" indent="-499872" defTabSz="1999437">
              <a:spcBef>
                <a:spcPts val="3600"/>
              </a:spcBef>
              <a:defRPr sz="3936"/>
            </a:pPr>
            <a:r>
              <a:t>Evaluation activities undertaken to furnish information that will guide program improvement</a:t>
            </a:r>
          </a:p>
          <a:p>
            <a:pPr marL="499872" indent="-499872" defTabSz="1999437">
              <a:spcBef>
                <a:spcPts val="3600"/>
              </a:spcBef>
              <a:defRPr sz="3936"/>
            </a:pPr>
            <a:r>
              <a:t>A program may be getting started and it is too early to do a impact evaluation and we need more information</a:t>
            </a:r>
          </a:p>
          <a:p>
            <a:pPr marL="499872" indent="-499872" defTabSz="1999437">
              <a:spcBef>
                <a:spcPts val="3600"/>
              </a:spcBef>
              <a:defRPr sz="3936"/>
            </a:pPr>
            <a:r>
              <a:t>We need more information about the the needs of the target population, improving program operations, enhancing the program service delivery, or feasibility of conducting an impact evaluation</a:t>
            </a:r>
          </a:p>
          <a:p>
            <a:pPr marL="499872" indent="-499872" defTabSz="1999437">
              <a:spcBef>
                <a:spcPts val="3600"/>
              </a:spcBef>
              <a:defRPr sz="3936"/>
            </a:pPr>
            <a:r>
              <a:t>Example: </a:t>
            </a:r>
          </a:p>
          <a:p>
            <a:pPr lvl="1" marL="999744" indent="-499872" defTabSz="1999437">
              <a:spcBef>
                <a:spcPts val="3600"/>
              </a:spcBef>
              <a:defRPr sz="3936"/>
            </a:pPr>
            <a:r>
              <a:t>Veterans Employment and Training Services (VETS) Research Design Study</a:t>
            </a:r>
          </a:p>
          <a:p>
            <a:pPr lvl="1" marL="999744" indent="-499872" defTabSz="1999437">
              <a:spcBef>
                <a:spcPts val="3600"/>
              </a:spcBef>
              <a:defRPr sz="3936"/>
            </a:pPr>
            <a:r>
              <a:rPr u="sng">
                <a:hlinkClick r:id="rId2" invalidUrl="" action="" tgtFrame="" tooltip="" history="1" highlightClick="0" endSnd="0"/>
              </a:rPr>
              <a:t>https://www.dol.gov/sites/dolgov/files/OASP/legacy/files/VETS-EDOR.pdf</a:t>
            </a:r>
          </a:p>
          <a:p>
            <a:pPr lvl="1" marL="999744" indent="-499872" defTabSz="1999437">
              <a:spcBef>
                <a:spcPts val="3600"/>
              </a:spcBef>
              <a:defRPr sz="3936"/>
            </a:pPr>
            <a:r>
              <a:t>Is it possible to even evaluate this program?</a:t>
            </a:r>
          </a:p>
        </p:txBody>
      </p:sp>
      <p:sp>
        <p:nvSpPr>
          <p:cNvPr id="23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Process or Implementation Evaluation"/>
          <p:cNvSpPr txBox="1"/>
          <p:nvPr>
            <p:ph type="title"/>
          </p:nvPr>
        </p:nvSpPr>
        <p:spPr>
          <a:prstGeom prst="rect">
            <a:avLst/>
          </a:prstGeom>
        </p:spPr>
        <p:txBody>
          <a:bodyPr/>
          <a:lstStyle/>
          <a:p>
            <a:pPr/>
            <a:r>
              <a:t>Process or Implementation Evaluation</a:t>
            </a:r>
          </a:p>
        </p:txBody>
      </p:sp>
      <p:sp>
        <p:nvSpPr>
          <p:cNvPr id="239" name="This evaluation determines if program activities were implemented as intended to its target population…"/>
          <p:cNvSpPr txBox="1"/>
          <p:nvPr>
            <p:ph type="body" idx="1"/>
          </p:nvPr>
        </p:nvSpPr>
        <p:spPr>
          <a:prstGeom prst="rect">
            <a:avLst/>
          </a:prstGeom>
        </p:spPr>
        <p:txBody>
          <a:bodyPr/>
          <a:lstStyle/>
          <a:p>
            <a:pPr marL="579119" indent="-579119" defTabSz="2316421">
              <a:spcBef>
                <a:spcPts val="4200"/>
              </a:spcBef>
              <a:defRPr sz="4560"/>
            </a:pPr>
            <a:r>
              <a:t>This evaluation determines if program activities were implemented as intended to its target population</a:t>
            </a:r>
          </a:p>
          <a:p>
            <a:pPr marL="579119" indent="-579119" defTabSz="2316421">
              <a:spcBef>
                <a:spcPts val="4200"/>
              </a:spcBef>
              <a:defRPr sz="4560"/>
            </a:pPr>
            <a:r>
              <a:t>A study design that examines in depth what an intervention looks like in practice through the experiences of the organization implementing the intervention (</a:t>
            </a:r>
            <a:r>
              <a:rPr u="sng">
                <a:hlinkClick r:id="rId2" invalidUrl="" action="" tgtFrame="" tooltip="" history="1" highlightClick="0" endSnd="0"/>
              </a:rPr>
              <a:t>clear.dol.gov</a:t>
            </a:r>
            <a:r>
              <a:t>)</a:t>
            </a:r>
          </a:p>
          <a:p>
            <a:pPr marL="579119" indent="-579119" defTabSz="2316421">
              <a:spcBef>
                <a:spcPts val="4200"/>
              </a:spcBef>
              <a:defRPr sz="4560"/>
            </a:pPr>
            <a:r>
              <a:t>Example:</a:t>
            </a:r>
          </a:p>
          <a:p>
            <a:pPr lvl="1" marL="1158239" indent="-579119" defTabSz="2316421">
              <a:spcBef>
                <a:spcPts val="4200"/>
              </a:spcBef>
              <a:defRPr sz="4560"/>
            </a:pPr>
            <a:r>
              <a:t>Jobs Corp Cascades College and Career Academy Implementation Study</a:t>
            </a:r>
          </a:p>
          <a:p>
            <a:pPr lvl="1" marL="1158239" indent="-579119" defTabSz="2316421">
              <a:spcBef>
                <a:spcPts val="4200"/>
              </a:spcBef>
              <a:defRPr sz="4560"/>
            </a:pPr>
            <a:r>
              <a:rPr u="sng">
                <a:hlinkClick r:id="rId3" invalidUrl="" action="" tgtFrame="" tooltip="" history="1" highlightClick="0" endSnd="0"/>
              </a:rPr>
              <a:t>https://www.dol.gov/sites/dolgov/files/OASP/files/CCCA_Brief_on_Partnerships_508c.pdf</a:t>
            </a:r>
          </a:p>
        </p:txBody>
      </p:sp>
      <p:sp>
        <p:nvSpPr>
          <p:cNvPr id="24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Descriptive Evaluation"/>
          <p:cNvSpPr txBox="1"/>
          <p:nvPr>
            <p:ph type="title"/>
          </p:nvPr>
        </p:nvSpPr>
        <p:spPr>
          <a:prstGeom prst="rect">
            <a:avLst/>
          </a:prstGeom>
        </p:spPr>
        <p:txBody>
          <a:bodyPr/>
          <a:lstStyle/>
          <a:p>
            <a:pPr/>
            <a:r>
              <a:t>Descriptive Evaluation</a:t>
            </a:r>
          </a:p>
        </p:txBody>
      </p:sp>
      <p:sp>
        <p:nvSpPr>
          <p:cNvPr id="243" name="A study design that uses quantitative data to describe some aspect of a program, policy, or intervention (clear.dol.gov)…"/>
          <p:cNvSpPr txBox="1"/>
          <p:nvPr>
            <p:ph type="body" idx="1"/>
          </p:nvPr>
        </p:nvSpPr>
        <p:spPr>
          <a:prstGeom prst="rect">
            <a:avLst/>
          </a:prstGeom>
        </p:spPr>
        <p:txBody>
          <a:bodyPr/>
          <a:lstStyle/>
          <a:p>
            <a:pPr/>
            <a:r>
              <a:t>A study design that uses quantitative data to describe some aspect of a program, policy, or intervention (</a:t>
            </a:r>
            <a:r>
              <a:rPr u="sng">
                <a:hlinkClick r:id="rId2" invalidUrl="" action="" tgtFrame="" tooltip="" history="1" highlightClick="0" endSnd="0"/>
              </a:rPr>
              <a:t>clear.dol.gov</a:t>
            </a:r>
            <a:r>
              <a:t>)</a:t>
            </a:r>
          </a:p>
          <a:p>
            <a:pPr/>
            <a:r>
              <a:t>These include analyses of descriptive statistics</a:t>
            </a:r>
          </a:p>
          <a:p>
            <a:pPr/>
            <a:r>
              <a:t>Examples</a:t>
            </a:r>
          </a:p>
          <a:p>
            <a:pPr lvl="1"/>
            <a:r>
              <a:t>Employee and Worksite Perspectives of the Family and Medical Leave Act</a:t>
            </a:r>
          </a:p>
          <a:p>
            <a:pPr lvl="1"/>
            <a:r>
              <a:rPr u="sng">
                <a:hlinkClick r:id="rId3" invalidUrl="" action="" tgtFrame="" tooltip="" history="1" highlightClick="0" endSnd="0"/>
              </a:rPr>
              <a:t>https://www.dol.gov/sites/dolgov/files/OASP/evaluation/pdf/WHD_FMLA2018SurveyResults_ExecutiveSummary_Aug2020.pdf</a:t>
            </a:r>
          </a:p>
        </p:txBody>
      </p:sp>
      <p:sp>
        <p:nvSpPr>
          <p:cNvPr id="24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Impact Evaluation"/>
          <p:cNvSpPr txBox="1"/>
          <p:nvPr>
            <p:ph type="title"/>
          </p:nvPr>
        </p:nvSpPr>
        <p:spPr>
          <a:prstGeom prst="rect">
            <a:avLst/>
          </a:prstGeom>
        </p:spPr>
        <p:txBody>
          <a:bodyPr/>
          <a:lstStyle/>
          <a:p>
            <a:pPr/>
            <a:r>
              <a:t>Impact Evaluation</a:t>
            </a:r>
          </a:p>
        </p:txBody>
      </p:sp>
      <p:sp>
        <p:nvSpPr>
          <p:cNvPr id="247" name="An evaluation study that answers the research question about program outcomes and impact on the social conditions it is intended to ameliorate…"/>
          <p:cNvSpPr txBox="1"/>
          <p:nvPr>
            <p:ph type="body" idx="1"/>
          </p:nvPr>
        </p:nvSpPr>
        <p:spPr>
          <a:prstGeom prst="rect">
            <a:avLst/>
          </a:prstGeom>
        </p:spPr>
        <p:txBody>
          <a:bodyPr/>
          <a:lstStyle/>
          <a:p>
            <a:pPr marL="566927" indent="-566927" defTabSz="2267655">
              <a:spcBef>
                <a:spcPts val="4100"/>
              </a:spcBef>
              <a:defRPr sz="4464"/>
            </a:pPr>
            <a:r>
              <a:t>An evaluation study that answers the research question about program outcomes and impact on the social conditions it is intended to ameliorate</a:t>
            </a:r>
          </a:p>
          <a:p>
            <a:pPr marL="566927" indent="-566927" defTabSz="2267655">
              <a:spcBef>
                <a:spcPts val="4100"/>
              </a:spcBef>
              <a:defRPr sz="4464"/>
            </a:pPr>
            <a:r>
              <a:t>Assess the marginal impact of a program, policy, treatment, or intervention</a:t>
            </a:r>
          </a:p>
          <a:p>
            <a:pPr marL="566927" indent="-566927" defTabSz="2267655">
              <a:spcBef>
                <a:spcPts val="4100"/>
              </a:spcBef>
              <a:defRPr sz="4464"/>
            </a:pPr>
            <a:r>
              <a:t>Requires an identification strategy that identifies the causal effect</a:t>
            </a:r>
          </a:p>
          <a:p>
            <a:pPr marL="566927" indent="-566927" defTabSz="2267655">
              <a:spcBef>
                <a:spcPts val="4100"/>
              </a:spcBef>
              <a:defRPr sz="4464"/>
            </a:pPr>
            <a:r>
              <a:t>Examples</a:t>
            </a:r>
          </a:p>
          <a:p>
            <a:pPr lvl="1" marL="1133855" indent="-566927" defTabSz="2267655">
              <a:spcBef>
                <a:spcPts val="4100"/>
              </a:spcBef>
              <a:defRPr sz="4464"/>
            </a:pPr>
            <a:r>
              <a:t>WIA Gold Evaluation: Providing Public Workforce Services to Job Seekers: 30-month Impact Findings on the WIA Adult and Dislocated Worker Programs</a:t>
            </a:r>
          </a:p>
          <a:p>
            <a:pPr lvl="1" marL="1133855" indent="-566927" defTabSz="2267655">
              <a:spcBef>
                <a:spcPts val="4100"/>
              </a:spcBef>
              <a:defRPr sz="4464"/>
            </a:pPr>
            <a:r>
              <a:rPr u="sng">
                <a:hlinkClick r:id="rId2" invalidUrl="" action="" tgtFrame="" tooltip="" history="1" highlightClick="0" endSnd="0"/>
              </a:rPr>
              <a:t>https://www.dol.gov/sites/dolgov/files/OASP/legacy/files/WIA-30mo-main-rpt.pdf</a:t>
            </a:r>
          </a:p>
        </p:txBody>
      </p:sp>
      <p:sp>
        <p:nvSpPr>
          <p:cNvPr id="24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Impact Evaluation"/>
          <p:cNvSpPr txBox="1"/>
          <p:nvPr>
            <p:ph type="title"/>
          </p:nvPr>
        </p:nvSpPr>
        <p:spPr>
          <a:prstGeom prst="rect">
            <a:avLst/>
          </a:prstGeom>
        </p:spPr>
        <p:txBody>
          <a:bodyPr/>
          <a:lstStyle/>
          <a:p>
            <a:pPr/>
            <a:r>
              <a:t>Impact Evaluation</a:t>
            </a:r>
          </a:p>
        </p:txBody>
      </p:sp>
      <p:sp>
        <p:nvSpPr>
          <p:cNvPr id="251" name="How to assess impact of a program…"/>
          <p:cNvSpPr txBox="1"/>
          <p:nvPr>
            <p:ph type="body" idx="1"/>
          </p:nvPr>
        </p:nvSpPr>
        <p:spPr>
          <a:xfrm>
            <a:off x="1206500" y="3152221"/>
            <a:ext cx="21971000" cy="9352295"/>
          </a:xfrm>
          <a:prstGeom prst="rect">
            <a:avLst/>
          </a:prstGeom>
        </p:spPr>
        <p:txBody>
          <a:bodyPr/>
          <a:lstStyle/>
          <a:p>
            <a:pPr marL="536447" indent="-536447" defTabSz="2145738">
              <a:spcBef>
                <a:spcPts val="3900"/>
              </a:spcBef>
              <a:defRPr sz="4224"/>
            </a:pPr>
            <a:r>
              <a:t>How to assess impact of a program</a:t>
            </a:r>
          </a:p>
          <a:p>
            <a:pPr lvl="1" marL="1072895" indent="-536447" defTabSz="2145738">
              <a:spcBef>
                <a:spcPts val="3900"/>
              </a:spcBef>
              <a:defRPr sz="4224"/>
            </a:pPr>
            <a:r>
              <a:t>We need to infer the marginal impact of the program or average treatment effects</a:t>
            </a:r>
          </a:p>
          <a:p>
            <a:pPr lvl="1" marL="1072895" indent="-536447" defTabSz="2145738">
              <a:spcBef>
                <a:spcPts val="3900"/>
              </a:spcBef>
              <a:defRPr sz="4224"/>
            </a:pPr>
            <a:r>
              <a:t>Randomized Controlled Trials (RCT) are the gold standard for assessing impact</a:t>
            </a:r>
          </a:p>
          <a:p>
            <a:pPr lvl="1" marL="1072895" indent="-536447" defTabSz="2145738">
              <a:spcBef>
                <a:spcPts val="3900"/>
              </a:spcBef>
              <a:defRPr sz="4224"/>
            </a:pPr>
            <a:r>
              <a:t>Quasi-experimental design (QED) can be used when RCT is unavailable or infeasible</a:t>
            </a:r>
          </a:p>
          <a:p>
            <a:pPr marL="536447" indent="-536447" defTabSz="2145738">
              <a:spcBef>
                <a:spcPts val="3900"/>
              </a:spcBef>
              <a:defRPr sz="4224"/>
            </a:pPr>
            <a:r>
              <a:t>How to assess the QED?</a:t>
            </a:r>
          </a:p>
          <a:p>
            <a:pPr lvl="1" marL="1072895" indent="-536447" defTabSz="2145738">
              <a:spcBef>
                <a:spcPts val="3900"/>
              </a:spcBef>
              <a:defRPr sz="4224"/>
            </a:pPr>
            <a:r>
              <a:t>What are the strengths?</a:t>
            </a:r>
          </a:p>
          <a:p>
            <a:pPr lvl="1" marL="1072895" indent="-536447" defTabSz="2145738">
              <a:spcBef>
                <a:spcPts val="3900"/>
              </a:spcBef>
              <a:defRPr sz="4224"/>
            </a:pPr>
            <a:r>
              <a:t>What are the weaknesses?</a:t>
            </a:r>
          </a:p>
          <a:p>
            <a:pPr lvl="1" marL="1072895" indent="-536447" defTabSz="2145738">
              <a:spcBef>
                <a:spcPts val="3900"/>
              </a:spcBef>
              <a:defRPr sz="4224"/>
            </a:pPr>
            <a:r>
              <a:t>What are the assumptions?</a:t>
            </a:r>
          </a:p>
          <a:p>
            <a:pPr lvl="1" marL="1072895" indent="-536447" defTabSz="2145738">
              <a:spcBef>
                <a:spcPts val="3900"/>
              </a:spcBef>
              <a:defRPr sz="4224"/>
            </a:pPr>
            <a:r>
              <a:t>Are the assumptions testable?</a:t>
            </a:r>
          </a:p>
        </p:txBody>
      </p:sp>
      <p:sp>
        <p:nvSpPr>
          <p:cNvPr id="25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Types of Program Evaluations"/>
          <p:cNvSpPr txBox="1"/>
          <p:nvPr>
            <p:ph type="title"/>
          </p:nvPr>
        </p:nvSpPr>
        <p:spPr>
          <a:prstGeom prst="rect">
            <a:avLst/>
          </a:prstGeom>
        </p:spPr>
        <p:txBody>
          <a:bodyPr/>
          <a:lstStyle/>
          <a:p>
            <a:pPr/>
            <a:r>
              <a:t>Types of Program Evaluations</a:t>
            </a:r>
          </a:p>
        </p:txBody>
      </p:sp>
      <p:graphicFrame>
        <p:nvGraphicFramePr>
          <p:cNvPr id="255" name="Table"/>
          <p:cNvGraphicFramePr/>
          <p:nvPr/>
        </p:nvGraphicFramePr>
        <p:xfrm>
          <a:off x="1830789" y="2903879"/>
          <a:ext cx="20735122" cy="9919436"/>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6907473"/>
                <a:gridCol w="6907473"/>
                <a:gridCol w="6907473"/>
              </a:tblGrid>
              <a:tr h="1100748">
                <a:tc>
                  <a:txBody>
                    <a:bodyPr/>
                    <a:lstStyle/>
                    <a:p>
                      <a:pPr defTabSz="914400">
                        <a:tabLst>
                          <a:tab pos="1663700" algn="l"/>
                        </a:tabLst>
                        <a:defRPr b="0"/>
                      </a:pPr>
                      <a:r>
                        <a:rPr b="1" sz="3200"/>
                        <a:t>Stage of Program Development</a:t>
                      </a:r>
                    </a:p>
                  </a:txBody>
                  <a:tcPr marL="50800" marR="50800" marT="50800" marB="50800" anchor="ctr" anchorCtr="0" horzOverflow="overflow">
                    <a:lnB w="25400">
                      <a:solidFill>
                        <a:srgbClr val="000000"/>
                      </a:solidFill>
                      <a:miter lim="400000"/>
                    </a:lnB>
                  </a:tcPr>
                </a:tc>
                <a:tc>
                  <a:txBody>
                    <a:bodyPr/>
                    <a:lstStyle/>
                    <a:p>
                      <a:pPr defTabSz="914400">
                        <a:tabLst>
                          <a:tab pos="1663700" algn="l"/>
                        </a:tabLst>
                        <a:defRPr b="0"/>
                      </a:pPr>
                      <a:r>
                        <a:rPr b="1" sz="3200"/>
                        <a:t>Question to Be Asked</a:t>
                      </a:r>
                    </a:p>
                  </a:txBody>
                  <a:tcPr marL="50800" marR="50800" marT="50800" marB="50800" anchor="ctr" anchorCtr="0" horzOverflow="overflow">
                    <a:lnB w="25400">
                      <a:solidFill>
                        <a:srgbClr val="000000"/>
                      </a:solidFill>
                      <a:miter lim="400000"/>
                    </a:lnB>
                  </a:tcPr>
                </a:tc>
                <a:tc>
                  <a:txBody>
                    <a:bodyPr/>
                    <a:lstStyle/>
                    <a:p>
                      <a:pPr defTabSz="914400">
                        <a:tabLst>
                          <a:tab pos="1663700" algn="l"/>
                        </a:tabLst>
                        <a:defRPr b="0"/>
                      </a:pPr>
                      <a:r>
                        <a:rPr b="1" sz="3200"/>
                        <a:t>Evaluation Function</a:t>
                      </a:r>
                    </a:p>
                  </a:txBody>
                  <a:tcPr marL="50800" marR="50800" marT="50800" marB="50800" anchor="ctr" anchorCtr="0" horzOverflow="overflow">
                    <a:lnB w="25400">
                      <a:solidFill>
                        <a:srgbClr val="000000"/>
                      </a:solidFill>
                      <a:miter lim="400000"/>
                    </a:lnB>
                  </a:tcPr>
                </a:tc>
              </a:tr>
              <a:tr h="1100748">
                <a:tc>
                  <a:txBody>
                    <a:bodyPr/>
                    <a:lstStyle/>
                    <a:p>
                      <a:pPr defTabSz="914400">
                        <a:tabLst>
                          <a:tab pos="1663700" algn="l"/>
                        </a:tabLst>
                        <a:defRPr b="0"/>
                      </a:pPr>
                      <a:r>
                        <a:rPr sz="3200"/>
                        <a:t>Assessment of Social Problem or Need</a:t>
                      </a:r>
                    </a:p>
                  </a:txBody>
                  <a:tcPr marL="50800" marR="50800" marT="50800" marB="50800" anchor="ctr" anchorCtr="0" horzOverflow="overflow">
                    <a:lnL w="25400">
                      <a:solidFill>
                        <a:srgbClr val="000000"/>
                      </a:solidFill>
                      <a:miter lim="400000"/>
                    </a:lnL>
                    <a:lnT w="25400">
                      <a:solidFill>
                        <a:srgbClr val="000000"/>
                      </a:solidFill>
                      <a:miter lim="400000"/>
                    </a:lnT>
                  </a:tcPr>
                </a:tc>
                <a:tc>
                  <a:txBody>
                    <a:bodyPr/>
                    <a:lstStyle/>
                    <a:p>
                      <a:pPr defTabSz="914400"/>
                      <a:r>
                        <a:rPr sz="3200"/>
                        <a:t>To what extend are community needs and standards meet?</a:t>
                      </a:r>
                    </a:p>
                  </a:txBody>
                  <a:tcPr marL="50800" marR="50800" marT="50800" marB="50800" anchor="ctr" anchorCtr="0" horzOverflow="overflow">
                    <a:lnT w="25400">
                      <a:solidFill>
                        <a:srgbClr val="000000"/>
                      </a:solidFill>
                      <a:miter lim="400000"/>
                    </a:lnT>
                  </a:tcPr>
                </a:tc>
                <a:tc>
                  <a:txBody>
                    <a:bodyPr/>
                    <a:lstStyle/>
                    <a:p>
                      <a:pPr defTabSz="914400"/>
                      <a:r>
                        <a:rPr sz="3200"/>
                        <a:t>Problem Description</a:t>
                      </a:r>
                    </a:p>
                  </a:txBody>
                  <a:tcPr marL="50800" marR="50800" marT="50800" marB="50800" anchor="ctr" anchorCtr="0" horzOverflow="overflow">
                    <a:lnR w="25400">
                      <a:solidFill>
                        <a:srgbClr val="000000"/>
                      </a:solidFill>
                      <a:miter lim="400000"/>
                    </a:lnR>
                    <a:lnT w="25400">
                      <a:solidFill>
                        <a:srgbClr val="000000"/>
                      </a:solidFill>
                      <a:miter lim="400000"/>
                    </a:lnT>
                  </a:tcPr>
                </a:tc>
              </a:tr>
              <a:tr h="1100748">
                <a:tc>
                  <a:txBody>
                    <a:bodyPr/>
                    <a:lstStyle/>
                    <a:p>
                      <a:pPr defTabSz="914400">
                        <a:tabLst>
                          <a:tab pos="1663700" algn="l"/>
                        </a:tabLst>
                        <a:defRPr b="0"/>
                      </a:pPr>
                      <a:r>
                        <a:rPr sz="3200"/>
                        <a:t>Determination of Goals</a:t>
                      </a:r>
                    </a:p>
                  </a:txBody>
                  <a:tcPr marL="50800" marR="50800" marT="50800" marB="50800" anchor="ctr" anchorCtr="0" horzOverflow="overflow">
                    <a:lnL w="25400">
                      <a:solidFill>
                        <a:srgbClr val="000000"/>
                      </a:solidFill>
                      <a:miter lim="400000"/>
                    </a:lnL>
                  </a:tcPr>
                </a:tc>
                <a:tc>
                  <a:txBody>
                    <a:bodyPr/>
                    <a:lstStyle/>
                    <a:p>
                      <a:pPr defTabSz="914400"/>
                      <a:r>
                        <a:rPr sz="3200"/>
                        <a:t>What must be done to meet those needs and standards?</a:t>
                      </a:r>
                    </a:p>
                  </a:txBody>
                  <a:tcPr marL="50800" marR="50800" marT="50800" marB="50800" anchor="ctr" anchorCtr="0" horzOverflow="overflow"/>
                </a:tc>
                <a:tc>
                  <a:txBody>
                    <a:bodyPr/>
                    <a:lstStyle/>
                    <a:p>
                      <a:pPr defTabSz="914400"/>
                      <a:r>
                        <a:rPr sz="3200"/>
                        <a:t>Service Needs</a:t>
                      </a:r>
                    </a:p>
                  </a:txBody>
                  <a:tcPr marL="50800" marR="50800" marT="50800" marB="50800" anchor="ctr" anchorCtr="0" horzOverflow="overflow">
                    <a:lnR w="25400">
                      <a:solidFill>
                        <a:srgbClr val="000000"/>
                      </a:solidFill>
                      <a:miter lim="400000"/>
                    </a:lnR>
                  </a:tcPr>
                </a:tc>
              </a:tr>
              <a:tr h="1100748">
                <a:tc>
                  <a:txBody>
                    <a:bodyPr/>
                    <a:lstStyle/>
                    <a:p>
                      <a:pPr defTabSz="914400">
                        <a:tabLst>
                          <a:tab pos="1663700" algn="l"/>
                        </a:tabLst>
                        <a:defRPr b="0"/>
                      </a:pPr>
                      <a:r>
                        <a:rPr sz="3200"/>
                        <a:t>Design of Program Alternatives</a:t>
                      </a:r>
                    </a:p>
                  </a:txBody>
                  <a:tcPr marL="50800" marR="50800" marT="50800" marB="50800" anchor="ctr" anchorCtr="0" horzOverflow="overflow">
                    <a:lnL w="25400">
                      <a:solidFill>
                        <a:srgbClr val="000000"/>
                      </a:solidFill>
                      <a:miter lim="400000"/>
                    </a:lnL>
                    <a:lnB w="25400">
                      <a:solidFill>
                        <a:srgbClr val="000000"/>
                      </a:solidFill>
                      <a:miter lim="400000"/>
                    </a:lnB>
                  </a:tcPr>
                </a:tc>
                <a:tc>
                  <a:txBody>
                    <a:bodyPr/>
                    <a:lstStyle/>
                    <a:p>
                      <a:pPr defTabSz="914400"/>
                      <a:r>
                        <a:rPr sz="3200"/>
                        <a:t>What services could be used to produce desired changes?</a:t>
                      </a:r>
                    </a:p>
                  </a:txBody>
                  <a:tcPr marL="50800" marR="50800" marT="50800" marB="50800" anchor="ctr" anchorCtr="0" horzOverflow="overflow">
                    <a:lnB w="25400">
                      <a:solidFill>
                        <a:srgbClr val="000000"/>
                      </a:solidFill>
                      <a:miter lim="400000"/>
                    </a:lnB>
                  </a:tcPr>
                </a:tc>
                <a:tc>
                  <a:txBody>
                    <a:bodyPr/>
                    <a:lstStyle/>
                    <a:p>
                      <a:pPr defTabSz="914400"/>
                      <a:r>
                        <a:rPr sz="3200"/>
                        <a:t>Program Theory or Microeconomic Theory</a:t>
                      </a:r>
                    </a:p>
                  </a:txBody>
                  <a:tcPr marL="50800" marR="50800" marT="50800" marB="50800" anchor="ctr" anchorCtr="0" horzOverflow="overflow">
                    <a:lnR w="25400">
                      <a:solidFill>
                        <a:srgbClr val="000000"/>
                      </a:solidFill>
                      <a:miter lim="400000"/>
                    </a:lnR>
                    <a:lnB w="25400">
                      <a:solidFill>
                        <a:srgbClr val="000000"/>
                      </a:solidFill>
                      <a:miter lim="400000"/>
                    </a:lnB>
                  </a:tcPr>
                </a:tc>
              </a:tr>
              <a:tr h="1100748">
                <a:tc>
                  <a:txBody>
                    <a:bodyPr/>
                    <a:lstStyle/>
                    <a:p>
                      <a:pPr defTabSz="914400">
                        <a:tabLst>
                          <a:tab pos="1663700" algn="l"/>
                        </a:tabLst>
                        <a:defRPr b="0"/>
                      </a:pPr>
                      <a:r>
                        <a:rPr sz="3200"/>
                        <a:t>Selection of Alternative</a:t>
                      </a:r>
                    </a:p>
                  </a:txBody>
                  <a:tcPr marL="50800" marR="50800" marT="50800" marB="50800" anchor="ctr" anchorCtr="0" horzOverflow="overflow">
                    <a:lnL w="25400">
                      <a:solidFill>
                        <a:srgbClr val="000000"/>
                      </a:solidFill>
                      <a:miter lim="400000"/>
                    </a:lnL>
                    <a:lnT w="25400">
                      <a:solidFill>
                        <a:srgbClr val="000000"/>
                      </a:solidFill>
                      <a:miter lim="400000"/>
                    </a:lnT>
                    <a:solidFill>
                      <a:schemeClr val="accent4">
                        <a:hueOff val="348544"/>
                        <a:lumOff val="7139"/>
                      </a:schemeClr>
                    </a:solidFill>
                  </a:tcPr>
                </a:tc>
                <a:tc>
                  <a:txBody>
                    <a:bodyPr/>
                    <a:lstStyle/>
                    <a:p>
                      <a:pPr defTabSz="914400"/>
                      <a:r>
                        <a:rPr sz="3200"/>
                        <a:t>Which of the possible program approaches is best</a:t>
                      </a:r>
                    </a:p>
                  </a:txBody>
                  <a:tcPr marL="50800" marR="50800" marT="50800" marB="50800" anchor="ctr" anchorCtr="0" horzOverflow="overflow">
                    <a:lnT w="25400">
                      <a:solidFill>
                        <a:srgbClr val="000000"/>
                      </a:solidFill>
                      <a:miter lim="400000"/>
                    </a:lnT>
                    <a:solidFill>
                      <a:schemeClr val="accent4">
                        <a:hueOff val="348544"/>
                        <a:lumOff val="7139"/>
                      </a:schemeClr>
                    </a:solidFill>
                  </a:tcPr>
                </a:tc>
                <a:tc>
                  <a:txBody>
                    <a:bodyPr/>
                    <a:lstStyle/>
                    <a:p>
                      <a:pPr defTabSz="914400"/>
                      <a:r>
                        <a:rPr sz="3200"/>
                        <a:t>Feasibility Study</a:t>
                      </a:r>
                    </a:p>
                  </a:txBody>
                  <a:tcPr marL="50800" marR="50800" marT="50800" marB="50800" anchor="ctr" anchorCtr="0" horzOverflow="overflow">
                    <a:lnR w="25400">
                      <a:solidFill>
                        <a:srgbClr val="000000"/>
                      </a:solidFill>
                      <a:miter lim="400000"/>
                    </a:lnR>
                    <a:lnT w="25400">
                      <a:solidFill>
                        <a:srgbClr val="000000"/>
                      </a:solidFill>
                      <a:miter lim="400000"/>
                    </a:lnT>
                    <a:solidFill>
                      <a:schemeClr val="accent4">
                        <a:hueOff val="348544"/>
                        <a:lumOff val="7139"/>
                      </a:schemeClr>
                    </a:solidFill>
                  </a:tcPr>
                </a:tc>
              </a:tr>
              <a:tr h="1100748">
                <a:tc>
                  <a:txBody>
                    <a:bodyPr/>
                    <a:lstStyle/>
                    <a:p>
                      <a:pPr defTabSz="914400">
                        <a:tabLst>
                          <a:tab pos="1663700" algn="l"/>
                        </a:tabLst>
                        <a:defRPr b="0"/>
                      </a:pPr>
                      <a:r>
                        <a:rPr sz="3200"/>
                        <a:t>Program Implementation</a:t>
                      </a:r>
                    </a:p>
                  </a:txBody>
                  <a:tcPr marL="50800" marR="50800" marT="50800" marB="50800" anchor="ctr" anchorCtr="0" horzOverflow="overflow">
                    <a:lnL w="25400">
                      <a:solidFill>
                        <a:srgbClr val="000000"/>
                      </a:solidFill>
                      <a:miter lim="400000"/>
                    </a:lnL>
                    <a:solidFill>
                      <a:schemeClr val="accent4">
                        <a:hueOff val="348544"/>
                        <a:lumOff val="7139"/>
                      </a:schemeClr>
                    </a:solidFill>
                  </a:tcPr>
                </a:tc>
                <a:tc>
                  <a:txBody>
                    <a:bodyPr/>
                    <a:lstStyle/>
                    <a:p>
                      <a:pPr defTabSz="914400"/>
                      <a:r>
                        <a:rPr sz="3200"/>
                        <a:t>How should the program be put into operation?</a:t>
                      </a:r>
                    </a:p>
                  </a:txBody>
                  <a:tcPr marL="50800" marR="50800" marT="50800" marB="50800" anchor="ctr" anchorCtr="0" horzOverflow="overflow">
                    <a:solidFill>
                      <a:schemeClr val="accent4">
                        <a:hueOff val="348544"/>
                        <a:lumOff val="7139"/>
                      </a:schemeClr>
                    </a:solidFill>
                  </a:tcPr>
                </a:tc>
                <a:tc>
                  <a:txBody>
                    <a:bodyPr/>
                    <a:lstStyle/>
                    <a:p>
                      <a:pPr defTabSz="914400"/>
                      <a:r>
                        <a:rPr sz="3200"/>
                        <a:t>Implementation Evaluation</a:t>
                      </a:r>
                    </a:p>
                  </a:txBody>
                  <a:tcPr marL="50800" marR="50800" marT="50800" marB="50800" anchor="ctr" anchorCtr="0" horzOverflow="overflow">
                    <a:lnR w="25400">
                      <a:solidFill>
                        <a:srgbClr val="000000"/>
                      </a:solidFill>
                      <a:miter lim="400000"/>
                    </a:lnR>
                    <a:solidFill>
                      <a:schemeClr val="accent4">
                        <a:hueOff val="348544"/>
                        <a:lumOff val="7139"/>
                      </a:schemeClr>
                    </a:solidFill>
                  </a:tcPr>
                </a:tc>
              </a:tr>
              <a:tr h="1100748">
                <a:tc>
                  <a:txBody>
                    <a:bodyPr/>
                    <a:lstStyle/>
                    <a:p>
                      <a:pPr defTabSz="914400">
                        <a:tabLst>
                          <a:tab pos="1663700" algn="l"/>
                        </a:tabLst>
                        <a:defRPr b="0"/>
                      </a:pPr>
                      <a:r>
                        <a:rPr sz="3200"/>
                        <a:t>Program Operation and Outputs</a:t>
                      </a:r>
                    </a:p>
                  </a:txBody>
                  <a:tcPr marL="50800" marR="50800" marT="50800" marB="50800" anchor="ctr" anchorCtr="0" horzOverflow="overflow">
                    <a:lnL w="25400">
                      <a:solidFill>
                        <a:srgbClr val="000000"/>
                      </a:solidFill>
                      <a:miter lim="400000"/>
                    </a:lnL>
                    <a:solidFill>
                      <a:schemeClr val="accent4">
                        <a:hueOff val="348544"/>
                        <a:lumOff val="7139"/>
                      </a:schemeClr>
                    </a:solidFill>
                  </a:tcPr>
                </a:tc>
                <a:tc>
                  <a:txBody>
                    <a:bodyPr/>
                    <a:lstStyle/>
                    <a:p>
                      <a:pPr defTabSz="914400"/>
                      <a:r>
                        <a:rPr sz="3200"/>
                        <a:t>Is the program operating as planned?</a:t>
                      </a:r>
                    </a:p>
                  </a:txBody>
                  <a:tcPr marL="50800" marR="50800" marT="50800" marB="50800" anchor="ctr" anchorCtr="0" horzOverflow="overflow">
                    <a:solidFill>
                      <a:schemeClr val="accent4">
                        <a:hueOff val="348544"/>
                        <a:lumOff val="7139"/>
                      </a:schemeClr>
                    </a:solidFill>
                  </a:tcPr>
                </a:tc>
                <a:tc>
                  <a:txBody>
                    <a:bodyPr/>
                    <a:lstStyle/>
                    <a:p>
                      <a:pPr defTabSz="914400"/>
                      <a:r>
                        <a:rPr sz="3200"/>
                        <a:t>Process or Implementation Evaluation</a:t>
                      </a:r>
                    </a:p>
                  </a:txBody>
                  <a:tcPr marL="50800" marR="50800" marT="50800" marB="50800" anchor="ctr" anchorCtr="0" horzOverflow="overflow">
                    <a:lnR w="25400">
                      <a:solidFill>
                        <a:srgbClr val="000000"/>
                      </a:solidFill>
                      <a:miter lim="400000"/>
                    </a:lnR>
                    <a:solidFill>
                      <a:schemeClr val="accent4">
                        <a:hueOff val="348544"/>
                        <a:lumOff val="7139"/>
                      </a:schemeClr>
                    </a:solidFill>
                  </a:tcPr>
                </a:tc>
              </a:tr>
              <a:tr h="1100748">
                <a:tc>
                  <a:txBody>
                    <a:bodyPr/>
                    <a:lstStyle/>
                    <a:p>
                      <a:pPr defTabSz="914400">
                        <a:tabLst>
                          <a:tab pos="1663700" algn="l"/>
                        </a:tabLst>
                        <a:defRPr b="0"/>
                      </a:pPr>
                      <a:r>
                        <a:rPr sz="3200"/>
                        <a:t>Program Impacts</a:t>
                      </a:r>
                    </a:p>
                  </a:txBody>
                  <a:tcPr marL="50800" marR="50800" marT="50800" marB="50800" anchor="ctr" anchorCtr="0" horzOverflow="overflow">
                    <a:lnL w="25400">
                      <a:solidFill>
                        <a:srgbClr val="000000"/>
                      </a:solidFill>
                      <a:miter lim="400000"/>
                    </a:lnL>
                    <a:solidFill>
                      <a:schemeClr val="accent4">
                        <a:hueOff val="348544"/>
                        <a:lumOff val="7139"/>
                      </a:schemeClr>
                    </a:solidFill>
                  </a:tcPr>
                </a:tc>
                <a:tc>
                  <a:txBody>
                    <a:bodyPr/>
                    <a:lstStyle/>
                    <a:p>
                      <a:pPr defTabSz="914400"/>
                      <a:r>
                        <a:rPr sz="3200"/>
                        <a:t>Is the program having the desired effects?</a:t>
                      </a:r>
                    </a:p>
                  </a:txBody>
                  <a:tcPr marL="50800" marR="50800" marT="50800" marB="50800" anchor="ctr" anchorCtr="0" horzOverflow="overflow">
                    <a:solidFill>
                      <a:schemeClr val="accent4">
                        <a:hueOff val="348544"/>
                        <a:lumOff val="7139"/>
                      </a:schemeClr>
                    </a:solidFill>
                  </a:tcPr>
                </a:tc>
                <a:tc>
                  <a:txBody>
                    <a:bodyPr/>
                    <a:lstStyle/>
                    <a:p>
                      <a:pPr defTabSz="914400"/>
                      <a:r>
                        <a:rPr b="1" sz="3200"/>
                        <a:t>Impact Evaluation</a:t>
                      </a:r>
                    </a:p>
                  </a:txBody>
                  <a:tcPr marL="50800" marR="50800" marT="50800" marB="50800" anchor="ctr" anchorCtr="0" horzOverflow="overflow">
                    <a:lnR w="25400">
                      <a:solidFill>
                        <a:srgbClr val="000000"/>
                      </a:solidFill>
                      <a:miter lim="400000"/>
                    </a:lnR>
                    <a:solidFill>
                      <a:schemeClr val="accent4">
                        <a:hueOff val="348544"/>
                        <a:lumOff val="7139"/>
                      </a:schemeClr>
                    </a:solidFill>
                  </a:tcPr>
                </a:tc>
              </a:tr>
              <a:tr h="1100748">
                <a:tc>
                  <a:txBody>
                    <a:bodyPr/>
                    <a:lstStyle/>
                    <a:p>
                      <a:pPr defTabSz="914400">
                        <a:tabLst>
                          <a:tab pos="1663700" algn="l"/>
                        </a:tabLst>
                        <a:defRPr b="0"/>
                      </a:pPr>
                      <a:r>
                        <a:rPr sz="3200"/>
                        <a:t>Program Efficiency</a:t>
                      </a:r>
                    </a:p>
                  </a:txBody>
                  <a:tcPr marL="50800" marR="50800" marT="50800" marB="50800" anchor="ctr" anchorCtr="0" horzOverflow="overflow">
                    <a:lnL w="25400">
                      <a:solidFill>
                        <a:srgbClr val="000000"/>
                      </a:solidFill>
                      <a:miter lim="400000"/>
                    </a:lnL>
                    <a:lnB w="25400">
                      <a:solidFill>
                        <a:srgbClr val="000000"/>
                      </a:solidFill>
                      <a:miter lim="400000"/>
                    </a:lnB>
                    <a:solidFill>
                      <a:schemeClr val="accent4">
                        <a:hueOff val="348544"/>
                        <a:lumOff val="7139"/>
                      </a:schemeClr>
                    </a:solidFill>
                  </a:tcPr>
                </a:tc>
                <a:tc>
                  <a:txBody>
                    <a:bodyPr/>
                    <a:lstStyle/>
                    <a:p>
                      <a:pPr defTabSz="914400"/>
                      <a:r>
                        <a:rPr sz="3200"/>
                        <a:t>Are program effects attained at a reasonable cost?</a:t>
                      </a:r>
                    </a:p>
                  </a:txBody>
                  <a:tcPr marL="50800" marR="50800" marT="50800" marB="50800" anchor="ctr" anchorCtr="0" horzOverflow="overflow">
                    <a:lnB w="25400">
                      <a:solidFill>
                        <a:srgbClr val="000000"/>
                      </a:solidFill>
                      <a:miter lim="400000"/>
                    </a:lnB>
                    <a:solidFill>
                      <a:schemeClr val="accent4">
                        <a:hueOff val="348544"/>
                        <a:lumOff val="7139"/>
                      </a:schemeClr>
                    </a:solidFill>
                  </a:tcPr>
                </a:tc>
                <a:tc>
                  <a:txBody>
                    <a:bodyPr/>
                    <a:lstStyle/>
                    <a:p>
                      <a:pPr defTabSz="914400"/>
                      <a:r>
                        <a:rPr sz="3200"/>
                        <a:t>Benefit-Cost Analysis</a:t>
                      </a:r>
                    </a:p>
                  </a:txBody>
                  <a:tcPr marL="50800" marR="50800" marT="50800" marB="50800" anchor="ctr" anchorCtr="0" horzOverflow="overflow">
                    <a:lnR w="25400">
                      <a:solidFill>
                        <a:srgbClr val="000000"/>
                      </a:solidFill>
                      <a:miter lim="400000"/>
                    </a:lnR>
                    <a:lnB w="25400">
                      <a:solidFill>
                        <a:srgbClr val="000000"/>
                      </a:solidFill>
                      <a:miter lim="400000"/>
                    </a:lnB>
                    <a:solidFill>
                      <a:schemeClr val="accent4">
                        <a:hueOff val="348544"/>
                        <a:lumOff val="7139"/>
                      </a:schemeClr>
                    </a:solidFill>
                  </a:tcPr>
                </a:tc>
              </a:tr>
            </a:tbl>
          </a:graphicData>
        </a:graphic>
      </p:graphicFrame>
      <p:sp>
        <p:nvSpPr>
          <p:cNvPr id="25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Types of Program Evaluation"/>
          <p:cNvSpPr txBox="1"/>
          <p:nvPr>
            <p:ph type="title"/>
          </p:nvPr>
        </p:nvSpPr>
        <p:spPr>
          <a:prstGeom prst="rect">
            <a:avLst/>
          </a:prstGeom>
        </p:spPr>
        <p:txBody>
          <a:bodyPr/>
          <a:lstStyle/>
          <a:p>
            <a:pPr/>
            <a:r>
              <a:t>Types of Program Evaluation</a:t>
            </a:r>
          </a:p>
        </p:txBody>
      </p:sp>
      <p:sp>
        <p:nvSpPr>
          <p:cNvPr id="25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0" name="Image" descr="Image"/>
          <p:cNvPicPr>
            <a:picLocks noChangeAspect="1"/>
          </p:cNvPicPr>
          <p:nvPr/>
        </p:nvPicPr>
        <p:blipFill>
          <a:blip r:embed="rId2">
            <a:extLst/>
          </a:blip>
          <a:stretch>
            <a:fillRect/>
          </a:stretch>
        </p:blipFill>
        <p:spPr>
          <a:xfrm>
            <a:off x="7956550" y="5328510"/>
            <a:ext cx="8724900" cy="6350001"/>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Federal Evidence-Building Plans"/>
          <p:cNvSpPr txBox="1"/>
          <p:nvPr>
            <p:ph type="title"/>
          </p:nvPr>
        </p:nvSpPr>
        <p:spPr>
          <a:prstGeom prst="rect">
            <a:avLst/>
          </a:prstGeom>
        </p:spPr>
        <p:txBody>
          <a:bodyPr/>
          <a:lstStyle/>
          <a:p>
            <a:pPr/>
            <a:r>
              <a:t>Federal Evidence-Building Plans</a:t>
            </a:r>
          </a:p>
        </p:txBody>
      </p:sp>
      <p:sp>
        <p:nvSpPr>
          <p:cNvPr id="263" name="Evaluations can come from many places…"/>
          <p:cNvSpPr txBox="1"/>
          <p:nvPr>
            <p:ph type="body" idx="1"/>
          </p:nvPr>
        </p:nvSpPr>
        <p:spPr>
          <a:xfrm>
            <a:off x="1206500" y="3322390"/>
            <a:ext cx="21971000" cy="9182126"/>
          </a:xfrm>
          <a:prstGeom prst="rect">
            <a:avLst/>
          </a:prstGeom>
        </p:spPr>
        <p:txBody>
          <a:bodyPr/>
          <a:lstStyle/>
          <a:p>
            <a:pPr marL="579119" indent="-579119" defTabSz="2316421">
              <a:spcBef>
                <a:spcPts val="4200"/>
              </a:spcBef>
              <a:defRPr sz="4560"/>
            </a:pPr>
            <a:r>
              <a:t>Evaluations can come from many places</a:t>
            </a:r>
          </a:p>
          <a:p>
            <a:pPr lvl="1" marL="1158239" indent="-579119" defTabSz="2316421">
              <a:spcBef>
                <a:spcPts val="4200"/>
              </a:spcBef>
              <a:defRPr sz="4560"/>
            </a:pPr>
            <a:r>
              <a:t>The Foundations for Evidence-Based Policymaking of 2018 (Evidence Act) provide guidance to federal agencies to develop learning agendas, evidence-building plans, and capacity assessments</a:t>
            </a:r>
          </a:p>
          <a:p>
            <a:pPr lvl="1" marL="1158239" indent="-579119" defTabSz="2316421">
              <a:spcBef>
                <a:spcPts val="4200"/>
              </a:spcBef>
              <a:defRPr sz="4560"/>
            </a:pPr>
            <a:r>
              <a:t>Requires chief evaluation officers, evidence-building plans, and capacity assessments</a:t>
            </a:r>
          </a:p>
          <a:p>
            <a:pPr marL="579119" indent="-579119" defTabSz="2316421">
              <a:spcBef>
                <a:spcPts val="4200"/>
              </a:spcBef>
              <a:defRPr sz="4560"/>
            </a:pPr>
            <a:r>
              <a:t>Federal Evidence-Building Plan </a:t>
            </a:r>
          </a:p>
          <a:p>
            <a:pPr lvl="1" marL="1158239" indent="-579119" defTabSz="2316421">
              <a:spcBef>
                <a:spcPts val="4200"/>
              </a:spcBef>
              <a:defRPr sz="4560"/>
            </a:pPr>
            <a:r>
              <a:t>Plan research aligned with federal department strategic priorities, statutory requirements, or sub-agency priorities</a:t>
            </a:r>
          </a:p>
          <a:p>
            <a:pPr lvl="1" marL="1158239" indent="-579119" defTabSz="2316421">
              <a:spcBef>
                <a:spcPts val="4200"/>
              </a:spcBef>
              <a:defRPr sz="4560"/>
            </a:pPr>
            <a:r>
              <a:t>Guides evaluations for departments through evidence-building plans</a:t>
            </a:r>
          </a:p>
        </p:txBody>
      </p:sp>
      <p:sp>
        <p:nvSpPr>
          <p:cNvPr id="26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Overview of Course"/>
          <p:cNvSpPr txBox="1"/>
          <p:nvPr>
            <p:ph type="title"/>
          </p:nvPr>
        </p:nvSpPr>
        <p:spPr>
          <a:prstGeom prst="rect">
            <a:avLst/>
          </a:prstGeom>
        </p:spPr>
        <p:txBody>
          <a:bodyPr/>
          <a:lstStyle/>
          <a:p>
            <a:pPr/>
            <a:r>
              <a:t>Overview of Course</a:t>
            </a:r>
          </a:p>
        </p:txBody>
      </p:sp>
      <p:sp>
        <p:nvSpPr>
          <p:cNvPr id="161" name="Theoretical Foundations to Evaluate…"/>
          <p:cNvSpPr txBox="1"/>
          <p:nvPr>
            <p:ph type="body" idx="1"/>
          </p:nvPr>
        </p:nvSpPr>
        <p:spPr>
          <a:xfrm>
            <a:off x="1206500" y="2739990"/>
            <a:ext cx="21971000" cy="9764526"/>
          </a:xfrm>
          <a:prstGeom prst="rect">
            <a:avLst/>
          </a:prstGeom>
        </p:spPr>
        <p:txBody>
          <a:bodyPr/>
          <a:lstStyle/>
          <a:p>
            <a:pPr marL="408431" indent="-408431" defTabSz="1633687">
              <a:spcBef>
                <a:spcPts val="3000"/>
              </a:spcBef>
              <a:defRPr sz="3216"/>
            </a:pPr>
            <a:r>
              <a:t>Theoretical Foundations to Evaluate</a:t>
            </a:r>
          </a:p>
          <a:p>
            <a:pPr lvl="1" marL="816863" indent="-408431" defTabSz="1633687">
              <a:spcBef>
                <a:spcPts val="3000"/>
              </a:spcBef>
              <a:defRPr sz="3216"/>
            </a:pPr>
            <a:r>
              <a:t>Introduction to Program Evaluation and Causal Inference</a:t>
            </a:r>
          </a:p>
          <a:p>
            <a:pPr lvl="1" marL="816863" indent="-408431" defTabSz="1633687">
              <a:spcBef>
                <a:spcPts val="3000"/>
              </a:spcBef>
              <a:defRPr sz="3216"/>
            </a:pPr>
            <a:r>
              <a:t>Potential Outcomes</a:t>
            </a:r>
          </a:p>
          <a:p>
            <a:pPr lvl="1" marL="816863" indent="-408431" defTabSz="1633687">
              <a:spcBef>
                <a:spcPts val="3000"/>
              </a:spcBef>
              <a:defRPr sz="3216"/>
            </a:pPr>
            <a:r>
              <a:t>Directed Acyclic Graphs</a:t>
            </a:r>
          </a:p>
          <a:p>
            <a:pPr marL="408431" indent="-408431" defTabSz="1633687">
              <a:spcBef>
                <a:spcPts val="3000"/>
              </a:spcBef>
              <a:defRPr sz="3216"/>
            </a:pPr>
            <a:r>
              <a:t>Develop a Toolbox to Evaluate Programs and Policies</a:t>
            </a:r>
          </a:p>
          <a:p>
            <a:pPr lvl="1" marL="816863" indent="-408431" defTabSz="1633687">
              <a:spcBef>
                <a:spcPts val="3000"/>
              </a:spcBef>
              <a:defRPr sz="3216"/>
            </a:pPr>
            <a:r>
              <a:t>Matching and Propensity Scores</a:t>
            </a:r>
          </a:p>
          <a:p>
            <a:pPr lvl="1" marL="816863" indent="-408431" defTabSz="1633687">
              <a:spcBef>
                <a:spcPts val="3000"/>
              </a:spcBef>
              <a:defRPr sz="3216"/>
            </a:pPr>
            <a:r>
              <a:t>Instrumental Variables</a:t>
            </a:r>
          </a:p>
          <a:p>
            <a:pPr lvl="1" marL="816863" indent="-408431" defTabSz="1633687">
              <a:spcBef>
                <a:spcPts val="3000"/>
              </a:spcBef>
              <a:defRPr sz="3216"/>
            </a:pPr>
            <a:r>
              <a:t>Regression Discontinuity Design</a:t>
            </a:r>
          </a:p>
          <a:p>
            <a:pPr lvl="1" marL="816863" indent="-408431" defTabSz="1633687">
              <a:spcBef>
                <a:spcPts val="3000"/>
              </a:spcBef>
              <a:defRPr sz="3216"/>
            </a:pPr>
            <a:r>
              <a:t>Difference-in-Differences</a:t>
            </a:r>
          </a:p>
          <a:p>
            <a:pPr lvl="2" marL="1225296" indent="-408431" defTabSz="1633687">
              <a:spcBef>
                <a:spcPts val="3000"/>
              </a:spcBef>
              <a:defRPr sz="3216"/>
            </a:pPr>
            <a:r>
              <a:t>2-by-2 </a:t>
            </a:r>
          </a:p>
          <a:p>
            <a:pPr lvl="2" marL="1225296" indent="-408431" defTabSz="1633687">
              <a:spcBef>
                <a:spcPts val="3000"/>
              </a:spcBef>
              <a:defRPr sz="3216"/>
            </a:pPr>
            <a:r>
              <a:t>Two-Way Fixed Effects</a:t>
            </a:r>
          </a:p>
          <a:p>
            <a:pPr lvl="2" marL="1225296" indent="-408431" defTabSz="1633687">
              <a:spcBef>
                <a:spcPts val="3000"/>
              </a:spcBef>
              <a:defRPr sz="3216"/>
            </a:pPr>
            <a:r>
              <a:t>Synthetic Control</a:t>
            </a:r>
          </a:p>
        </p:txBody>
      </p:sp>
      <p:sp>
        <p:nvSpPr>
          <p:cNvPr id="162"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Evidence-Building Plans"/>
          <p:cNvSpPr txBox="1"/>
          <p:nvPr>
            <p:ph type="title"/>
          </p:nvPr>
        </p:nvSpPr>
        <p:spPr>
          <a:prstGeom prst="rect">
            <a:avLst/>
          </a:prstGeom>
        </p:spPr>
        <p:txBody>
          <a:bodyPr/>
          <a:lstStyle/>
          <a:p>
            <a:pPr/>
            <a:r>
              <a:t>Evidence-Building Plans</a:t>
            </a:r>
          </a:p>
        </p:txBody>
      </p:sp>
      <p:sp>
        <p:nvSpPr>
          <p:cNvPr id="267" name="Learning Agenda…"/>
          <p:cNvSpPr txBox="1"/>
          <p:nvPr>
            <p:ph type="body" idx="1"/>
          </p:nvPr>
        </p:nvSpPr>
        <p:spPr>
          <a:xfrm>
            <a:off x="1206500" y="3135437"/>
            <a:ext cx="21971000" cy="9369079"/>
          </a:xfrm>
          <a:prstGeom prst="rect">
            <a:avLst/>
          </a:prstGeom>
        </p:spPr>
        <p:txBody>
          <a:bodyPr/>
          <a:lstStyle/>
          <a:p>
            <a:pPr marL="432815" indent="-432815" defTabSz="1731220">
              <a:spcBef>
                <a:spcPts val="3100"/>
              </a:spcBef>
              <a:defRPr sz="3407"/>
            </a:pPr>
            <a:r>
              <a:t>Learning Agenda</a:t>
            </a:r>
          </a:p>
          <a:p>
            <a:pPr lvl="1" marL="865631" indent="-432815" defTabSz="1731220">
              <a:spcBef>
                <a:spcPts val="3100"/>
              </a:spcBef>
              <a:defRPr sz="3407"/>
            </a:pPr>
            <a:r>
              <a:t>Systematic plans for identifying and addressing priority questions (usually research questions) for programs, policies, or regulations of an agency </a:t>
            </a:r>
          </a:p>
          <a:p>
            <a:pPr lvl="1" marL="865631" indent="-432815" defTabSz="1731220">
              <a:spcBef>
                <a:spcPts val="3100"/>
              </a:spcBef>
              <a:defRPr sz="3407"/>
            </a:pPr>
            <a:r>
              <a:t>Includes strategic and operational questions which is intended to be flexible and iterative for agencies</a:t>
            </a:r>
          </a:p>
          <a:p>
            <a:pPr marL="432815" indent="-432815" defTabSz="1731220">
              <a:spcBef>
                <a:spcPts val="3100"/>
              </a:spcBef>
              <a:defRPr sz="3407"/>
            </a:pPr>
            <a:r>
              <a:t>Annual Evaluation Plan</a:t>
            </a:r>
          </a:p>
          <a:p>
            <a:pPr lvl="1" marL="865631" indent="-432815" defTabSz="1731220">
              <a:spcBef>
                <a:spcPts val="3100"/>
              </a:spcBef>
              <a:defRPr sz="3407"/>
            </a:pPr>
            <a:r>
              <a:t>A forward-facing document that describes the significant evaluation that will take place in the upcoming fiscal year</a:t>
            </a:r>
          </a:p>
          <a:p>
            <a:pPr marL="432815" indent="-432815" defTabSz="1731220">
              <a:spcBef>
                <a:spcPts val="3100"/>
              </a:spcBef>
              <a:defRPr sz="3407"/>
            </a:pPr>
            <a:r>
              <a:t>Capacity Assessments</a:t>
            </a:r>
          </a:p>
          <a:p>
            <a:pPr lvl="1" marL="865631" indent="-432815" defTabSz="1731220">
              <a:spcBef>
                <a:spcPts val="3100"/>
              </a:spcBef>
              <a:defRPr sz="3407"/>
            </a:pPr>
            <a:r>
              <a:t>A backward-facing document that assesses the ability and infrastructure to develop evidence-based building activities</a:t>
            </a:r>
          </a:p>
          <a:p>
            <a:pPr marL="432815" indent="-432815" defTabSz="1731220">
              <a:spcBef>
                <a:spcPts val="3100"/>
              </a:spcBef>
              <a:defRPr sz="3407"/>
            </a:pPr>
            <a:r>
              <a:t>Agency Learning Agendas (E.g.: DOL)</a:t>
            </a:r>
          </a:p>
          <a:p>
            <a:pPr lvl="1" marL="865631" indent="-432815" defTabSz="1731220">
              <a:spcBef>
                <a:spcPts val="3100"/>
              </a:spcBef>
              <a:defRPr sz="3407"/>
            </a:pPr>
            <a:r>
              <a:t>These are the internal documents that agencies use to develop research questions that will flow into the annual evaluation plans and department Learning Agendas</a:t>
            </a:r>
          </a:p>
        </p:txBody>
      </p:sp>
      <p:sp>
        <p:nvSpPr>
          <p:cNvPr id="26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Introduction to Causal Inference"/>
          <p:cNvSpPr txBox="1"/>
          <p:nvPr>
            <p:ph type="title"/>
          </p:nvPr>
        </p:nvSpPr>
        <p:spPr>
          <a:prstGeom prst="rect">
            <a:avLst/>
          </a:prstGeom>
        </p:spPr>
        <p:txBody>
          <a:bodyPr/>
          <a:lstStyle/>
          <a:p>
            <a:pPr/>
            <a:r>
              <a:t>Introduction to Causal Inference</a:t>
            </a:r>
          </a:p>
        </p:txBody>
      </p:sp>
      <p:sp>
        <p:nvSpPr>
          <p:cNvPr id="27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Introduction to Causal Inference"/>
          <p:cNvSpPr txBox="1"/>
          <p:nvPr>
            <p:ph type="title"/>
          </p:nvPr>
        </p:nvSpPr>
        <p:spPr>
          <a:prstGeom prst="rect">
            <a:avLst/>
          </a:prstGeom>
        </p:spPr>
        <p:txBody>
          <a:bodyPr/>
          <a:lstStyle/>
          <a:p>
            <a:pPr/>
            <a:r>
              <a:t>Introduction to Causal Inference</a:t>
            </a:r>
          </a:p>
        </p:txBody>
      </p:sp>
      <p:sp>
        <p:nvSpPr>
          <p:cNvPr id="274" name="Impact Program Evaluation - How to assess the effectiveness of a program?…"/>
          <p:cNvSpPr txBox="1"/>
          <p:nvPr>
            <p:ph type="body" idx="1"/>
          </p:nvPr>
        </p:nvSpPr>
        <p:spPr>
          <a:xfrm>
            <a:off x="1206500" y="3119346"/>
            <a:ext cx="21971000" cy="9385170"/>
          </a:xfrm>
          <a:prstGeom prst="rect">
            <a:avLst/>
          </a:prstGeom>
        </p:spPr>
        <p:txBody>
          <a:bodyPr/>
          <a:lstStyle/>
          <a:p>
            <a:pPr marL="603504" indent="-603504" defTabSz="2413955">
              <a:spcBef>
                <a:spcPts val="4400"/>
              </a:spcBef>
              <a:defRPr sz="4752"/>
            </a:pPr>
            <a:r>
              <a:t>Impact Program Evaluation - How to assess the effectiveness of a program?</a:t>
            </a:r>
          </a:p>
          <a:p>
            <a:pPr lvl="1" marL="1207008" indent="-603504" defTabSz="2413955">
              <a:spcBef>
                <a:spcPts val="4400"/>
              </a:spcBef>
              <a:defRPr sz="4752"/>
            </a:pPr>
            <a:r>
              <a:t>We need causal inference where we need to infer that a program causes an outcome</a:t>
            </a:r>
          </a:p>
          <a:p>
            <a:pPr lvl="1" marL="1207008" indent="-603504" defTabSz="2413955">
              <a:spcBef>
                <a:spcPts val="4400"/>
              </a:spcBef>
              <a:defRPr sz="4752"/>
            </a:pPr>
            <a:r>
              <a:t>Descriptive or association analysis will have confounders that will mask the causal effect or causal relationship</a:t>
            </a:r>
          </a:p>
          <a:p>
            <a:pPr marL="603504" indent="-603504" defTabSz="2413955">
              <a:spcBef>
                <a:spcPts val="4400"/>
              </a:spcBef>
              <a:defRPr sz="4752"/>
            </a:pPr>
            <a:r>
              <a:t>Causal Inference</a:t>
            </a:r>
          </a:p>
          <a:p>
            <a:pPr lvl="1" marL="1207008" indent="-603504" defTabSz="2413955">
              <a:spcBef>
                <a:spcPts val="4400"/>
              </a:spcBef>
              <a:defRPr sz="4752"/>
            </a:pPr>
            <a:r>
              <a:t>How can we infer a causal relation?</a:t>
            </a:r>
          </a:p>
          <a:p>
            <a:pPr lvl="1" marL="1207008" indent="-603504" defTabSz="2413955">
              <a:spcBef>
                <a:spcPts val="4400"/>
              </a:spcBef>
              <a:defRPr sz="4752"/>
            </a:pPr>
            <a:r>
              <a:t>We want to evaluate a program, we need to know marginal impacts</a:t>
            </a:r>
          </a:p>
          <a:p>
            <a:pPr lvl="1" marL="1207008" indent="-603504" defTabSz="2413955">
              <a:spcBef>
                <a:spcPts val="4400"/>
              </a:spcBef>
              <a:defRPr sz="4752"/>
            </a:pPr>
            <a:r>
              <a:t>We need theory to set up a proper evaluation</a:t>
            </a:r>
          </a:p>
        </p:txBody>
      </p:sp>
      <p:sp>
        <p:nvSpPr>
          <p:cNvPr id="27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What is Causal Inference"/>
          <p:cNvSpPr txBox="1"/>
          <p:nvPr>
            <p:ph type="title"/>
          </p:nvPr>
        </p:nvSpPr>
        <p:spPr>
          <a:prstGeom prst="rect">
            <a:avLst/>
          </a:prstGeom>
        </p:spPr>
        <p:txBody>
          <a:bodyPr/>
          <a:lstStyle/>
          <a:p>
            <a:pPr/>
            <a:r>
              <a:t>What is Causal Inference</a:t>
            </a:r>
          </a:p>
        </p:txBody>
      </p:sp>
      <p:sp>
        <p:nvSpPr>
          <p:cNvPr id="278" name="Casual Inference is the study of cause and effect…"/>
          <p:cNvSpPr txBox="1"/>
          <p:nvPr>
            <p:ph type="body" idx="1"/>
          </p:nvPr>
        </p:nvSpPr>
        <p:spPr>
          <a:prstGeom prst="rect">
            <a:avLst/>
          </a:prstGeom>
        </p:spPr>
        <p:txBody>
          <a:bodyPr/>
          <a:lstStyle/>
          <a:p>
            <a:pPr/>
            <a:r>
              <a:t>Casual Inference is the study of cause and effect</a:t>
            </a:r>
          </a:p>
          <a:p>
            <a:pPr lvl="1"/>
            <a:r>
              <a:t>Causal inference builds off of work from Rubin and Pearl</a:t>
            </a:r>
          </a:p>
          <a:p>
            <a:pPr lvl="1"/>
            <a:r>
              <a:t>Rubin’s Causal Model (1974)</a:t>
            </a:r>
          </a:p>
          <a:p>
            <a:pPr lvl="2"/>
            <a:r>
              <a:t>Builds on a basis of potential outcomes</a:t>
            </a:r>
          </a:p>
          <a:p>
            <a:pPr/>
            <a:r>
              <a:t>Judea Pearl (2010)</a:t>
            </a:r>
          </a:p>
          <a:p>
            <a:pPr lvl="1"/>
            <a:r>
              <a:t>“Its aim is to infer probabilities under conditions that are changing, for example, changes induced by treatments or external interventions”</a:t>
            </a:r>
          </a:p>
        </p:txBody>
      </p:sp>
      <p:sp>
        <p:nvSpPr>
          <p:cNvPr id="27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Correlation and Causation"/>
          <p:cNvSpPr txBox="1"/>
          <p:nvPr>
            <p:ph type="title"/>
          </p:nvPr>
        </p:nvSpPr>
        <p:spPr>
          <a:prstGeom prst="rect">
            <a:avLst/>
          </a:prstGeom>
        </p:spPr>
        <p:txBody>
          <a:bodyPr/>
          <a:lstStyle/>
          <a:p>
            <a:pPr/>
            <a:r>
              <a:t>Correlation and Causation</a:t>
            </a:r>
          </a:p>
        </p:txBody>
      </p:sp>
      <p:sp>
        <p:nvSpPr>
          <p:cNvPr id="282" name="“Correlation is not causation” is a common statement…"/>
          <p:cNvSpPr txBox="1"/>
          <p:nvPr>
            <p:ph type="body" idx="1"/>
          </p:nvPr>
        </p:nvSpPr>
        <p:spPr>
          <a:prstGeom prst="rect">
            <a:avLst/>
          </a:prstGeom>
        </p:spPr>
        <p:txBody>
          <a:bodyPr/>
          <a:lstStyle/>
          <a:p>
            <a:pPr/>
            <a:r>
              <a:t>“Correlation is not causation” is a common statement</a:t>
            </a:r>
          </a:p>
          <a:p>
            <a:pPr/>
            <a:r>
              <a:t>Correlation in observational data may not reflect causal relationships at all</a:t>
            </a:r>
          </a:p>
          <a:p>
            <a:pPr lvl="1"/>
            <a:r>
              <a:t>Observational data are not generated in a randomized way</a:t>
            </a:r>
          </a:p>
          <a:p>
            <a:pPr lvl="1"/>
            <a:r>
              <a:t>Think survey or administrative data</a:t>
            </a:r>
          </a:p>
          <a:p>
            <a:pPr lvl="1"/>
            <a:r>
              <a:t>We discuss this a bit more in our discussion of directed acyclic graphs</a:t>
            </a:r>
          </a:p>
          <a:p>
            <a:pPr/>
            <a:r>
              <a:t>Correlations may be spurious in observational data</a:t>
            </a:r>
          </a:p>
        </p:txBody>
      </p:sp>
      <p:sp>
        <p:nvSpPr>
          <p:cNvPr id="28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Correlation and Causation"/>
          <p:cNvSpPr txBox="1"/>
          <p:nvPr>
            <p:ph type="title"/>
          </p:nvPr>
        </p:nvSpPr>
        <p:spPr>
          <a:prstGeom prst="rect">
            <a:avLst/>
          </a:prstGeom>
        </p:spPr>
        <p:txBody>
          <a:bodyPr/>
          <a:lstStyle/>
          <a:p>
            <a:pPr/>
            <a:r>
              <a:t>Correlation and Causation</a:t>
            </a:r>
          </a:p>
        </p:txBody>
      </p:sp>
      <p:sp>
        <p:nvSpPr>
          <p:cNvPr id="286" name="There may be a causation relationship within the observational data…"/>
          <p:cNvSpPr txBox="1"/>
          <p:nvPr>
            <p:ph type="body" idx="1"/>
          </p:nvPr>
        </p:nvSpPr>
        <p:spPr>
          <a:prstGeom prst="rect">
            <a:avLst/>
          </a:prstGeom>
        </p:spPr>
        <p:txBody>
          <a:bodyPr/>
          <a:lstStyle/>
          <a:p>
            <a:pPr/>
            <a:r>
              <a:t>There may be a causation relationship within the observational data</a:t>
            </a:r>
          </a:p>
          <a:p>
            <a:pPr lvl="1"/>
            <a:r>
              <a:t>This is basically saying that theory is an essential portion of evaluation and causal inference</a:t>
            </a:r>
          </a:p>
          <a:p>
            <a:pPr lvl="1"/>
            <a:r>
              <a:t>Causal relationship may be unseen due to other confounders (or colliders)</a:t>
            </a:r>
          </a:p>
          <a:p>
            <a:pPr/>
            <a:r>
              <a:t>We will use a sailboat example</a:t>
            </a:r>
          </a:p>
          <a:p>
            <a:pPr lvl="1"/>
            <a:r>
              <a:t>In theory, we know that there is a causal relationship between a sailboat and the direction of the boat</a:t>
            </a:r>
          </a:p>
        </p:txBody>
      </p:sp>
      <p:sp>
        <p:nvSpPr>
          <p:cNvPr id="28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Correlation and Causation"/>
          <p:cNvSpPr txBox="1"/>
          <p:nvPr>
            <p:ph type="title"/>
          </p:nvPr>
        </p:nvSpPr>
        <p:spPr>
          <a:prstGeom prst="rect">
            <a:avLst/>
          </a:prstGeom>
        </p:spPr>
        <p:txBody>
          <a:bodyPr/>
          <a:lstStyle/>
          <a:p>
            <a:pPr/>
            <a:r>
              <a:t>Correlation and Causation</a:t>
            </a:r>
          </a:p>
        </p:txBody>
      </p:sp>
      <p:sp>
        <p:nvSpPr>
          <p:cNvPr id="290" name="On a windy day, a sailor maneuvers a rudder to counter the blowing wind…"/>
          <p:cNvSpPr txBox="1"/>
          <p:nvPr>
            <p:ph type="body" idx="1"/>
          </p:nvPr>
        </p:nvSpPr>
        <p:spPr>
          <a:xfrm>
            <a:off x="1206500" y="3109311"/>
            <a:ext cx="21971000" cy="9395205"/>
          </a:xfrm>
          <a:prstGeom prst="rect">
            <a:avLst/>
          </a:prstGeom>
        </p:spPr>
        <p:txBody>
          <a:bodyPr/>
          <a:lstStyle/>
          <a:p>
            <a:pPr marL="414527" indent="-414527" defTabSz="1658070">
              <a:spcBef>
                <a:spcPts val="3000"/>
              </a:spcBef>
              <a:defRPr sz="3264"/>
            </a:pPr>
            <a:r>
              <a:t>On a windy day, a sailor maneuvers a rudder to counter the blowing wind</a:t>
            </a:r>
          </a:p>
          <a:p>
            <a:pPr marL="414527" indent="-414527" defTabSz="1658070">
              <a:spcBef>
                <a:spcPts val="3000"/>
              </a:spcBef>
              <a:defRPr sz="3264"/>
            </a:pPr>
            <a:r>
              <a:t>What we observe</a:t>
            </a:r>
          </a:p>
          <a:p>
            <a:pPr lvl="1" marL="829055" indent="-414527" defTabSz="1658070">
              <a:spcBef>
                <a:spcPts val="3000"/>
              </a:spcBef>
              <a:defRPr sz="3264"/>
            </a:pPr>
            <a:r>
              <a:t>The boat moves in a straight line</a:t>
            </a:r>
          </a:p>
          <a:p>
            <a:pPr lvl="1" marL="829055" indent="-414527" defTabSz="1658070">
              <a:spcBef>
                <a:spcPts val="3000"/>
              </a:spcBef>
              <a:defRPr sz="3264"/>
            </a:pPr>
            <a:r>
              <a:t>The rudder is moving back and forth and seems orthogonal (or independent) of the boat direction</a:t>
            </a:r>
          </a:p>
          <a:p>
            <a:pPr lvl="1" marL="829055" indent="-414527" defTabSz="1658070">
              <a:spcBef>
                <a:spcPts val="3000"/>
              </a:spcBef>
              <a:defRPr sz="3264"/>
            </a:pPr>
            <a:r>
              <a:t>It appears that the rudder is broken or doesn’t matter to boat direction</a:t>
            </a:r>
          </a:p>
          <a:p>
            <a:pPr marL="414527" indent="-414527" defTabSz="1658070">
              <a:spcBef>
                <a:spcPts val="3000"/>
              </a:spcBef>
              <a:defRPr sz="3264"/>
            </a:pPr>
            <a:r>
              <a:t>What if we randomized the rudder?</a:t>
            </a:r>
          </a:p>
          <a:p>
            <a:pPr lvl="1" marL="829055" indent="-414527" defTabSz="1658070">
              <a:spcBef>
                <a:spcPts val="3000"/>
              </a:spcBef>
              <a:defRPr sz="3264"/>
            </a:pPr>
            <a:r>
              <a:t>If we randomized the rudder, then the boat direction would zigzag across the water</a:t>
            </a:r>
          </a:p>
          <a:p>
            <a:pPr marL="414527" indent="-414527" defTabSz="1658070">
              <a:spcBef>
                <a:spcPts val="3000"/>
              </a:spcBef>
              <a:defRPr sz="3264"/>
            </a:pPr>
            <a:r>
              <a:t>Key Points:</a:t>
            </a:r>
          </a:p>
          <a:p>
            <a:pPr lvl="1" marL="829055" indent="-414527" defTabSz="1658070">
              <a:spcBef>
                <a:spcPts val="3000"/>
              </a:spcBef>
              <a:defRPr sz="3264"/>
            </a:pPr>
            <a:r>
              <a:t>Sailor’s rudder movement is endogenous (or correlated) with the wind direction</a:t>
            </a:r>
          </a:p>
          <a:p>
            <a:pPr lvl="1" marL="829055" indent="-414527" defTabSz="1658070">
              <a:spcBef>
                <a:spcPts val="3000"/>
              </a:spcBef>
              <a:defRPr sz="3264"/>
            </a:pPr>
            <a:r>
              <a:t>The wind direction cancels out the relationship between the rudder and the boat direction</a:t>
            </a:r>
          </a:p>
          <a:p>
            <a:pPr lvl="1" marL="829055" indent="-414527" defTabSz="1658070">
              <a:spcBef>
                <a:spcPts val="3000"/>
              </a:spcBef>
              <a:defRPr sz="3264"/>
            </a:pPr>
            <a:r>
              <a:t>There is a causal relationship between the rudder (intervention) and the boat direction but the wind direction and speed hides this relationship in the observational data</a:t>
            </a:r>
          </a:p>
        </p:txBody>
      </p:sp>
      <p:sp>
        <p:nvSpPr>
          <p:cNvPr id="29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Correlation and Causation"/>
          <p:cNvSpPr txBox="1"/>
          <p:nvPr>
            <p:ph type="title"/>
          </p:nvPr>
        </p:nvSpPr>
        <p:spPr>
          <a:prstGeom prst="rect">
            <a:avLst/>
          </a:prstGeom>
        </p:spPr>
        <p:txBody>
          <a:bodyPr/>
          <a:lstStyle/>
          <a:p>
            <a:pPr/>
            <a:r>
              <a:t>Correlation and Causation</a:t>
            </a:r>
          </a:p>
        </p:txBody>
      </p:sp>
      <p:sp>
        <p:nvSpPr>
          <p:cNvPr id="294" name="Correlations fail at revealing causal relationships…"/>
          <p:cNvSpPr txBox="1"/>
          <p:nvPr>
            <p:ph type="body" idx="1"/>
          </p:nvPr>
        </p:nvSpPr>
        <p:spPr>
          <a:xfrm>
            <a:off x="1206500" y="3008264"/>
            <a:ext cx="21971000" cy="9496252"/>
          </a:xfrm>
          <a:prstGeom prst="rect">
            <a:avLst/>
          </a:prstGeom>
        </p:spPr>
        <p:txBody>
          <a:bodyPr/>
          <a:lstStyle/>
          <a:p>
            <a:pPr marL="566927" indent="-566927" defTabSz="2267655">
              <a:spcBef>
                <a:spcPts val="4100"/>
              </a:spcBef>
              <a:defRPr sz="4464"/>
            </a:pPr>
            <a:r>
              <a:t>Correlations fail at revealing causal relationships</a:t>
            </a:r>
          </a:p>
          <a:p>
            <a:pPr lvl="1" marL="1133855" indent="-566927" defTabSz="2267655">
              <a:spcBef>
                <a:spcPts val="4100"/>
              </a:spcBef>
              <a:defRPr sz="4464"/>
            </a:pPr>
            <a:r>
              <a:t>Humans do not make random decisions</a:t>
            </a:r>
          </a:p>
          <a:p>
            <a:pPr lvl="1" marL="1133855" indent="-566927" defTabSz="2267655">
              <a:spcBef>
                <a:spcPts val="4100"/>
              </a:spcBef>
              <a:defRPr sz="4464"/>
            </a:pPr>
            <a:r>
              <a:t>Humans sort into preferable or utilize maximizing decisions</a:t>
            </a:r>
          </a:p>
          <a:p>
            <a:pPr lvl="2" marL="1700783" indent="-566927" defTabSz="2267655">
              <a:spcBef>
                <a:spcPts val="4100"/>
              </a:spcBef>
              <a:defRPr sz="4464"/>
            </a:pPr>
            <a:r>
              <a:t>This is why microeconomic theory is important</a:t>
            </a:r>
          </a:p>
          <a:p>
            <a:pPr lvl="1" marL="1133855" indent="-566927" defTabSz="2267655">
              <a:spcBef>
                <a:spcPts val="4100"/>
              </a:spcBef>
              <a:defRPr sz="4464"/>
            </a:pPr>
            <a:r>
              <a:t>Key Point</a:t>
            </a:r>
          </a:p>
          <a:p>
            <a:pPr lvl="2" marL="1700783" indent="-566927" defTabSz="2267655">
              <a:spcBef>
                <a:spcPts val="4100"/>
              </a:spcBef>
              <a:defRPr sz="4464"/>
            </a:pPr>
            <a:r>
              <a:t>Humans will </a:t>
            </a:r>
            <a:r>
              <a:rPr b="1" i="1"/>
              <a:t>self select</a:t>
            </a:r>
            <a:r>
              <a:t> into a program, treatment, or intervention if it is optimal for them when randomization of treatment is not present</a:t>
            </a:r>
          </a:p>
          <a:p>
            <a:pPr marL="566927" indent="-566927" defTabSz="2267655">
              <a:spcBef>
                <a:spcPts val="4100"/>
              </a:spcBef>
              <a:defRPr sz="4464"/>
            </a:pPr>
            <a:r>
              <a:t>We need theory, literature, and prior knowledge to establish causal relationship before establishing impact evaluation of the program, intervention, strategy, or treatment</a:t>
            </a:r>
          </a:p>
        </p:txBody>
      </p:sp>
      <p:sp>
        <p:nvSpPr>
          <p:cNvPr id="29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Importance of Theory in Program Evaluation"/>
          <p:cNvSpPr txBox="1"/>
          <p:nvPr>
            <p:ph type="title"/>
          </p:nvPr>
        </p:nvSpPr>
        <p:spPr>
          <a:prstGeom prst="rect">
            <a:avLst/>
          </a:prstGeom>
        </p:spPr>
        <p:txBody>
          <a:bodyPr/>
          <a:lstStyle/>
          <a:p>
            <a:pPr/>
            <a:r>
              <a:t>Importance of Theory in Program Evaluation</a:t>
            </a:r>
          </a:p>
        </p:txBody>
      </p:sp>
      <p:sp>
        <p:nvSpPr>
          <p:cNvPr id="298" name="Causal Inference seems atheoretical…"/>
          <p:cNvSpPr txBox="1"/>
          <p:nvPr>
            <p:ph type="body" idx="1"/>
          </p:nvPr>
        </p:nvSpPr>
        <p:spPr>
          <a:xfrm>
            <a:off x="1206500" y="2991568"/>
            <a:ext cx="21971000" cy="9512948"/>
          </a:xfrm>
          <a:prstGeom prst="rect">
            <a:avLst/>
          </a:prstGeom>
        </p:spPr>
        <p:txBody>
          <a:bodyPr/>
          <a:lstStyle/>
          <a:p>
            <a:pPr marL="481584" indent="-481584" defTabSz="1926287">
              <a:spcBef>
                <a:spcPts val="3500"/>
              </a:spcBef>
              <a:defRPr sz="3792"/>
            </a:pPr>
            <a:r>
              <a:t>Causal Inference seems atheoretical</a:t>
            </a:r>
          </a:p>
          <a:p>
            <a:pPr lvl="1" marL="963168" indent="-481584" defTabSz="1926287">
              <a:spcBef>
                <a:spcPts val="3500"/>
              </a:spcBef>
              <a:defRPr sz="3792"/>
            </a:pPr>
            <a:r>
              <a:rPr b="1" i="1"/>
              <a:t>It is not</a:t>
            </a:r>
            <a:r>
              <a:t>; we need theory to support causal estimates of impact program evaluation</a:t>
            </a:r>
          </a:p>
          <a:p>
            <a:pPr lvl="1" marL="963168" indent="-481584" defTabSz="1926287">
              <a:spcBef>
                <a:spcPts val="3500"/>
              </a:spcBef>
              <a:defRPr sz="3792"/>
            </a:pPr>
            <a:r>
              <a:t>Identification strategies are tools and we need to develop a toolbox to evaluate programs</a:t>
            </a:r>
          </a:p>
          <a:p>
            <a:pPr lvl="1" marL="963168" indent="-481584" defTabSz="1926287">
              <a:spcBef>
                <a:spcPts val="3500"/>
              </a:spcBef>
              <a:defRPr sz="3792"/>
            </a:pPr>
            <a:r>
              <a:t>Lead with a question; go to theory; set up a hypothesis; test the hypothesis with tools from your toolbox</a:t>
            </a:r>
          </a:p>
          <a:p>
            <a:pPr marL="481584" indent="-481584" defTabSz="1926287">
              <a:spcBef>
                <a:spcPts val="3500"/>
              </a:spcBef>
              <a:defRPr sz="3792"/>
            </a:pPr>
            <a:r>
              <a:t>Without theory, causal estimates are less believable</a:t>
            </a:r>
          </a:p>
          <a:p>
            <a:pPr lvl="1" marL="963168" indent="-481584" defTabSz="1926287">
              <a:spcBef>
                <a:spcPts val="3500"/>
              </a:spcBef>
              <a:defRPr sz="3792"/>
            </a:pPr>
            <a:r>
              <a:t>Theory, prior literature, or deep institutional knowledge help corroborate your causal estimates</a:t>
            </a:r>
          </a:p>
          <a:p>
            <a:pPr marL="481584" indent="-481584" defTabSz="1926287">
              <a:spcBef>
                <a:spcPts val="3500"/>
              </a:spcBef>
              <a:defRPr sz="3792"/>
            </a:pPr>
            <a:r>
              <a:t>Economic theory supports your results</a:t>
            </a:r>
          </a:p>
          <a:p>
            <a:pPr lvl="1" marL="963168" indent="-481584" defTabSz="1926287">
              <a:spcBef>
                <a:spcPts val="3500"/>
              </a:spcBef>
              <a:defRPr sz="3792"/>
            </a:pPr>
            <a:r>
              <a:t>We need to be suspicious of spurious correlation</a:t>
            </a:r>
          </a:p>
          <a:p>
            <a:pPr lvl="1" marL="963168" indent="-481584" defTabSz="1926287">
              <a:spcBef>
                <a:spcPts val="3500"/>
              </a:spcBef>
              <a:defRPr sz="3792"/>
            </a:pPr>
            <a:r>
              <a:t>Economic agents make decisions they thought to be in their best interest - sorting in/out of treatment</a:t>
            </a:r>
          </a:p>
        </p:txBody>
      </p:sp>
      <p:sp>
        <p:nvSpPr>
          <p:cNvPr id="29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Data in Program Evaluation"/>
          <p:cNvSpPr txBox="1"/>
          <p:nvPr>
            <p:ph type="title"/>
          </p:nvPr>
        </p:nvSpPr>
        <p:spPr>
          <a:prstGeom prst="rect">
            <a:avLst/>
          </a:prstGeom>
        </p:spPr>
        <p:txBody>
          <a:bodyPr/>
          <a:lstStyle/>
          <a:p>
            <a:pPr/>
            <a:r>
              <a:t>Data in Program Evaluation</a:t>
            </a:r>
          </a:p>
        </p:txBody>
      </p:sp>
      <p:sp>
        <p:nvSpPr>
          <p:cNvPr id="302" name="We need data to test a hypothesis based upon theory or prior knowledge…"/>
          <p:cNvSpPr txBox="1"/>
          <p:nvPr>
            <p:ph type="body" idx="1"/>
          </p:nvPr>
        </p:nvSpPr>
        <p:spPr>
          <a:xfrm>
            <a:off x="1206500" y="3271781"/>
            <a:ext cx="21971000" cy="9232735"/>
          </a:xfrm>
          <a:prstGeom prst="rect">
            <a:avLst/>
          </a:prstGeom>
        </p:spPr>
        <p:txBody>
          <a:bodyPr/>
          <a:lstStyle/>
          <a:p>
            <a:pPr marL="445008" indent="-445008" defTabSz="1779987">
              <a:spcBef>
                <a:spcPts val="3200"/>
              </a:spcBef>
              <a:defRPr sz="3504"/>
            </a:pPr>
            <a:r>
              <a:t>We need data to test a hypothesis based upon theory or prior knowledge</a:t>
            </a:r>
          </a:p>
          <a:p>
            <a:pPr lvl="1" marL="890016" indent="-445008" defTabSz="1779987">
              <a:spcBef>
                <a:spcPts val="3200"/>
              </a:spcBef>
              <a:defRPr sz="3504"/>
            </a:pPr>
            <a:r>
              <a:t>Program evaluators come from a variety of social science backgrounds, but we will be focusing mostly on microeconomic theory </a:t>
            </a:r>
          </a:p>
          <a:p>
            <a:pPr marL="445008" indent="-445008" defTabSz="1779987">
              <a:spcBef>
                <a:spcPts val="3200"/>
              </a:spcBef>
              <a:defRPr sz="3504"/>
            </a:pPr>
            <a:r>
              <a:t>There are two major types of data</a:t>
            </a:r>
          </a:p>
          <a:p>
            <a:pPr lvl="1" marL="890016" indent="-445008" defTabSz="1779987">
              <a:spcBef>
                <a:spcPts val="3200"/>
              </a:spcBef>
              <a:defRPr sz="3504"/>
            </a:pPr>
            <a:r>
              <a:t>Data generated through randomized trials</a:t>
            </a:r>
          </a:p>
          <a:p>
            <a:pPr lvl="1" marL="890016" indent="-445008" defTabSz="1779987">
              <a:spcBef>
                <a:spcPts val="3200"/>
              </a:spcBef>
              <a:defRPr sz="3504"/>
            </a:pPr>
            <a:r>
              <a:t>Data not generated through randomized trials</a:t>
            </a:r>
          </a:p>
          <a:p>
            <a:pPr marL="445008" indent="-445008" defTabSz="1779987">
              <a:spcBef>
                <a:spcPts val="3200"/>
              </a:spcBef>
              <a:defRPr sz="3504"/>
            </a:pPr>
            <a:r>
              <a:t>Data from randomized trails</a:t>
            </a:r>
          </a:p>
          <a:p>
            <a:pPr lvl="1" marL="890016" indent="-445008" defTabSz="1779987">
              <a:spcBef>
                <a:spcPts val="3200"/>
              </a:spcBef>
              <a:defRPr sz="3504"/>
            </a:pPr>
            <a:r>
              <a:t>Less common in the field of economics, but it is growing </a:t>
            </a:r>
          </a:p>
          <a:p>
            <a:pPr lvl="1" marL="890016" indent="-445008" defTabSz="1779987">
              <a:spcBef>
                <a:spcPts val="3200"/>
              </a:spcBef>
              <a:defRPr sz="3504"/>
            </a:pPr>
            <a:r>
              <a:t>Harder to collect due to several reasons: financial, logistical, political, moral, etc.</a:t>
            </a:r>
          </a:p>
          <a:p>
            <a:pPr lvl="1" marL="890016" indent="-445008" defTabSz="1779987">
              <a:spcBef>
                <a:spcPts val="3200"/>
              </a:spcBef>
              <a:defRPr sz="3504"/>
            </a:pPr>
            <a:r>
              <a:t>These data are collected in a prospective manner</a:t>
            </a:r>
          </a:p>
          <a:p>
            <a:pPr lvl="1" marL="890016" indent="-445008" defTabSz="1779987">
              <a:spcBef>
                <a:spcPts val="3200"/>
              </a:spcBef>
              <a:defRPr sz="3504"/>
            </a:pPr>
            <a:r>
              <a:t>The researcher is an </a:t>
            </a:r>
            <a:r>
              <a:rPr i="1"/>
              <a:t>active participate</a:t>
            </a:r>
            <a:r>
              <a:t> in the data generation process</a:t>
            </a:r>
          </a:p>
        </p:txBody>
      </p:sp>
      <p:sp>
        <p:nvSpPr>
          <p:cNvPr id="30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Overlap between ECON 672 and 645"/>
          <p:cNvSpPr txBox="1"/>
          <p:nvPr>
            <p:ph type="title"/>
          </p:nvPr>
        </p:nvSpPr>
        <p:spPr>
          <a:prstGeom prst="rect">
            <a:avLst/>
          </a:prstGeom>
        </p:spPr>
        <p:txBody>
          <a:bodyPr/>
          <a:lstStyle/>
          <a:p>
            <a:pPr/>
            <a:r>
              <a:t>Overlap between ECON 672 and 645</a:t>
            </a:r>
          </a:p>
        </p:txBody>
      </p:sp>
      <p:sp>
        <p:nvSpPr>
          <p:cNvPr id="165" name="Overlap…"/>
          <p:cNvSpPr txBox="1"/>
          <p:nvPr>
            <p:ph type="body" idx="1"/>
          </p:nvPr>
        </p:nvSpPr>
        <p:spPr>
          <a:xfrm>
            <a:off x="1206500" y="2925299"/>
            <a:ext cx="21971000" cy="9579217"/>
          </a:xfrm>
          <a:prstGeom prst="rect">
            <a:avLst/>
          </a:prstGeom>
        </p:spPr>
        <p:txBody>
          <a:bodyPr/>
          <a:lstStyle/>
          <a:p>
            <a:pPr marL="445008" indent="-445008" defTabSz="1779987">
              <a:spcBef>
                <a:spcPts val="3200"/>
              </a:spcBef>
              <a:defRPr sz="3504"/>
            </a:pPr>
            <a:r>
              <a:t>Overlap </a:t>
            </a:r>
          </a:p>
          <a:p>
            <a:pPr lvl="1" marL="890016" indent="-445008" defTabSz="1779987">
              <a:spcBef>
                <a:spcPts val="3200"/>
              </a:spcBef>
              <a:defRPr sz="3504"/>
            </a:pPr>
            <a:r>
              <a:t>Instrumental Variables</a:t>
            </a:r>
          </a:p>
          <a:p>
            <a:pPr lvl="1" marL="890016" indent="-445008" defTabSz="1779987">
              <a:spcBef>
                <a:spcPts val="3200"/>
              </a:spcBef>
              <a:defRPr sz="3504"/>
            </a:pPr>
            <a:r>
              <a:t>Fixed Effects (Within Estimator)</a:t>
            </a:r>
          </a:p>
          <a:p>
            <a:pPr lvl="1" marL="890016" indent="-445008" defTabSz="1779987">
              <a:spcBef>
                <a:spcPts val="3200"/>
              </a:spcBef>
              <a:defRPr sz="3504"/>
            </a:pPr>
            <a:r>
              <a:t>Regression Discontinuity</a:t>
            </a:r>
          </a:p>
          <a:p>
            <a:pPr marL="445008" indent="-445008" defTabSz="1779987">
              <a:spcBef>
                <a:spcPts val="3200"/>
              </a:spcBef>
              <a:defRPr sz="3504"/>
            </a:pPr>
            <a:r>
              <a:t>New</a:t>
            </a:r>
          </a:p>
          <a:p>
            <a:pPr lvl="1" marL="890016" indent="-445008" defTabSz="1779987">
              <a:spcBef>
                <a:spcPts val="3200"/>
              </a:spcBef>
              <a:defRPr sz="3504"/>
            </a:pPr>
            <a:r>
              <a:t>Directed Acyclic Graphs</a:t>
            </a:r>
          </a:p>
          <a:p>
            <a:pPr lvl="1" marL="890016" indent="-445008" defTabSz="1779987">
              <a:spcBef>
                <a:spcPts val="3200"/>
              </a:spcBef>
              <a:defRPr sz="3504"/>
            </a:pPr>
            <a:r>
              <a:t>Matching and Propensity Scores</a:t>
            </a:r>
          </a:p>
          <a:p>
            <a:pPr lvl="1" marL="890016" indent="-445008" defTabSz="1779987">
              <a:spcBef>
                <a:spcPts val="3200"/>
              </a:spcBef>
              <a:defRPr sz="3504"/>
            </a:pPr>
            <a:r>
              <a:t>Difference-in-Differences with Event Studies</a:t>
            </a:r>
          </a:p>
          <a:p>
            <a:pPr lvl="1" marL="890016" indent="-445008" defTabSz="1779987">
              <a:spcBef>
                <a:spcPts val="3200"/>
              </a:spcBef>
              <a:defRPr sz="3504"/>
            </a:pPr>
            <a:r>
              <a:t>Two-Way Fixed Effects with Time Differentials</a:t>
            </a:r>
          </a:p>
          <a:p>
            <a:pPr lvl="1" marL="890016" indent="-445008" defTabSz="1779987">
              <a:spcBef>
                <a:spcPts val="3200"/>
              </a:spcBef>
              <a:defRPr sz="3504"/>
            </a:pPr>
            <a:r>
              <a:t>Synthetic Control</a:t>
            </a:r>
          </a:p>
          <a:p>
            <a:pPr marL="445008" indent="-445008" defTabSz="1779987">
              <a:spcBef>
                <a:spcPts val="3200"/>
              </a:spcBef>
              <a:defRPr sz="3504"/>
            </a:pPr>
            <a:r>
              <a:t>Bring it all together - Benefit-Cost Analysis and Marginal Value of Public Funds</a:t>
            </a:r>
          </a:p>
        </p:txBody>
      </p:sp>
      <p:sp>
        <p:nvSpPr>
          <p:cNvPr id="166"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Data in Program Evaluation"/>
          <p:cNvSpPr txBox="1"/>
          <p:nvPr>
            <p:ph type="title"/>
          </p:nvPr>
        </p:nvSpPr>
        <p:spPr>
          <a:prstGeom prst="rect">
            <a:avLst/>
          </a:prstGeom>
        </p:spPr>
        <p:txBody>
          <a:bodyPr/>
          <a:lstStyle/>
          <a:p>
            <a:pPr/>
            <a:r>
              <a:t>Data in Program Evaluation</a:t>
            </a:r>
          </a:p>
        </p:txBody>
      </p:sp>
      <p:sp>
        <p:nvSpPr>
          <p:cNvPr id="306" name="Observational Data: Data not generated from randomized trials…"/>
          <p:cNvSpPr txBox="1"/>
          <p:nvPr>
            <p:ph type="body" idx="1"/>
          </p:nvPr>
        </p:nvSpPr>
        <p:spPr>
          <a:xfrm>
            <a:off x="1206500" y="3041917"/>
            <a:ext cx="21971000" cy="9462599"/>
          </a:xfrm>
          <a:prstGeom prst="rect">
            <a:avLst/>
          </a:prstGeom>
        </p:spPr>
        <p:txBody>
          <a:bodyPr/>
          <a:lstStyle/>
          <a:p>
            <a:pPr marL="481584" indent="-481584" defTabSz="1926287">
              <a:spcBef>
                <a:spcPts val="3500"/>
              </a:spcBef>
              <a:defRPr sz="3792"/>
            </a:pPr>
            <a:r>
              <a:t>Observational Data: Data not generated from randomized trials</a:t>
            </a:r>
          </a:p>
          <a:p>
            <a:pPr lvl="1" marL="963168" indent="-481584" defTabSz="1926287">
              <a:spcBef>
                <a:spcPts val="3500"/>
              </a:spcBef>
              <a:defRPr sz="3792"/>
            </a:pPr>
            <a:r>
              <a:t>Collected in a </a:t>
            </a:r>
            <a:r>
              <a:rPr i="1"/>
              <a:t>retrospective</a:t>
            </a:r>
            <a:r>
              <a:t> manner </a:t>
            </a:r>
          </a:p>
          <a:p>
            <a:pPr lvl="1" marL="963168" indent="-481584" defTabSz="1926287">
              <a:spcBef>
                <a:spcPts val="3500"/>
              </a:spcBef>
              <a:defRPr sz="3792"/>
            </a:pPr>
            <a:r>
              <a:t>The researcher is a passive actor in the data generation process</a:t>
            </a:r>
          </a:p>
          <a:p>
            <a:pPr marL="481584" indent="-481584" defTabSz="1926287">
              <a:spcBef>
                <a:spcPts val="3500"/>
              </a:spcBef>
              <a:defRPr b="1" sz="3792"/>
            </a:pPr>
            <a:r>
              <a:t>Survey Data</a:t>
            </a:r>
          </a:p>
          <a:p>
            <a:pPr lvl="1" marL="963168" indent="-481584" defTabSz="1926287">
              <a:spcBef>
                <a:spcPts val="3500"/>
              </a:spcBef>
              <a:defRPr sz="3792"/>
            </a:pPr>
            <a:r>
              <a:t>E.g.: public-use micro data sets from Current Population Survey (CPS) or American Community Survey (ACS)</a:t>
            </a:r>
          </a:p>
          <a:p>
            <a:pPr marL="481584" indent="-481584" defTabSz="1926287">
              <a:spcBef>
                <a:spcPts val="3500"/>
              </a:spcBef>
              <a:defRPr b="1" sz="3792"/>
            </a:pPr>
            <a:r>
              <a:t>Administrative Data</a:t>
            </a:r>
          </a:p>
          <a:p>
            <a:pPr lvl="1" marL="963168" indent="-481584" defTabSz="1926287">
              <a:spcBef>
                <a:spcPts val="3500"/>
              </a:spcBef>
              <a:defRPr sz="3792"/>
            </a:pPr>
            <a:r>
              <a:t>Data that are generated for administrative processes</a:t>
            </a:r>
          </a:p>
          <a:p>
            <a:pPr lvl="1" marL="963168" indent="-481584" defTabSz="1926287">
              <a:spcBef>
                <a:spcPts val="3500"/>
              </a:spcBef>
              <a:defRPr sz="3792"/>
            </a:pPr>
            <a:r>
              <a:t>Data that are typically not generated with public consumption in mind</a:t>
            </a:r>
          </a:p>
          <a:p>
            <a:pPr lvl="1" marL="963168" indent="-481584" defTabSz="1926287">
              <a:spcBef>
                <a:spcPts val="3500"/>
              </a:spcBef>
              <a:defRPr sz="3792"/>
            </a:pPr>
            <a:r>
              <a:t>E.g.: Unemployment insurance (UI), compliance and regulatory data from government agencies, health data, marketing data from private firms, social media posts, ebay data, etc.</a:t>
            </a:r>
          </a:p>
        </p:txBody>
      </p:sp>
      <p:sp>
        <p:nvSpPr>
          <p:cNvPr id="30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Data in Program Evaluation"/>
          <p:cNvSpPr txBox="1"/>
          <p:nvPr>
            <p:ph type="title"/>
          </p:nvPr>
        </p:nvSpPr>
        <p:spPr>
          <a:prstGeom prst="rect">
            <a:avLst/>
          </a:prstGeom>
        </p:spPr>
        <p:txBody>
          <a:bodyPr/>
          <a:lstStyle/>
          <a:p>
            <a:pPr/>
            <a:r>
              <a:t>Data in Program Evaluation</a:t>
            </a:r>
          </a:p>
        </p:txBody>
      </p:sp>
      <p:sp>
        <p:nvSpPr>
          <p:cNvPr id="310" name="Observational data may have biases within them…"/>
          <p:cNvSpPr txBox="1"/>
          <p:nvPr>
            <p:ph type="body" idx="1"/>
          </p:nvPr>
        </p:nvSpPr>
        <p:spPr>
          <a:prstGeom prst="rect">
            <a:avLst/>
          </a:prstGeom>
        </p:spPr>
        <p:txBody>
          <a:bodyPr/>
          <a:lstStyle/>
          <a:p>
            <a:pPr/>
            <a:r>
              <a:t>Observational data may have biases within them</a:t>
            </a:r>
          </a:p>
          <a:p>
            <a:pPr lvl="1"/>
            <a:r>
              <a:t>Who is selected and who not selected into the data?</a:t>
            </a:r>
          </a:p>
          <a:p>
            <a:pPr lvl="1"/>
            <a:r>
              <a:t>Is the administrative data a census of the population (e.g. unemployment insurance) or a subset (FLSA wage violations)</a:t>
            </a:r>
          </a:p>
          <a:p>
            <a:pPr/>
            <a:r>
              <a:t>It’s easy to assume that correlation is not causation, but we need theory and knowledge to estimate a causal relationship</a:t>
            </a:r>
          </a:p>
        </p:txBody>
      </p:sp>
      <p:sp>
        <p:nvSpPr>
          <p:cNvPr id="31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Question about Questions"/>
          <p:cNvSpPr txBox="1"/>
          <p:nvPr>
            <p:ph type="title"/>
          </p:nvPr>
        </p:nvSpPr>
        <p:spPr>
          <a:prstGeom prst="rect">
            <a:avLst/>
          </a:prstGeom>
        </p:spPr>
        <p:txBody>
          <a:bodyPr/>
          <a:lstStyle/>
          <a:p>
            <a:pPr/>
            <a:r>
              <a:t>Question about Questions</a:t>
            </a:r>
          </a:p>
        </p:txBody>
      </p:sp>
      <p:sp>
        <p:nvSpPr>
          <p:cNvPr id="31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Question about Questions"/>
          <p:cNvSpPr txBox="1"/>
          <p:nvPr>
            <p:ph type="title"/>
          </p:nvPr>
        </p:nvSpPr>
        <p:spPr>
          <a:prstGeom prst="rect">
            <a:avLst/>
          </a:prstGeom>
        </p:spPr>
        <p:txBody>
          <a:bodyPr/>
          <a:lstStyle/>
          <a:p>
            <a:pPr/>
            <a:r>
              <a:t>Question about Questions</a:t>
            </a:r>
          </a:p>
        </p:txBody>
      </p:sp>
      <p:sp>
        <p:nvSpPr>
          <p:cNvPr id="317" name="Angrist and Pischke (2009) provide great questions when beginning the evaluation of a policy or program…"/>
          <p:cNvSpPr txBox="1"/>
          <p:nvPr>
            <p:ph type="body" idx="1"/>
          </p:nvPr>
        </p:nvSpPr>
        <p:spPr>
          <a:xfrm>
            <a:off x="1206500" y="3204734"/>
            <a:ext cx="21971000" cy="9299782"/>
          </a:xfrm>
          <a:prstGeom prst="rect">
            <a:avLst/>
          </a:prstGeom>
        </p:spPr>
        <p:txBody>
          <a:bodyPr/>
          <a:lstStyle/>
          <a:p>
            <a:pPr/>
            <a:r>
              <a:t>Angrist and Pischke (2009) provide great questions when beginning the evaluation of a policy or program</a:t>
            </a:r>
          </a:p>
          <a:p>
            <a:pPr/>
            <a:r>
              <a:t>There are four questions of interest</a:t>
            </a:r>
          </a:p>
          <a:p>
            <a:pPr lvl="1"/>
            <a:r>
              <a:t>1) What is the causal question of interest?</a:t>
            </a:r>
          </a:p>
          <a:p>
            <a:pPr lvl="1"/>
            <a:r>
              <a:t>2) What is the experiment that could ideally be used to capture causal effects of interest?</a:t>
            </a:r>
          </a:p>
          <a:p>
            <a:pPr lvl="1"/>
            <a:r>
              <a:t>3) What is your identification strategy?</a:t>
            </a:r>
          </a:p>
          <a:p>
            <a:pPr lvl="1"/>
            <a:r>
              <a:t>4) What is your mode of statistical inference?</a:t>
            </a:r>
          </a:p>
        </p:txBody>
      </p:sp>
      <p:sp>
        <p:nvSpPr>
          <p:cNvPr id="31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1st Question: Causal Relationship of Interest"/>
          <p:cNvSpPr txBox="1"/>
          <p:nvPr>
            <p:ph type="title"/>
          </p:nvPr>
        </p:nvSpPr>
        <p:spPr>
          <a:prstGeom prst="rect">
            <a:avLst/>
          </a:prstGeom>
        </p:spPr>
        <p:txBody>
          <a:bodyPr/>
          <a:lstStyle>
            <a:lvl1pPr defTabSz="2413955">
              <a:defRPr spc="-168" sz="8415"/>
            </a:lvl1pPr>
          </a:lstStyle>
          <a:p>
            <a:pPr/>
            <a:r>
              <a:t>1st Question: Causal Relationship of Interest</a:t>
            </a:r>
          </a:p>
        </p:txBody>
      </p:sp>
      <p:sp>
        <p:nvSpPr>
          <p:cNvPr id="321" name="We will focus on research questions of cause and effect…"/>
          <p:cNvSpPr txBox="1"/>
          <p:nvPr>
            <p:ph type="body" idx="1"/>
          </p:nvPr>
        </p:nvSpPr>
        <p:spPr>
          <a:xfrm>
            <a:off x="1206500" y="3005582"/>
            <a:ext cx="21971000" cy="9498934"/>
          </a:xfrm>
          <a:prstGeom prst="rect">
            <a:avLst/>
          </a:prstGeom>
        </p:spPr>
        <p:txBody>
          <a:bodyPr/>
          <a:lstStyle/>
          <a:p>
            <a:pPr marL="536447" indent="-536447" defTabSz="2145738">
              <a:spcBef>
                <a:spcPts val="3900"/>
              </a:spcBef>
              <a:defRPr sz="4224"/>
            </a:pPr>
            <a:r>
              <a:t>We will focus on research questions of cause and effect</a:t>
            </a:r>
          </a:p>
          <a:p>
            <a:pPr lvl="1" marL="1072895" indent="-536447" defTabSz="2145738">
              <a:spcBef>
                <a:spcPts val="3900"/>
              </a:spcBef>
              <a:defRPr sz="4224"/>
            </a:pPr>
            <a:r>
              <a:t>This is the main focus of impact program evaluation - What is the causal effect of a program, intervention, treatment, or policy</a:t>
            </a:r>
          </a:p>
          <a:p>
            <a:pPr lvl="1" marL="1072895" indent="-536447" defTabSz="2145738">
              <a:spcBef>
                <a:spcPts val="3900"/>
              </a:spcBef>
              <a:defRPr sz="4224"/>
            </a:pPr>
            <a:r>
              <a:t>There are other types of evaluations, such as feasibility, outcome, or implementation evaluations but they give qualitative context not causal context</a:t>
            </a:r>
          </a:p>
          <a:p>
            <a:pPr marL="536447" indent="-536447" defTabSz="2145738">
              <a:spcBef>
                <a:spcPts val="3900"/>
              </a:spcBef>
              <a:defRPr sz="4224"/>
            </a:pPr>
            <a:r>
              <a:t>How do we assess the causal relationship?</a:t>
            </a:r>
          </a:p>
          <a:p>
            <a:pPr marL="536447" indent="-536447" defTabSz="2145738">
              <a:spcBef>
                <a:spcPts val="3900"/>
              </a:spcBef>
              <a:defRPr sz="4224"/>
            </a:pPr>
            <a:r>
              <a:t>What is the </a:t>
            </a:r>
            <a:r>
              <a:rPr b="1" i="1"/>
              <a:t>counterfactual</a:t>
            </a:r>
            <a:r>
              <a:t>?</a:t>
            </a:r>
          </a:p>
          <a:p>
            <a:pPr lvl="1" marL="1072895" indent="-536447" defTabSz="2145738">
              <a:spcBef>
                <a:spcPts val="3900"/>
              </a:spcBef>
              <a:defRPr sz="4224"/>
            </a:pPr>
            <a:r>
              <a:t>What does microeconomic theory tell us about the unobserved world if an alternative choice had been made?</a:t>
            </a:r>
          </a:p>
          <a:p>
            <a:pPr lvl="1" marL="1072895" indent="-536447" defTabSz="2145738">
              <a:spcBef>
                <a:spcPts val="3900"/>
              </a:spcBef>
              <a:defRPr sz="4224"/>
            </a:pPr>
            <a:r>
              <a:t>We should always be thinking about the counterfactual in the absence of a treatment, program, intervention, or policy</a:t>
            </a:r>
          </a:p>
        </p:txBody>
      </p:sp>
      <p:sp>
        <p:nvSpPr>
          <p:cNvPr id="32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4" name="1st Question: Causal Relationship of Interest"/>
          <p:cNvSpPr txBox="1"/>
          <p:nvPr>
            <p:ph type="title"/>
          </p:nvPr>
        </p:nvSpPr>
        <p:spPr>
          <a:prstGeom prst="rect">
            <a:avLst/>
          </a:prstGeom>
        </p:spPr>
        <p:txBody>
          <a:bodyPr/>
          <a:lstStyle>
            <a:lvl1pPr defTabSz="2413955">
              <a:defRPr spc="-168" sz="8415"/>
            </a:lvl1pPr>
          </a:lstStyle>
          <a:p>
            <a:pPr/>
            <a:r>
              <a:t>1st Question: Causal Relationship of Interest</a:t>
            </a:r>
          </a:p>
        </p:txBody>
      </p:sp>
      <p:sp>
        <p:nvSpPr>
          <p:cNvPr id="325" name="What does theory tell us about the causal effects for the causal research question?…"/>
          <p:cNvSpPr txBox="1"/>
          <p:nvPr>
            <p:ph type="body" idx="1"/>
          </p:nvPr>
        </p:nvSpPr>
        <p:spPr>
          <a:xfrm>
            <a:off x="1206500" y="2930663"/>
            <a:ext cx="21971000" cy="9573853"/>
          </a:xfrm>
          <a:prstGeom prst="rect">
            <a:avLst/>
          </a:prstGeom>
        </p:spPr>
        <p:txBody>
          <a:bodyPr/>
          <a:lstStyle/>
          <a:p>
            <a:pPr marL="481584" indent="-481584" defTabSz="1926287">
              <a:spcBef>
                <a:spcPts val="3500"/>
              </a:spcBef>
              <a:defRPr sz="3792"/>
            </a:pPr>
            <a:r>
              <a:t>What does theory tell us about the causal effects for the causal research question?</a:t>
            </a:r>
          </a:p>
          <a:p>
            <a:pPr lvl="1" marL="963168" indent="-481584" defTabSz="1926287">
              <a:spcBef>
                <a:spcPts val="3500"/>
              </a:spcBef>
              <a:defRPr sz="3792"/>
            </a:pPr>
            <a:r>
              <a:t>E.g.: what does the price elasticity of demand tell us about taxing elastic or inelastic good for raising revenue?</a:t>
            </a:r>
          </a:p>
          <a:p>
            <a:pPr lvl="1" marL="963168" indent="-481584" defTabSz="1926287">
              <a:spcBef>
                <a:spcPts val="3500"/>
              </a:spcBef>
              <a:defRPr sz="3792"/>
            </a:pPr>
            <a:r>
              <a:t>What does microeconomic theory tell us about price controls when confronted with natural monopolies compared to a competitive market?</a:t>
            </a:r>
          </a:p>
          <a:p>
            <a:pPr marL="481584" indent="-481584" defTabSz="1926287">
              <a:spcBef>
                <a:spcPts val="3500"/>
              </a:spcBef>
              <a:defRPr sz="3792"/>
            </a:pPr>
            <a:r>
              <a:t>What does microeconomic theory tell us about:</a:t>
            </a:r>
          </a:p>
          <a:p>
            <a:pPr lvl="1" marL="963168" indent="-481584" defTabSz="1926287">
              <a:spcBef>
                <a:spcPts val="3500"/>
              </a:spcBef>
              <a:defRPr sz="3792"/>
            </a:pPr>
            <a:r>
              <a:t>“Right-to-work” laws and unionization</a:t>
            </a:r>
          </a:p>
          <a:p>
            <a:pPr lvl="1" marL="963168" indent="-481584" defTabSz="1926287">
              <a:spcBef>
                <a:spcPts val="3500"/>
              </a:spcBef>
              <a:defRPr sz="3792"/>
            </a:pPr>
            <a:r>
              <a:t>Carbon tax instead of regulation quotas for reducing carbon emissions</a:t>
            </a:r>
          </a:p>
          <a:p>
            <a:pPr lvl="1" marL="963168" indent="-481584" defTabSz="1926287">
              <a:spcBef>
                <a:spcPts val="3500"/>
              </a:spcBef>
              <a:defRPr sz="3792"/>
            </a:pPr>
            <a:r>
              <a:t>What does theory tell us about zoning regulation and housing prices?</a:t>
            </a:r>
          </a:p>
          <a:p>
            <a:pPr lvl="1" marL="963168" indent="-481584" defTabSz="1926287">
              <a:spcBef>
                <a:spcPts val="3500"/>
              </a:spcBef>
              <a:defRPr sz="3792"/>
            </a:pPr>
            <a:r>
              <a:t>Funding paid family and medical leave and parental labor force participation</a:t>
            </a:r>
          </a:p>
          <a:p>
            <a:pPr lvl="1" marL="963168" indent="-481584" defTabSz="1926287">
              <a:spcBef>
                <a:spcPts val="3500"/>
              </a:spcBef>
              <a:defRPr sz="3792"/>
            </a:pPr>
            <a:r>
              <a:t>What about traffic congestion and funding public transportation compared to highways</a:t>
            </a:r>
          </a:p>
        </p:txBody>
      </p:sp>
      <p:sp>
        <p:nvSpPr>
          <p:cNvPr id="32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 name="1st Question: Causal Relationship of Interest"/>
          <p:cNvSpPr txBox="1"/>
          <p:nvPr>
            <p:ph type="title"/>
          </p:nvPr>
        </p:nvSpPr>
        <p:spPr>
          <a:prstGeom prst="rect">
            <a:avLst/>
          </a:prstGeom>
        </p:spPr>
        <p:txBody>
          <a:bodyPr/>
          <a:lstStyle>
            <a:lvl1pPr defTabSz="2413955">
              <a:defRPr spc="-168" sz="8415"/>
            </a:lvl1pPr>
          </a:lstStyle>
          <a:p>
            <a:pPr/>
            <a:r>
              <a:t>1st Question: Causal Relationship of Interest</a:t>
            </a:r>
          </a:p>
        </p:txBody>
      </p:sp>
      <p:sp>
        <p:nvSpPr>
          <p:cNvPr id="329" name="We will learn about and utilize Directed Acyclic Graphs (DAGs)…"/>
          <p:cNvSpPr txBox="1"/>
          <p:nvPr>
            <p:ph type="body" idx="1"/>
          </p:nvPr>
        </p:nvSpPr>
        <p:spPr>
          <a:prstGeom prst="rect">
            <a:avLst/>
          </a:prstGeom>
        </p:spPr>
        <p:txBody>
          <a:bodyPr/>
          <a:lstStyle/>
          <a:p>
            <a:pPr/>
            <a:r>
              <a:t>We will learn about and utilize Directed Acyclic Graphs (DAGs)</a:t>
            </a:r>
          </a:p>
          <a:p>
            <a:pPr lvl="1"/>
            <a:r>
              <a:t>Directed Acyclic Graphs are a useful tool for several reasons</a:t>
            </a:r>
          </a:p>
          <a:p>
            <a:pPr lvl="1"/>
            <a:r>
              <a:t>They provide a graphical way to show theory</a:t>
            </a:r>
          </a:p>
          <a:p>
            <a:pPr lvl="1"/>
            <a:r>
              <a:t>They provide a graphical way to support your research design</a:t>
            </a:r>
          </a:p>
          <a:p>
            <a:pPr lvl="1"/>
            <a:r>
              <a:t>The can show (or not show) your assumptions in your design</a:t>
            </a:r>
          </a:p>
          <a:p>
            <a:pPr/>
            <a:r>
              <a:t>DAGs are another tool in your toolbox to set up a causal relationship of interest in your program evaluation</a:t>
            </a:r>
          </a:p>
        </p:txBody>
      </p:sp>
      <p:sp>
        <p:nvSpPr>
          <p:cNvPr id="33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2nd Question: What is an ideal experiment?"/>
          <p:cNvSpPr txBox="1"/>
          <p:nvPr>
            <p:ph type="title"/>
          </p:nvPr>
        </p:nvSpPr>
        <p:spPr>
          <a:prstGeom prst="rect">
            <a:avLst/>
          </a:prstGeom>
        </p:spPr>
        <p:txBody>
          <a:bodyPr/>
          <a:lstStyle/>
          <a:p>
            <a:pPr/>
            <a:r>
              <a:t>2nd Question: What is an ideal experiment?</a:t>
            </a:r>
          </a:p>
        </p:txBody>
      </p:sp>
      <p:sp>
        <p:nvSpPr>
          <p:cNvPr id="333" name="Fundamentally Answerable Questions (FAQ)…"/>
          <p:cNvSpPr txBox="1"/>
          <p:nvPr>
            <p:ph type="body" idx="1"/>
          </p:nvPr>
        </p:nvSpPr>
        <p:spPr>
          <a:xfrm>
            <a:off x="1206500" y="3222902"/>
            <a:ext cx="21971000" cy="9281614"/>
          </a:xfrm>
          <a:prstGeom prst="rect">
            <a:avLst/>
          </a:prstGeom>
        </p:spPr>
        <p:txBody>
          <a:bodyPr/>
          <a:lstStyle/>
          <a:p>
            <a:pPr marL="499872" indent="-499872" defTabSz="1999437">
              <a:spcBef>
                <a:spcPts val="3600"/>
              </a:spcBef>
              <a:defRPr sz="3936"/>
            </a:pPr>
            <a:r>
              <a:t>Fundamentally Answerable Questions (FAQ)</a:t>
            </a:r>
          </a:p>
          <a:p>
            <a:pPr lvl="1" marL="999744" indent="-499872" defTabSz="1999437">
              <a:spcBef>
                <a:spcPts val="3600"/>
              </a:spcBef>
              <a:defRPr sz="3936"/>
            </a:pPr>
            <a:r>
              <a:t>Your research question should be able to be answered by a research experiment (randomized control trial)</a:t>
            </a:r>
          </a:p>
          <a:p>
            <a:pPr lvl="2" marL="1499616" indent="-499872" defTabSz="1999437">
              <a:spcBef>
                <a:spcPts val="3600"/>
              </a:spcBef>
              <a:defRPr sz="3936"/>
            </a:pPr>
            <a:r>
              <a:t> Objective not subjective</a:t>
            </a:r>
          </a:p>
          <a:p>
            <a:pPr lvl="1" marL="999744" indent="-499872" defTabSz="1999437">
              <a:spcBef>
                <a:spcPts val="3600"/>
              </a:spcBef>
              <a:defRPr sz="3936"/>
            </a:pPr>
            <a:r>
              <a:t>It’s not easy to think about a good research question</a:t>
            </a:r>
          </a:p>
          <a:p>
            <a:pPr lvl="2" marL="1499616" indent="-499872" defTabSz="1999437">
              <a:spcBef>
                <a:spcPts val="3600"/>
              </a:spcBef>
              <a:defRPr sz="3936"/>
            </a:pPr>
            <a:r>
              <a:t>Initial topic might be too wide</a:t>
            </a:r>
          </a:p>
          <a:p>
            <a:pPr lvl="2" marL="1499616" indent="-499872" defTabSz="1999437">
              <a:spcBef>
                <a:spcPts val="3600"/>
              </a:spcBef>
              <a:defRPr sz="3936"/>
            </a:pPr>
            <a:r>
              <a:t>Initial question might be too vague</a:t>
            </a:r>
          </a:p>
          <a:p>
            <a:pPr marL="499872" indent="-499872" defTabSz="1999437">
              <a:spcBef>
                <a:spcPts val="3600"/>
              </a:spcBef>
              <a:defRPr sz="3936"/>
            </a:pPr>
            <a:r>
              <a:t>Fundamentally Unanswerable Questions </a:t>
            </a:r>
          </a:p>
          <a:p>
            <a:pPr lvl="1" marL="999744" indent="-499872" defTabSz="1999437">
              <a:spcBef>
                <a:spcPts val="3600"/>
              </a:spcBef>
              <a:defRPr sz="3936"/>
            </a:pPr>
            <a:r>
              <a:t>No experiment will be able to answer the question if it is fundamentally unanswerable</a:t>
            </a:r>
          </a:p>
          <a:p>
            <a:pPr lvl="1" marL="999744" indent="-499872" defTabSz="1999437">
              <a:spcBef>
                <a:spcPts val="3600"/>
              </a:spcBef>
              <a:defRPr sz="3936"/>
            </a:pPr>
            <a:r>
              <a:t>These typically are subjective question and people have different tastes and preferances</a:t>
            </a:r>
          </a:p>
        </p:txBody>
      </p:sp>
      <p:sp>
        <p:nvSpPr>
          <p:cNvPr id="33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2nd Question: What is an ideal experiment"/>
          <p:cNvSpPr txBox="1"/>
          <p:nvPr>
            <p:ph type="title"/>
          </p:nvPr>
        </p:nvSpPr>
        <p:spPr>
          <a:prstGeom prst="rect">
            <a:avLst/>
          </a:prstGeom>
        </p:spPr>
        <p:txBody>
          <a:bodyPr/>
          <a:lstStyle/>
          <a:p>
            <a:pPr/>
            <a:r>
              <a:t>2nd Question: What is an ideal experiment</a:t>
            </a:r>
          </a:p>
        </p:txBody>
      </p:sp>
      <p:sp>
        <p:nvSpPr>
          <p:cNvPr id="337" name="It is good think about what an ideal experiment would be to answer the research question of interest…"/>
          <p:cNvSpPr txBox="1"/>
          <p:nvPr>
            <p:ph type="body" idx="1"/>
          </p:nvPr>
        </p:nvSpPr>
        <p:spPr>
          <a:xfrm>
            <a:off x="1206500" y="3117616"/>
            <a:ext cx="21971000" cy="9386900"/>
          </a:xfrm>
          <a:prstGeom prst="rect">
            <a:avLst/>
          </a:prstGeom>
        </p:spPr>
        <p:txBody>
          <a:bodyPr/>
          <a:lstStyle/>
          <a:p>
            <a:pPr marL="597408" indent="-597408" defTabSz="2389572">
              <a:spcBef>
                <a:spcPts val="4400"/>
              </a:spcBef>
              <a:defRPr sz="4704"/>
            </a:pPr>
            <a:r>
              <a:t>It is good think about what an ideal experiment would be to answer the research question of interest</a:t>
            </a:r>
          </a:p>
          <a:p>
            <a:pPr lvl="1" marL="1194816" indent="-597408" defTabSz="2389572">
              <a:spcBef>
                <a:spcPts val="4400"/>
              </a:spcBef>
              <a:defRPr sz="4704"/>
            </a:pPr>
            <a:r>
              <a:t>Think about a no-constraints world - funding barriers, implementation barriers, feasibility barriers, etc</a:t>
            </a:r>
          </a:p>
          <a:p>
            <a:pPr marL="597408" indent="-597408" defTabSz="2389572">
              <a:spcBef>
                <a:spcPts val="4400"/>
              </a:spcBef>
              <a:defRPr sz="4704"/>
            </a:pPr>
            <a:r>
              <a:t>Examples:</a:t>
            </a:r>
          </a:p>
          <a:p>
            <a:pPr lvl="1" marL="1194816" indent="-597408" defTabSz="2389572">
              <a:spcBef>
                <a:spcPts val="4400"/>
              </a:spcBef>
              <a:defRPr sz="4704"/>
            </a:pPr>
            <a:r>
              <a:t>We want to assess marginal impact of employment and wages for a training program for returning ex-offenders</a:t>
            </a:r>
          </a:p>
          <a:p>
            <a:pPr lvl="1" marL="1194816" indent="-597408" defTabSz="2389572">
              <a:spcBef>
                <a:spcPts val="4400"/>
              </a:spcBef>
              <a:defRPr sz="4704"/>
            </a:pPr>
            <a:r>
              <a:t>It might not be morally responsible to deny services to a sensitive population with significant barriers to employment for a randomized control trial</a:t>
            </a:r>
          </a:p>
          <a:p>
            <a:pPr lvl="1" marL="1194816" indent="-597408" defTabSz="2389572">
              <a:spcBef>
                <a:spcPts val="4400"/>
              </a:spcBef>
              <a:defRPr sz="4704"/>
            </a:pPr>
            <a:r>
              <a:t>However, it is good to think about what this experiment would produce</a:t>
            </a:r>
          </a:p>
        </p:txBody>
      </p:sp>
      <p:sp>
        <p:nvSpPr>
          <p:cNvPr id="33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3rd Question: What is your identification strategy"/>
          <p:cNvSpPr txBox="1"/>
          <p:nvPr>
            <p:ph type="title"/>
          </p:nvPr>
        </p:nvSpPr>
        <p:spPr>
          <a:prstGeom prst="rect">
            <a:avLst/>
          </a:prstGeom>
        </p:spPr>
        <p:txBody>
          <a:bodyPr/>
          <a:lstStyle>
            <a:lvl1pPr defTabSz="2194505">
              <a:defRPr spc="-153" sz="7650"/>
            </a:lvl1pPr>
          </a:lstStyle>
          <a:p>
            <a:pPr/>
            <a:r>
              <a:t>3rd Question: What is your identification strategy</a:t>
            </a:r>
          </a:p>
        </p:txBody>
      </p:sp>
      <p:sp>
        <p:nvSpPr>
          <p:cNvPr id="341" name="What is your identification strategy?…"/>
          <p:cNvSpPr txBox="1"/>
          <p:nvPr>
            <p:ph type="body" idx="1"/>
          </p:nvPr>
        </p:nvSpPr>
        <p:spPr>
          <a:xfrm>
            <a:off x="1206500" y="3148933"/>
            <a:ext cx="21971000" cy="9355583"/>
          </a:xfrm>
          <a:prstGeom prst="rect">
            <a:avLst/>
          </a:prstGeom>
        </p:spPr>
        <p:txBody>
          <a:bodyPr/>
          <a:lstStyle/>
          <a:p>
            <a:pPr marL="542544" indent="-542544" defTabSz="2170121">
              <a:spcBef>
                <a:spcPts val="4000"/>
              </a:spcBef>
              <a:defRPr sz="4272"/>
            </a:pPr>
            <a:r>
              <a:t>What is your identification strategy?</a:t>
            </a:r>
          </a:p>
          <a:p>
            <a:pPr lvl="1" marL="1085088" indent="-542544" defTabSz="2170121">
              <a:spcBef>
                <a:spcPts val="4000"/>
              </a:spcBef>
              <a:defRPr sz="4272"/>
            </a:pPr>
            <a:r>
              <a:t>This means what is your strategy to identify the causal effects from observational data</a:t>
            </a:r>
          </a:p>
          <a:p>
            <a:pPr marL="542544" indent="-542544" defTabSz="2170121">
              <a:spcBef>
                <a:spcPts val="4000"/>
              </a:spcBef>
              <a:defRPr sz="4272"/>
            </a:pPr>
            <a:r>
              <a:t>You will likely not have access to data generated from a randomized process, such as a randomized control trial</a:t>
            </a:r>
          </a:p>
          <a:p>
            <a:pPr marL="542544" indent="-542544" defTabSz="2170121">
              <a:spcBef>
                <a:spcPts val="4000"/>
              </a:spcBef>
              <a:defRPr sz="4272"/>
            </a:pPr>
            <a:r>
              <a:t>You will likely be working with observational data </a:t>
            </a:r>
          </a:p>
          <a:p>
            <a:pPr lvl="1" marL="1085088" indent="-542544" defTabSz="2170121">
              <a:spcBef>
                <a:spcPts val="4000"/>
              </a:spcBef>
              <a:defRPr sz="4272"/>
            </a:pPr>
            <a:r>
              <a:t>These are data not generated through a RCT and treatment is not randomly assigned</a:t>
            </a:r>
          </a:p>
          <a:p>
            <a:pPr lvl="1" marL="1085088" indent="-542544" defTabSz="2170121">
              <a:spcBef>
                <a:spcPts val="4000"/>
              </a:spcBef>
              <a:defRPr sz="4272"/>
            </a:pPr>
            <a:r>
              <a:t>Observational data may come from survey data or admin data</a:t>
            </a:r>
          </a:p>
          <a:p>
            <a:pPr lvl="1" marL="1085088" indent="-542544" defTabSz="2170121">
              <a:spcBef>
                <a:spcPts val="4000"/>
              </a:spcBef>
              <a:defRPr sz="4272"/>
            </a:pPr>
            <a:r>
              <a:t>Understanding the data generation process is a crucial step that we will discuss directed acyclic graphs</a:t>
            </a:r>
          </a:p>
        </p:txBody>
      </p:sp>
      <p:sp>
        <p:nvSpPr>
          <p:cNvPr id="34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Introduction to Program Evaluation"/>
          <p:cNvSpPr txBox="1"/>
          <p:nvPr>
            <p:ph type="title"/>
          </p:nvPr>
        </p:nvSpPr>
        <p:spPr>
          <a:prstGeom prst="rect">
            <a:avLst/>
          </a:prstGeom>
        </p:spPr>
        <p:txBody>
          <a:bodyPr/>
          <a:lstStyle/>
          <a:p>
            <a:pPr/>
            <a:r>
              <a:t>Introduction to Program Evaluation</a:t>
            </a:r>
          </a:p>
        </p:txBody>
      </p:sp>
      <p:sp>
        <p:nvSpPr>
          <p:cNvPr id="169"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3rd Question: What is your identification strategy"/>
          <p:cNvSpPr txBox="1"/>
          <p:nvPr>
            <p:ph type="title"/>
          </p:nvPr>
        </p:nvSpPr>
        <p:spPr>
          <a:prstGeom prst="rect">
            <a:avLst/>
          </a:prstGeom>
        </p:spPr>
        <p:txBody>
          <a:bodyPr/>
          <a:lstStyle>
            <a:lvl1pPr defTabSz="2194505">
              <a:defRPr spc="-153" sz="7650"/>
            </a:lvl1pPr>
          </a:lstStyle>
          <a:p>
            <a:pPr/>
            <a:r>
              <a:t>3rd Question: What is your identification strategy</a:t>
            </a:r>
          </a:p>
        </p:txBody>
      </p:sp>
      <p:sp>
        <p:nvSpPr>
          <p:cNvPr id="345" name="Working with observational data…"/>
          <p:cNvSpPr txBox="1"/>
          <p:nvPr>
            <p:ph type="body" idx="1"/>
          </p:nvPr>
        </p:nvSpPr>
        <p:spPr>
          <a:xfrm>
            <a:off x="1206500" y="3099535"/>
            <a:ext cx="21971000" cy="9404981"/>
          </a:xfrm>
          <a:prstGeom prst="rect">
            <a:avLst/>
          </a:prstGeom>
        </p:spPr>
        <p:txBody>
          <a:bodyPr/>
          <a:lstStyle/>
          <a:p>
            <a:pPr/>
            <a:r>
              <a:t>Working with observational data</a:t>
            </a:r>
          </a:p>
          <a:p>
            <a:pPr lvl="1"/>
            <a:r>
              <a:t>Your identification strategy will determine how to identify the causal effects in the observational data</a:t>
            </a:r>
          </a:p>
          <a:p>
            <a:pPr lvl="1"/>
            <a:r>
              <a:t>There may be bias built into the observational data from data-generation process</a:t>
            </a:r>
          </a:p>
          <a:p>
            <a:pPr lvl="1"/>
            <a:r>
              <a:t>Individuals will make decisions that maximize their well-being</a:t>
            </a:r>
          </a:p>
          <a:p>
            <a:pPr lvl="1"/>
            <a:r>
              <a:t>This applies to sorting in or out of treatment of a program, which causes selection bias in the observational data</a:t>
            </a:r>
          </a:p>
        </p:txBody>
      </p:sp>
      <p:sp>
        <p:nvSpPr>
          <p:cNvPr id="34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3rd Question: What is your identification strategy"/>
          <p:cNvSpPr txBox="1"/>
          <p:nvPr>
            <p:ph type="title"/>
          </p:nvPr>
        </p:nvSpPr>
        <p:spPr>
          <a:prstGeom prst="rect">
            <a:avLst/>
          </a:prstGeom>
        </p:spPr>
        <p:txBody>
          <a:bodyPr/>
          <a:lstStyle>
            <a:lvl1pPr defTabSz="2194505">
              <a:defRPr spc="-153" sz="7650"/>
            </a:lvl1pPr>
          </a:lstStyle>
          <a:p>
            <a:pPr/>
            <a:r>
              <a:t>3rd Question: What is your identification strategy</a:t>
            </a:r>
          </a:p>
        </p:txBody>
      </p:sp>
      <p:sp>
        <p:nvSpPr>
          <p:cNvPr id="349" name="For each estimator in our toolbox we discuss how it works as an identification strategy…"/>
          <p:cNvSpPr txBox="1"/>
          <p:nvPr>
            <p:ph type="body" idx="1"/>
          </p:nvPr>
        </p:nvSpPr>
        <p:spPr>
          <a:prstGeom prst="rect">
            <a:avLst/>
          </a:prstGeom>
        </p:spPr>
        <p:txBody>
          <a:bodyPr/>
          <a:lstStyle/>
          <a:p>
            <a:pPr/>
            <a:r>
              <a:t>For each estimator in our toolbox we discuss how it works as an identification strategy</a:t>
            </a:r>
          </a:p>
          <a:p>
            <a:pPr lvl="1"/>
            <a:r>
              <a:t>What are the strengths of the estimator?</a:t>
            </a:r>
          </a:p>
          <a:p>
            <a:pPr lvl="1"/>
            <a:r>
              <a:t>What are the weaknesses of the estimator?</a:t>
            </a:r>
          </a:p>
          <a:p>
            <a:pPr lvl="1"/>
            <a:r>
              <a:t>What are the assumptions of the estimator?</a:t>
            </a:r>
          </a:p>
          <a:p>
            <a:pPr lvl="1"/>
            <a:r>
              <a:t>What assumptions of the estimator are testable?</a:t>
            </a:r>
          </a:p>
          <a:p>
            <a:pPr/>
            <a:r>
              <a:t>We will discuss these questions at the beginning of the discussion about each tool</a:t>
            </a:r>
          </a:p>
        </p:txBody>
      </p:sp>
      <p:sp>
        <p:nvSpPr>
          <p:cNvPr id="35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4th Question: What is your mode of statistical inference"/>
          <p:cNvSpPr txBox="1"/>
          <p:nvPr>
            <p:ph type="title"/>
          </p:nvPr>
        </p:nvSpPr>
        <p:spPr>
          <a:prstGeom prst="rect">
            <a:avLst/>
          </a:prstGeom>
        </p:spPr>
        <p:txBody>
          <a:bodyPr/>
          <a:lstStyle>
            <a:lvl1pPr defTabSz="1950671">
              <a:defRPr spc="-136" sz="6800"/>
            </a:lvl1pPr>
          </a:lstStyle>
          <a:p>
            <a:pPr/>
            <a:r>
              <a:t>4th Question: What is your mode of statistical inference</a:t>
            </a:r>
          </a:p>
        </p:txBody>
      </p:sp>
      <p:sp>
        <p:nvSpPr>
          <p:cNvPr id="353" name="How will you test your hypothesis?…"/>
          <p:cNvSpPr txBox="1"/>
          <p:nvPr>
            <p:ph type="body" idx="1"/>
          </p:nvPr>
        </p:nvSpPr>
        <p:spPr>
          <a:xfrm>
            <a:off x="1206500" y="3266936"/>
            <a:ext cx="21971000" cy="9237580"/>
          </a:xfrm>
          <a:prstGeom prst="rect">
            <a:avLst/>
          </a:prstGeom>
        </p:spPr>
        <p:txBody>
          <a:bodyPr/>
          <a:lstStyle/>
          <a:p>
            <a:pPr marL="560831" indent="-560831" defTabSz="2243271">
              <a:spcBef>
                <a:spcPts val="4100"/>
              </a:spcBef>
              <a:defRPr sz="4416"/>
            </a:pPr>
            <a:r>
              <a:t>How will you test your hypothesis?</a:t>
            </a:r>
          </a:p>
          <a:p>
            <a:pPr lvl="1" marL="1121663" indent="-560831" defTabSz="2243271">
              <a:spcBef>
                <a:spcPts val="4100"/>
              </a:spcBef>
              <a:defRPr sz="4416"/>
            </a:pPr>
            <a:r>
              <a:t>Most focus on the p-value</a:t>
            </a:r>
          </a:p>
          <a:p>
            <a:pPr marL="560831" indent="-560831" defTabSz="2243271">
              <a:spcBef>
                <a:spcPts val="4100"/>
              </a:spcBef>
              <a:defRPr sz="4416"/>
            </a:pPr>
            <a:r>
              <a:t>How are your errors distributed?</a:t>
            </a:r>
          </a:p>
          <a:p>
            <a:pPr lvl="1" marL="1121663" indent="-560831" defTabSz="2243271">
              <a:spcBef>
                <a:spcPts val="4100"/>
              </a:spcBef>
              <a:defRPr sz="4416"/>
            </a:pPr>
            <a:r>
              <a:t>Are they clustered? Homogenous? Heterogeneous?</a:t>
            </a:r>
          </a:p>
          <a:p>
            <a:pPr marL="560831" indent="-560831" defTabSz="2243271">
              <a:spcBef>
                <a:spcPts val="4100"/>
              </a:spcBef>
              <a:defRPr sz="4416"/>
            </a:pPr>
            <a:r>
              <a:t>Another method is randomized inference</a:t>
            </a:r>
          </a:p>
          <a:p>
            <a:pPr lvl="1" marL="1121663" indent="-560831" defTabSz="2243271">
              <a:spcBef>
                <a:spcPts val="4100"/>
              </a:spcBef>
              <a:defRPr sz="4416"/>
            </a:pPr>
            <a:r>
              <a:t>Cunningham (2021) provides a nice review of this method</a:t>
            </a:r>
          </a:p>
          <a:p>
            <a:pPr lvl="1" marL="1121663" indent="-560831" defTabSz="2243271">
              <a:spcBef>
                <a:spcPts val="4100"/>
              </a:spcBef>
              <a:defRPr sz="4416"/>
            </a:pPr>
            <a:r>
              <a:t>We will use randomized inference in synthetic control</a:t>
            </a:r>
          </a:p>
          <a:p>
            <a:pPr lvl="1" marL="1121663" indent="-560831" defTabSz="2243271">
              <a:spcBef>
                <a:spcPts val="4100"/>
              </a:spcBef>
              <a:defRPr sz="4416"/>
            </a:pPr>
            <a:r>
              <a:t>What happens when we randomize treatment instead of randomizing a sample of observations like bootstrapping?</a:t>
            </a:r>
          </a:p>
        </p:txBody>
      </p:sp>
      <p:sp>
        <p:nvSpPr>
          <p:cNvPr id="35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4th Question: What is your mode of statistical inference"/>
          <p:cNvSpPr txBox="1"/>
          <p:nvPr>
            <p:ph type="title"/>
          </p:nvPr>
        </p:nvSpPr>
        <p:spPr>
          <a:prstGeom prst="rect">
            <a:avLst/>
          </a:prstGeom>
        </p:spPr>
        <p:txBody>
          <a:bodyPr/>
          <a:lstStyle>
            <a:lvl1pPr defTabSz="1950671">
              <a:defRPr spc="-136" sz="6800"/>
            </a:lvl1pPr>
          </a:lstStyle>
          <a:p>
            <a:pPr/>
            <a:r>
              <a:t>4th Question: What is your mode of statistical inference</a:t>
            </a:r>
          </a:p>
        </p:txBody>
      </p:sp>
      <p:sp>
        <p:nvSpPr>
          <p:cNvPr id="357" name="Angrist and Pischke (2009) provide a great haiku…"/>
          <p:cNvSpPr txBox="1"/>
          <p:nvPr>
            <p:ph type="body" idx="1"/>
          </p:nvPr>
        </p:nvSpPr>
        <p:spPr>
          <a:prstGeom prst="rect">
            <a:avLst/>
          </a:prstGeom>
        </p:spPr>
        <p:txBody>
          <a:bodyPr/>
          <a:lstStyle/>
          <a:p>
            <a:pPr/>
            <a:r>
              <a:t>Angrist and Pischke (2009) provide a great haiku</a:t>
            </a:r>
          </a:p>
          <a:p>
            <a:pPr lvl="1"/>
            <a:r>
              <a:t>“T-stats look too good;”</a:t>
            </a:r>
          </a:p>
          <a:p>
            <a:pPr lvl="1"/>
            <a:r>
              <a:t>“Try to cluster standard errors - ”</a:t>
            </a:r>
          </a:p>
          <a:p>
            <a:pPr lvl="1"/>
            <a:r>
              <a:t>“Significance gone.”</a:t>
            </a:r>
          </a:p>
        </p:txBody>
      </p:sp>
      <p:sp>
        <p:nvSpPr>
          <p:cNvPr id="35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0" name="Steps to Get Started"/>
          <p:cNvSpPr txBox="1"/>
          <p:nvPr>
            <p:ph type="title"/>
          </p:nvPr>
        </p:nvSpPr>
        <p:spPr>
          <a:prstGeom prst="rect">
            <a:avLst/>
          </a:prstGeom>
        </p:spPr>
        <p:txBody>
          <a:bodyPr/>
          <a:lstStyle/>
          <a:p>
            <a:pPr/>
            <a:r>
              <a:t>Steps to Get Started</a:t>
            </a:r>
          </a:p>
        </p:txBody>
      </p:sp>
      <p:sp>
        <p:nvSpPr>
          <p:cNvPr id="36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3" name="Steps to Get Started"/>
          <p:cNvSpPr txBox="1"/>
          <p:nvPr>
            <p:ph type="title"/>
          </p:nvPr>
        </p:nvSpPr>
        <p:spPr>
          <a:prstGeom prst="rect">
            <a:avLst/>
          </a:prstGeom>
        </p:spPr>
        <p:txBody>
          <a:bodyPr/>
          <a:lstStyle/>
          <a:p>
            <a:pPr/>
            <a:r>
              <a:t>Steps to Get Started</a:t>
            </a:r>
          </a:p>
        </p:txBody>
      </p:sp>
      <p:sp>
        <p:nvSpPr>
          <p:cNvPr id="364" name="Empirical analysis is the cornerstone of scientific methodologies…"/>
          <p:cNvSpPr txBox="1"/>
          <p:nvPr>
            <p:ph type="body" idx="1"/>
          </p:nvPr>
        </p:nvSpPr>
        <p:spPr>
          <a:xfrm>
            <a:off x="1206500" y="2950042"/>
            <a:ext cx="21971000" cy="9554474"/>
          </a:xfrm>
          <a:prstGeom prst="rect">
            <a:avLst/>
          </a:prstGeom>
        </p:spPr>
        <p:txBody>
          <a:bodyPr/>
          <a:lstStyle/>
          <a:p>
            <a:pPr/>
            <a:r>
              <a:t>Empirical analysis is the cornerstone of scientific methodologies</a:t>
            </a:r>
          </a:p>
          <a:p>
            <a:pPr/>
            <a:r>
              <a:t>We will concisely review some of the topics covered into steps to get started</a:t>
            </a:r>
          </a:p>
          <a:p>
            <a:pPr/>
            <a:r>
              <a:t>First Step:</a:t>
            </a:r>
          </a:p>
          <a:p>
            <a:pPr lvl="1"/>
            <a:r>
              <a:t>Formulate a clear and concise research question</a:t>
            </a:r>
          </a:p>
          <a:p>
            <a:pPr lvl="1"/>
            <a:r>
              <a:t>It needs to be an answerable question</a:t>
            </a:r>
          </a:p>
          <a:p>
            <a:pPr/>
            <a:r>
              <a:t>Second Step</a:t>
            </a:r>
          </a:p>
          <a:p>
            <a:pPr lvl="1"/>
            <a:r>
              <a:t>Develop or set up an economic model </a:t>
            </a:r>
          </a:p>
          <a:p>
            <a:pPr lvl="1"/>
            <a:r>
              <a:t>This should describe the causal relationship of interest mathematically</a:t>
            </a:r>
          </a:p>
        </p:txBody>
      </p:sp>
      <p:sp>
        <p:nvSpPr>
          <p:cNvPr id="36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Steps to Get Started"/>
          <p:cNvSpPr txBox="1"/>
          <p:nvPr>
            <p:ph type="title"/>
          </p:nvPr>
        </p:nvSpPr>
        <p:spPr>
          <a:prstGeom prst="rect">
            <a:avLst/>
          </a:prstGeom>
        </p:spPr>
        <p:txBody>
          <a:bodyPr/>
          <a:lstStyle/>
          <a:p>
            <a:pPr/>
            <a:r>
              <a:t>Steps to Get Started</a:t>
            </a:r>
          </a:p>
        </p:txBody>
      </p:sp>
      <p:sp>
        <p:nvSpPr>
          <p:cNvPr id="368" name="Third Step…"/>
          <p:cNvSpPr txBox="1"/>
          <p:nvPr>
            <p:ph type="body" idx="1"/>
          </p:nvPr>
        </p:nvSpPr>
        <p:spPr>
          <a:xfrm>
            <a:off x="1206500" y="3407345"/>
            <a:ext cx="21971000" cy="9097171"/>
          </a:xfrm>
          <a:prstGeom prst="rect">
            <a:avLst/>
          </a:prstGeom>
        </p:spPr>
        <p:txBody>
          <a:bodyPr/>
          <a:lstStyle/>
          <a:p>
            <a:pPr marL="548639" indent="-548639" defTabSz="2194505">
              <a:spcBef>
                <a:spcPts val="4000"/>
              </a:spcBef>
              <a:defRPr sz="4319"/>
            </a:pPr>
            <a:r>
              <a:t>Third Step</a:t>
            </a:r>
          </a:p>
          <a:p>
            <a:pPr lvl="1" marL="1097279" indent="-548639" defTabSz="2194505">
              <a:spcBef>
                <a:spcPts val="4000"/>
              </a:spcBef>
              <a:defRPr sz="4319"/>
            </a:pPr>
            <a:r>
              <a:t>The model will allow up to set up a testable hypothesis</a:t>
            </a:r>
          </a:p>
          <a:p>
            <a:pPr lvl="1" marL="1097279" indent="-548639" defTabSz="2194505">
              <a:spcBef>
                <a:spcPts val="4000"/>
              </a:spcBef>
              <a:defRPr sz="4319"/>
            </a:pPr>
            <a:r>
              <a:t>We can test the hypothesis with data from our toolbox of estimators</a:t>
            </a:r>
          </a:p>
          <a:p>
            <a:pPr marL="548639" indent="-548639" defTabSz="2194505">
              <a:spcBef>
                <a:spcPts val="4000"/>
              </a:spcBef>
              <a:defRPr sz="4319"/>
            </a:pPr>
            <a:r>
              <a:t>Fourth Step</a:t>
            </a:r>
          </a:p>
          <a:p>
            <a:pPr lvl="1" marL="1097279" indent="-548639" defTabSz="2194505">
              <a:spcBef>
                <a:spcPts val="4000"/>
              </a:spcBef>
              <a:defRPr sz="4319"/>
            </a:pPr>
            <a:r>
              <a:t>Set up an econometric model or identification strategy</a:t>
            </a:r>
          </a:p>
          <a:p>
            <a:pPr lvl="1" marL="1097279" indent="-548639" defTabSz="2194505">
              <a:spcBef>
                <a:spcPts val="4000"/>
              </a:spcBef>
              <a:defRPr sz="4319"/>
            </a:pPr>
            <a:r>
              <a:t>What is the functional form of the relationship</a:t>
            </a:r>
          </a:p>
          <a:p>
            <a:pPr lvl="2" marL="1645919" indent="-548639" defTabSz="2194505">
              <a:spcBef>
                <a:spcPts val="4000"/>
              </a:spcBef>
              <a:defRPr sz="4319"/>
            </a:pPr>
            <a:r>
              <a:t>Linear? Polynomial? Interaction? Logarithmic?</a:t>
            </a:r>
          </a:p>
          <a:p>
            <a:pPr lvl="1" marL="1097279" indent="-548639" defTabSz="2194505">
              <a:spcBef>
                <a:spcPts val="4000"/>
              </a:spcBef>
              <a:defRPr sz="4319"/>
            </a:pPr>
            <a:r>
              <a:t>How do we deal with observed or unobserved confounders that will bias your causal relationship of interest</a:t>
            </a:r>
          </a:p>
        </p:txBody>
      </p:sp>
      <p:sp>
        <p:nvSpPr>
          <p:cNvPr id="36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1" name="Steps to Get Started"/>
          <p:cNvSpPr txBox="1"/>
          <p:nvPr>
            <p:ph type="title"/>
          </p:nvPr>
        </p:nvSpPr>
        <p:spPr>
          <a:prstGeom prst="rect">
            <a:avLst/>
          </a:prstGeom>
        </p:spPr>
        <p:txBody>
          <a:bodyPr/>
          <a:lstStyle/>
          <a:p>
            <a:pPr/>
            <a:r>
              <a:t>Steps to Get Started</a:t>
            </a:r>
          </a:p>
        </p:txBody>
      </p:sp>
      <p:sp>
        <p:nvSpPr>
          <p:cNvPr id="372" name="Comparative Statistics…"/>
          <p:cNvSpPr txBox="1"/>
          <p:nvPr>
            <p:ph type="body" idx="1"/>
          </p:nvPr>
        </p:nvSpPr>
        <p:spPr>
          <a:xfrm>
            <a:off x="1206500" y="3493858"/>
            <a:ext cx="21971000" cy="9010658"/>
          </a:xfrm>
          <a:prstGeom prst="rect">
            <a:avLst/>
          </a:prstGeom>
        </p:spPr>
        <p:txBody>
          <a:bodyPr/>
          <a:lstStyle/>
          <a:p>
            <a:pPr marL="536447" indent="-536447" defTabSz="2145738">
              <a:spcBef>
                <a:spcPts val="3900"/>
              </a:spcBef>
              <a:defRPr sz="4224"/>
            </a:pPr>
            <a:r>
              <a:t>Comparative Statistics </a:t>
            </a:r>
          </a:p>
          <a:p>
            <a:pPr lvl="1" marL="1072895" indent="-536447" defTabSz="2145738">
              <a:spcBef>
                <a:spcPts val="3900"/>
              </a:spcBef>
              <a:defRPr sz="4224"/>
            </a:pPr>
            <a:r>
              <a:t>These are theoretical descriptions of the causal effects are contained within the model</a:t>
            </a:r>
          </a:p>
          <a:p>
            <a:pPr lvl="1" marL="1072895" indent="-536447" defTabSz="2145738">
              <a:spcBef>
                <a:spcPts val="3900"/>
              </a:spcBef>
              <a:defRPr sz="4224"/>
            </a:pPr>
            <a:r>
              <a:t>These are based upon ceteris paribus or holding all else constant (similar to a partial derivative)</a:t>
            </a:r>
          </a:p>
          <a:p>
            <a:pPr lvl="1" marL="1072895" indent="-536447" defTabSz="2145738">
              <a:spcBef>
                <a:spcPts val="3900"/>
              </a:spcBef>
              <a:defRPr sz="4224"/>
            </a:pPr>
            <a:r>
              <a:t>What happens with a change in treatment, intervention, or program of interest holding everything else constant</a:t>
            </a:r>
          </a:p>
          <a:p>
            <a:pPr lvl="1" marL="1072895" indent="-536447" defTabSz="2145738">
              <a:spcBef>
                <a:spcPts val="3900"/>
              </a:spcBef>
              <a:defRPr sz="4224"/>
            </a:pPr>
            <a:r>
              <a:t>Covariate balance of unobserved and observed covariates will be a frequent topic of discussion</a:t>
            </a:r>
          </a:p>
          <a:p>
            <a:pPr lvl="1" marL="1072895" indent="-536447" defTabSz="2145738">
              <a:spcBef>
                <a:spcPts val="3900"/>
              </a:spcBef>
              <a:defRPr sz="4224"/>
            </a:pPr>
            <a:r>
              <a:t>Without ceteris paribus, the estimate of the causal relationship would be confounded or biased</a:t>
            </a:r>
          </a:p>
        </p:txBody>
      </p:sp>
      <p:sp>
        <p:nvSpPr>
          <p:cNvPr id="37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5" name="Steps to Get Started"/>
          <p:cNvSpPr txBox="1"/>
          <p:nvPr>
            <p:ph type="title"/>
          </p:nvPr>
        </p:nvSpPr>
        <p:spPr>
          <a:prstGeom prst="rect">
            <a:avLst/>
          </a:prstGeom>
        </p:spPr>
        <p:txBody>
          <a:bodyPr/>
          <a:lstStyle/>
          <a:p>
            <a:pPr/>
            <a:r>
              <a:t>Steps to Get Started</a:t>
            </a:r>
          </a:p>
        </p:txBody>
      </p:sp>
      <p:sp>
        <p:nvSpPr>
          <p:cNvPr id="376" name="Example: Estimating price elasticity of demand…"/>
          <p:cNvSpPr txBox="1"/>
          <p:nvPr>
            <p:ph type="body" idx="1"/>
          </p:nvPr>
        </p:nvSpPr>
        <p:spPr>
          <a:xfrm>
            <a:off x="1206500" y="3083616"/>
            <a:ext cx="21971000" cy="9420900"/>
          </a:xfrm>
          <a:prstGeom prst="rect">
            <a:avLst/>
          </a:prstGeom>
        </p:spPr>
        <p:txBody>
          <a:bodyPr/>
          <a:lstStyle/>
          <a:p>
            <a:pPr marL="512063" indent="-512063" defTabSz="2048204">
              <a:spcBef>
                <a:spcPts val="3700"/>
              </a:spcBef>
              <a:defRPr sz="4032"/>
            </a:pPr>
            <a:r>
              <a:t>Example: Estimating price elasticity of demand</a:t>
            </a:r>
          </a:p>
          <a:p>
            <a:pPr marL="512063" indent="-512063" defTabSz="2048204">
              <a:spcBef>
                <a:spcPts val="3700"/>
              </a:spcBef>
              <a:defRPr sz="4032"/>
            </a:pPr>
            <a:r>
              <a:t>Select the answerable question</a:t>
            </a:r>
          </a:p>
          <a:p>
            <a:pPr lvl="1" marL="1024127" indent="-512063" defTabSz="2048204">
              <a:spcBef>
                <a:spcPts val="3700"/>
              </a:spcBef>
              <a:defRPr sz="4032"/>
            </a:pPr>
            <a:r>
              <a:t>Will raising taxes on a particular good will raise or lower tax revenue overall?</a:t>
            </a:r>
          </a:p>
          <a:p>
            <a:pPr lvl="1" marL="1024127" indent="-512063" defTabSz="2048204">
              <a:spcBef>
                <a:spcPts val="3700"/>
              </a:spcBef>
              <a:defRPr sz="4032"/>
            </a:pPr>
            <a:r>
              <a:t>We need to know the price elasticity of demand for this good</a:t>
            </a:r>
          </a:p>
          <a:p>
            <a:pPr lvl="1" marL="1024127" indent="-512063" defTabSz="2048204">
              <a:spcBef>
                <a:spcPts val="3700"/>
              </a:spcBef>
              <a:defRPr sz="4032"/>
            </a:pPr>
            <a:r>
              <a:t>The problem is that we do not observe demand and supply curve, only where price and quantity at equilibrium</a:t>
            </a:r>
          </a:p>
          <a:p>
            <a:pPr marL="512063" indent="-512063" defTabSz="2048204">
              <a:spcBef>
                <a:spcPts val="3700"/>
              </a:spcBef>
              <a:defRPr sz="4032"/>
            </a:pPr>
            <a:r>
              <a:t>Select the economic model</a:t>
            </a:r>
          </a:p>
          <a:p>
            <a:pPr lvl="1" marL="1024127" indent="-512063" defTabSz="2048204">
              <a:spcBef>
                <a:spcPts val="3700"/>
              </a:spcBef>
              <a:defRPr sz="4032"/>
            </a:pPr>
            <a:r>
              <a:t>We can use the price elasticity of demand</a:t>
            </a:r>
          </a:p>
          <a:p>
            <a:pPr lvl="1" marL="1024127" indent="-512063" defTabSz="2048204">
              <a:spcBef>
                <a:spcPts val="3700"/>
              </a:spcBef>
              <a:defRPr sz="4032"/>
            </a:pPr>
            <a14:m>
              <m:oMathPara>
                <m:oMathParaPr>
                  <m:jc m:val="left"/>
                </m:oMathParaPr>
                <m:oMath>
                  <m:r>
                    <a:rPr xmlns:a="http://schemas.openxmlformats.org/drawingml/2006/main" sz="4900" i="1">
                      <a:solidFill>
                        <a:srgbClr val="000000"/>
                      </a:solidFill>
                      <a:latin typeface="Cambria Math" panose="02040503050406030204" pitchFamily="18" charset="0"/>
                    </a:rPr>
                    <m:t>ε</m:t>
                  </m:r>
                  <m:r>
                    <a:rPr xmlns:a="http://schemas.openxmlformats.org/drawingml/2006/main" sz="4900" i="1">
                      <a:solidFill>
                        <a:srgbClr val="000000"/>
                      </a:solidFill>
                      <a:latin typeface="Cambria Math" panose="02040503050406030204" pitchFamily="18" charset="0"/>
                    </a:rPr>
                    <m:t>=</m:t>
                  </m:r>
                  <m:f>
                    <m:fPr>
                      <m:ctrlPr>
                        <a:rPr xmlns:a="http://schemas.openxmlformats.org/drawingml/2006/main" sz="4900" i="1">
                          <a:solidFill>
                            <a:srgbClr val="000000"/>
                          </a:solidFill>
                          <a:latin typeface="Cambria Math" panose="02040503050406030204" pitchFamily="18" charset="0"/>
                        </a:rPr>
                      </m:ctrlPr>
                      <m:type m:val="bar"/>
                    </m:fPr>
                    <m:num>
                      <m:r>
                        <m:rPr>
                          <m:sty m:val="p"/>
                        </m:rP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l</m:t>
                      </m:r>
                      <m:r>
                        <a:rPr xmlns:a="http://schemas.openxmlformats.org/drawingml/2006/main" sz="4900" i="1">
                          <a:solidFill>
                            <a:srgbClr val="000000"/>
                          </a:solidFill>
                          <a:latin typeface="Cambria Math" panose="02040503050406030204" pitchFamily="18" charset="0"/>
                        </a:rPr>
                        <m:t>o</m:t>
                      </m:r>
                      <m:r>
                        <a:rPr xmlns:a="http://schemas.openxmlformats.org/drawingml/2006/main" sz="4900" i="1">
                          <a:solidFill>
                            <a:srgbClr val="000000"/>
                          </a:solidFill>
                          <a:latin typeface="Cambria Math" panose="02040503050406030204" pitchFamily="18" charset="0"/>
                        </a:rPr>
                        <m:t>g</m:t>
                      </m:r>
                      <m:r>
                        <a:rPr xmlns:a="http://schemas.openxmlformats.org/drawingml/2006/main" sz="4900" i="1">
                          <a:solidFill>
                            <a:srgbClr val="000000"/>
                          </a:solidFill>
                          <a:latin typeface="Cambria Math" panose="02040503050406030204" pitchFamily="18" charset="0"/>
                        </a:rPr>
                        <m:t>P</m:t>
                      </m:r>
                    </m:num>
                    <m:den>
                      <m:r>
                        <m:rPr>
                          <m:sty m:val="p"/>
                        </m:rP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l</m:t>
                      </m:r>
                      <m:r>
                        <a:rPr xmlns:a="http://schemas.openxmlformats.org/drawingml/2006/main" sz="4900" i="1">
                          <a:solidFill>
                            <a:srgbClr val="000000"/>
                          </a:solidFill>
                          <a:latin typeface="Cambria Math" panose="02040503050406030204" pitchFamily="18" charset="0"/>
                        </a:rPr>
                        <m:t>o</m:t>
                      </m:r>
                      <m:r>
                        <a:rPr xmlns:a="http://schemas.openxmlformats.org/drawingml/2006/main" sz="4900" i="1">
                          <a:solidFill>
                            <a:srgbClr val="000000"/>
                          </a:solidFill>
                          <a:latin typeface="Cambria Math" panose="02040503050406030204" pitchFamily="18" charset="0"/>
                        </a:rPr>
                        <m:t>g</m:t>
                      </m:r>
                      <m:r>
                        <a:rPr xmlns:a="http://schemas.openxmlformats.org/drawingml/2006/main" sz="4900" i="1">
                          <a:solidFill>
                            <a:srgbClr val="000000"/>
                          </a:solidFill>
                          <a:latin typeface="Cambria Math" panose="02040503050406030204" pitchFamily="18" charset="0"/>
                        </a:rPr>
                        <m:t>Q</m:t>
                      </m:r>
                    </m:den>
                  </m:f>
                </m:oMath>
              </m:oMathPara>
            </a14:m>
            <a:endParaRPr sz="4800"/>
          </a:p>
        </p:txBody>
      </p:sp>
      <p:sp>
        <p:nvSpPr>
          <p:cNvPr id="37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9" name="Steps to Get Started"/>
          <p:cNvSpPr txBox="1"/>
          <p:nvPr>
            <p:ph type="title"/>
          </p:nvPr>
        </p:nvSpPr>
        <p:spPr>
          <a:prstGeom prst="rect">
            <a:avLst/>
          </a:prstGeom>
        </p:spPr>
        <p:txBody>
          <a:bodyPr/>
          <a:lstStyle/>
          <a:p>
            <a:pPr/>
            <a:r>
              <a:t>Steps to Get Started</a:t>
            </a:r>
          </a:p>
        </p:txBody>
      </p:sp>
      <p:sp>
        <p:nvSpPr>
          <p:cNvPr id="380" name="Setup an econometric model…"/>
          <p:cNvSpPr txBox="1"/>
          <p:nvPr>
            <p:ph type="body" idx="1"/>
          </p:nvPr>
        </p:nvSpPr>
        <p:spPr>
          <a:xfrm>
            <a:off x="1206500" y="3018299"/>
            <a:ext cx="21971000" cy="9486217"/>
          </a:xfrm>
          <a:prstGeom prst="rect">
            <a:avLst/>
          </a:prstGeom>
        </p:spPr>
        <p:txBody>
          <a:bodyPr/>
          <a:lstStyle/>
          <a:p>
            <a:pPr marL="451104" indent="-451104" defTabSz="1804370">
              <a:spcBef>
                <a:spcPts val="3300"/>
              </a:spcBef>
              <a:defRPr sz="3552"/>
            </a:pPr>
            <a:r>
              <a:t>Setup an econometric model</a:t>
            </a:r>
          </a:p>
          <a:p>
            <a:pPr lvl="1" marL="902208" indent="-451104" defTabSz="1804370">
              <a:spcBef>
                <a:spcPts val="3300"/>
              </a:spcBef>
              <a:defRPr sz="3552"/>
            </a:pPr>
            <a14:m>
              <m:oMathPara>
                <m:oMathParaPr>
                  <m:jc m:val="left"/>
                </m:oMathParaPr>
                <m:oMath>
                  <m:r>
                    <a:rPr xmlns:a="http://schemas.openxmlformats.org/drawingml/2006/main" sz="4300" i="1">
                      <a:solidFill>
                        <a:srgbClr val="000000"/>
                      </a:solidFill>
                      <a:latin typeface="Cambria Math" panose="02040503050406030204" pitchFamily="18" charset="0"/>
                    </a:rPr>
                    <m:t>l</m:t>
                  </m:r>
                  <m:r>
                    <a:rPr xmlns:a="http://schemas.openxmlformats.org/drawingml/2006/main" sz="4300" i="1">
                      <a:solidFill>
                        <a:srgbClr val="000000"/>
                      </a:solidFill>
                      <a:latin typeface="Cambria Math" panose="02040503050406030204" pitchFamily="18" charset="0"/>
                    </a:rPr>
                    <m:t>o</m:t>
                  </m:r>
                  <m:r>
                    <a:rPr xmlns:a="http://schemas.openxmlformats.org/drawingml/2006/main" sz="4300" i="1">
                      <a:solidFill>
                        <a:srgbClr val="000000"/>
                      </a:solidFill>
                      <a:latin typeface="Cambria Math" panose="02040503050406030204" pitchFamily="18" charset="0"/>
                    </a:rPr>
                    <m:t>g</m:t>
                  </m:r>
                  <m:sSub>
                    <m:e>
                      <m:r>
                        <a:rPr xmlns:a="http://schemas.openxmlformats.org/drawingml/2006/main" sz="4300" i="1">
                          <a:solidFill>
                            <a:srgbClr val="000000"/>
                          </a:solidFill>
                          <a:latin typeface="Cambria Math" panose="02040503050406030204" pitchFamily="18" charset="0"/>
                        </a:rPr>
                        <m:t>Q</m:t>
                      </m:r>
                    </m:e>
                    <m:sub>
                      <m:r>
                        <a:rPr xmlns:a="http://schemas.openxmlformats.org/drawingml/2006/main" sz="4300" i="1">
                          <a:solidFill>
                            <a:srgbClr val="000000"/>
                          </a:solidFill>
                          <a:latin typeface="Cambria Math" panose="02040503050406030204" pitchFamily="18" charset="0"/>
                        </a:rPr>
                        <m:t>D</m:t>
                      </m:r>
                    </m:sub>
                  </m:sSub>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α</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δ</m:t>
                  </m:r>
                  <m:r>
                    <a:rPr xmlns:a="http://schemas.openxmlformats.org/drawingml/2006/main" sz="4300" i="1">
                      <a:solidFill>
                        <a:srgbClr val="000000"/>
                      </a:solidFill>
                      <a:latin typeface="Cambria Math" panose="02040503050406030204" pitchFamily="18" charset="0"/>
                    </a:rPr>
                    <m:t>l</m:t>
                  </m:r>
                  <m:r>
                    <a:rPr xmlns:a="http://schemas.openxmlformats.org/drawingml/2006/main" sz="4300" i="1">
                      <a:solidFill>
                        <a:srgbClr val="000000"/>
                      </a:solidFill>
                      <a:latin typeface="Cambria Math" panose="02040503050406030204" pitchFamily="18" charset="0"/>
                    </a:rPr>
                    <m:t>o</m:t>
                  </m:r>
                  <m:r>
                    <a:rPr xmlns:a="http://schemas.openxmlformats.org/drawingml/2006/main" sz="4300" i="1">
                      <a:solidFill>
                        <a:srgbClr val="000000"/>
                      </a:solidFill>
                      <a:latin typeface="Cambria Math" panose="02040503050406030204" pitchFamily="18" charset="0"/>
                    </a:rPr>
                    <m:t>g</m:t>
                  </m:r>
                  <m:r>
                    <a:rPr xmlns:a="http://schemas.openxmlformats.org/drawingml/2006/main" sz="4300" i="1">
                      <a:solidFill>
                        <a:srgbClr val="000000"/>
                      </a:solidFill>
                      <a:latin typeface="Cambria Math" panose="02040503050406030204" pitchFamily="18" charset="0"/>
                    </a:rPr>
                    <m:t>P</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λ</m:t>
                  </m:r>
                  <m:r>
                    <a:rPr xmlns:a="http://schemas.openxmlformats.org/drawingml/2006/main" sz="4300" i="1">
                      <a:solidFill>
                        <a:srgbClr val="000000"/>
                      </a:solidFill>
                      <a:latin typeface="Cambria Math" panose="02040503050406030204" pitchFamily="18" charset="0"/>
                    </a:rPr>
                    <m:t>X</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u</m:t>
                  </m:r>
                </m:oMath>
              </m:oMathPara>
            </a14:m>
          </a:p>
          <a:p>
            <a:pPr lvl="1" marL="902208" indent="-451104" defTabSz="1804370">
              <a:spcBef>
                <a:spcPts val="3300"/>
              </a:spcBef>
              <a:defRPr sz="3552"/>
            </a:pPr>
            <a:r>
              <a:t>We are interested in estimating delta</a:t>
            </a:r>
          </a:p>
          <a:p>
            <a:pPr lvl="1" marL="902208" indent="-451104" defTabSz="1804370">
              <a:spcBef>
                <a:spcPts val="3300"/>
              </a:spcBef>
              <a:defRPr sz="3552"/>
            </a:pPr>
            <a:r>
              <a:t>The functional form is logarithmic</a:t>
            </a:r>
          </a:p>
          <a:p>
            <a:pPr marL="451104" indent="-451104" defTabSz="1804370">
              <a:spcBef>
                <a:spcPts val="3300"/>
              </a:spcBef>
              <a:defRPr sz="3552"/>
            </a:pPr>
            <a:r>
              <a:t>What we need</a:t>
            </a:r>
          </a:p>
          <a:p>
            <a:pPr lvl="1" marL="902208" indent="-451104" defTabSz="1804370">
              <a:spcBef>
                <a:spcPts val="3300"/>
              </a:spcBef>
              <a:defRPr sz="3552"/>
            </a:pPr>
            <a:r>
              <a:t>Lots of data that provide variation</a:t>
            </a:r>
          </a:p>
          <a:p>
            <a:pPr lvl="1" marL="902208" indent="-451104" defTabSz="1804370">
              <a:spcBef>
                <a:spcPts val="3300"/>
              </a:spcBef>
              <a:defRPr sz="3552"/>
            </a:pPr>
            <a:r>
              <a:t>We need price to be independent of u</a:t>
            </a:r>
          </a:p>
          <a:p>
            <a:pPr lvl="1" marL="902208" indent="-451104" defTabSz="1804370">
              <a:spcBef>
                <a:spcPts val="3300"/>
              </a:spcBef>
              <a:defRPr sz="3552"/>
            </a:pPr>
            <a:r>
              <a:t>We need price to be exogenous</a:t>
            </a:r>
          </a:p>
          <a:p>
            <a:pPr marL="451104" indent="-451104" defTabSz="1804370">
              <a:spcBef>
                <a:spcPts val="3300"/>
              </a:spcBef>
              <a:defRPr sz="3552"/>
            </a:pPr>
            <a:r>
              <a:t>Issue: </a:t>
            </a:r>
          </a:p>
          <a:p>
            <a:pPr lvl="1" marL="902208" indent="-451104" defTabSz="1804370">
              <a:spcBef>
                <a:spcPts val="3300"/>
              </a:spcBef>
              <a:defRPr sz="3552"/>
            </a:pPr>
            <a:r>
              <a:t>Price and quantity are endogenous so we need an identification strategy to deal with this confounding problem</a:t>
            </a:r>
          </a:p>
        </p:txBody>
      </p:sp>
      <p:sp>
        <p:nvSpPr>
          <p:cNvPr id="38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Program Evaluation"/>
          <p:cNvSpPr txBox="1"/>
          <p:nvPr>
            <p:ph type="title"/>
          </p:nvPr>
        </p:nvSpPr>
        <p:spPr>
          <a:prstGeom prst="rect">
            <a:avLst/>
          </a:prstGeom>
        </p:spPr>
        <p:txBody>
          <a:bodyPr/>
          <a:lstStyle/>
          <a:p>
            <a:pPr/>
            <a:r>
              <a:t>Program Evaluation</a:t>
            </a:r>
          </a:p>
        </p:txBody>
      </p:sp>
      <p:sp>
        <p:nvSpPr>
          <p:cNvPr id="172" name="Program Evaluation…"/>
          <p:cNvSpPr txBox="1"/>
          <p:nvPr>
            <p:ph type="body" idx="1"/>
          </p:nvPr>
        </p:nvSpPr>
        <p:spPr>
          <a:xfrm>
            <a:off x="1206500" y="2672164"/>
            <a:ext cx="21971000" cy="9832352"/>
          </a:xfrm>
          <a:prstGeom prst="rect">
            <a:avLst/>
          </a:prstGeom>
        </p:spPr>
        <p:txBody>
          <a:bodyPr/>
          <a:lstStyle/>
          <a:p>
            <a:pPr marL="445008" indent="-445008" defTabSz="1779987">
              <a:spcBef>
                <a:spcPts val="3200"/>
              </a:spcBef>
              <a:defRPr sz="3504"/>
            </a:pPr>
            <a:r>
              <a:t>Program Evaluation</a:t>
            </a:r>
          </a:p>
          <a:p>
            <a:pPr lvl="1" marL="890016" indent="-445008" defTabSz="1779987">
              <a:spcBef>
                <a:spcPts val="3200"/>
              </a:spcBef>
              <a:defRPr sz="3504"/>
            </a:pPr>
            <a:r>
              <a:t>The use of social science research methods to systematically investigate the effectiveness of social intervention programs in ways that are adapted to their political and organizational environments and are designed to inform social action to improve social conditions.</a:t>
            </a:r>
          </a:p>
          <a:p>
            <a:pPr lvl="1" marL="890016" indent="-445008" defTabSz="1779987">
              <a:spcBef>
                <a:spcPts val="3200"/>
              </a:spcBef>
              <a:defRPr sz="3504"/>
            </a:pPr>
            <a:r>
              <a:t>TL;DR: Distinguish worthwhile programs, strategies, or interventions from ineffective ones</a:t>
            </a:r>
          </a:p>
          <a:p>
            <a:pPr lvl="1" marL="890016" indent="-445008" defTabSz="1779987">
              <a:spcBef>
                <a:spcPts val="3200"/>
              </a:spcBef>
              <a:defRPr sz="3504"/>
            </a:pPr>
            <a:r>
              <a:t>Programs that are evaluated are usually social programs, but not always</a:t>
            </a:r>
          </a:p>
          <a:p>
            <a:pPr marL="445008" indent="-445008" defTabSz="1779987">
              <a:spcBef>
                <a:spcPts val="3200"/>
              </a:spcBef>
              <a:defRPr sz="3504"/>
            </a:pPr>
            <a:r>
              <a:t>Systematic approach to program evaluation</a:t>
            </a:r>
          </a:p>
          <a:p>
            <a:pPr lvl="1" marL="890016" indent="-445008" defTabSz="1779987">
              <a:spcBef>
                <a:spcPts val="3200"/>
              </a:spcBef>
              <a:defRPr sz="3504"/>
            </a:pPr>
            <a:r>
              <a:t>1 - Define Scope of Problem</a:t>
            </a:r>
          </a:p>
          <a:p>
            <a:pPr lvl="1" marL="890016" indent="-445008" defTabSz="1779987">
              <a:spcBef>
                <a:spcPts val="3200"/>
              </a:spcBef>
              <a:defRPr sz="3504"/>
            </a:pPr>
            <a:r>
              <a:t>2 - Establish Theory</a:t>
            </a:r>
          </a:p>
          <a:p>
            <a:pPr lvl="1" marL="890016" indent="-445008" defTabSz="1779987">
              <a:spcBef>
                <a:spcPts val="3200"/>
              </a:spcBef>
              <a:defRPr sz="3504"/>
            </a:pPr>
            <a:r>
              <a:t>3 - Target Population</a:t>
            </a:r>
          </a:p>
          <a:p>
            <a:pPr lvl="1" marL="890016" indent="-445008" defTabSz="1779987">
              <a:spcBef>
                <a:spcPts val="3200"/>
              </a:spcBef>
              <a:defRPr sz="3504"/>
            </a:pPr>
            <a:r>
              <a:t>4 - Evaluate the program, strategy, or intervention</a:t>
            </a:r>
          </a:p>
          <a:p>
            <a:pPr lvl="1" marL="890016" indent="-445008" defTabSz="1779987">
              <a:spcBef>
                <a:spcPts val="3200"/>
              </a:spcBef>
              <a:defRPr sz="3504"/>
            </a:pPr>
            <a:r>
              <a:t>5 - Benefit-cost analysis of program, strategy, or intervention (we don’t always get to this point)</a:t>
            </a:r>
          </a:p>
        </p:txBody>
      </p:sp>
      <p:sp>
        <p:nvSpPr>
          <p:cNvPr id="173"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3" name="Programming Topics"/>
          <p:cNvSpPr txBox="1"/>
          <p:nvPr>
            <p:ph type="title"/>
          </p:nvPr>
        </p:nvSpPr>
        <p:spPr>
          <a:prstGeom prst="rect">
            <a:avLst/>
          </a:prstGeom>
        </p:spPr>
        <p:txBody>
          <a:bodyPr/>
          <a:lstStyle/>
          <a:p>
            <a:pPr/>
            <a:r>
              <a:t>Programming Topics</a:t>
            </a:r>
          </a:p>
        </p:txBody>
      </p:sp>
      <p:sp>
        <p:nvSpPr>
          <p:cNvPr id="38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 name="Programming Topics"/>
          <p:cNvSpPr txBox="1"/>
          <p:nvPr>
            <p:ph type="title"/>
          </p:nvPr>
        </p:nvSpPr>
        <p:spPr>
          <a:prstGeom prst="rect">
            <a:avLst/>
          </a:prstGeom>
        </p:spPr>
        <p:txBody>
          <a:bodyPr/>
          <a:lstStyle/>
          <a:p>
            <a:pPr/>
            <a:r>
              <a:t>Programming Topics</a:t>
            </a:r>
          </a:p>
        </p:txBody>
      </p:sp>
      <p:sp>
        <p:nvSpPr>
          <p:cNvPr id="38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88" name="Image" descr="Image"/>
          <p:cNvPicPr>
            <a:picLocks noChangeAspect="1"/>
          </p:cNvPicPr>
          <p:nvPr/>
        </p:nvPicPr>
        <p:blipFill>
          <a:blip r:embed="rId2">
            <a:extLst/>
          </a:blip>
          <a:stretch>
            <a:fillRect/>
          </a:stretch>
        </p:blipFill>
        <p:spPr>
          <a:xfrm>
            <a:off x="6565544" y="2750055"/>
            <a:ext cx="10093554" cy="10093553"/>
          </a:xfrm>
          <a:prstGeom prst="rect">
            <a:avLst/>
          </a:prstGeom>
          <a:ln w="12700">
            <a:miter lim="400000"/>
          </a:ln>
        </p:spPr>
      </p:pic>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0" name="Programming"/>
          <p:cNvSpPr txBox="1"/>
          <p:nvPr>
            <p:ph type="title"/>
          </p:nvPr>
        </p:nvSpPr>
        <p:spPr>
          <a:prstGeom prst="rect">
            <a:avLst/>
          </a:prstGeom>
        </p:spPr>
        <p:txBody>
          <a:bodyPr/>
          <a:lstStyle/>
          <a:p>
            <a:pPr/>
            <a:r>
              <a:t>Programming</a:t>
            </a:r>
          </a:p>
        </p:txBody>
      </p:sp>
      <p:sp>
        <p:nvSpPr>
          <p:cNvPr id="391" name="We will be utilizing Stata for examples and problem sets…"/>
          <p:cNvSpPr txBox="1"/>
          <p:nvPr>
            <p:ph type="body" idx="1"/>
          </p:nvPr>
        </p:nvSpPr>
        <p:spPr>
          <a:prstGeom prst="rect">
            <a:avLst/>
          </a:prstGeom>
        </p:spPr>
        <p:txBody>
          <a:bodyPr/>
          <a:lstStyle/>
          <a:p>
            <a:pPr marL="536447" indent="-536447" defTabSz="2145738">
              <a:spcBef>
                <a:spcPts val="3900"/>
              </a:spcBef>
              <a:defRPr sz="4224"/>
            </a:pPr>
            <a:r>
              <a:t>We will be utilizing Stata for examples and problem sets</a:t>
            </a:r>
          </a:p>
          <a:p>
            <a:pPr lvl="1" marL="1072895" indent="-536447" defTabSz="2145738">
              <a:spcBef>
                <a:spcPts val="3900"/>
              </a:spcBef>
              <a:defRPr sz="4224"/>
            </a:pPr>
            <a:r>
              <a:t>R is great too, but we will be focusing on Stata</a:t>
            </a:r>
          </a:p>
          <a:p>
            <a:pPr marL="536447" indent="-536447" defTabSz="2145738">
              <a:spcBef>
                <a:spcPts val="3900"/>
              </a:spcBef>
              <a:defRPr sz="4224"/>
            </a:pPr>
            <a:r>
              <a:t>The basis of this course will be theoretical foundations more than programming</a:t>
            </a:r>
          </a:p>
          <a:p>
            <a:pPr lvl="1" marL="1072895" indent="-536447" defTabSz="2145738">
              <a:spcBef>
                <a:spcPts val="3900"/>
              </a:spcBef>
              <a:defRPr sz="4224"/>
            </a:pPr>
            <a:r>
              <a:t>However, it is good to know programming</a:t>
            </a:r>
          </a:p>
          <a:p>
            <a:pPr lvl="1" marL="1072895" indent="-536447" defTabSz="2145738">
              <a:spcBef>
                <a:spcPts val="3900"/>
              </a:spcBef>
              <a:defRPr sz="4224"/>
            </a:pPr>
            <a:r>
              <a:t>It’s a very marketable skill valued in a variety of employers</a:t>
            </a:r>
          </a:p>
          <a:p>
            <a:pPr marL="536447" indent="-536447" defTabSz="2145738">
              <a:spcBef>
                <a:spcPts val="3900"/>
              </a:spcBef>
              <a:defRPr sz="4224"/>
            </a:pPr>
            <a:r>
              <a:t>Use Github for the latest updates</a:t>
            </a:r>
          </a:p>
          <a:p>
            <a:pPr lvl="1" marL="1072895" indent="-536447" defTabSz="2145738">
              <a:spcBef>
                <a:spcPts val="3900"/>
              </a:spcBef>
              <a:defRPr sz="4224"/>
            </a:pPr>
            <a:r>
              <a:t>I will be updating both ELMS and Github, but it’s faster for me to update Github </a:t>
            </a:r>
          </a:p>
          <a:p>
            <a:pPr lvl="1" marL="1072895" indent="-536447" defTabSz="2145738">
              <a:spcBef>
                <a:spcPts val="3900"/>
              </a:spcBef>
              <a:defRPr sz="4224"/>
            </a:pPr>
            <a:r>
              <a:rPr u="sng">
                <a:hlinkClick r:id="rId2" invalidUrl="" action="" tgtFrame="" tooltip="" history="1" highlightClick="0" endSnd="0"/>
              </a:rPr>
              <a:t>www.github.com/rowesamuel/ECON672</a:t>
            </a:r>
          </a:p>
        </p:txBody>
      </p:sp>
      <p:sp>
        <p:nvSpPr>
          <p:cNvPr id="39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4" name="Programming"/>
          <p:cNvSpPr txBox="1"/>
          <p:nvPr>
            <p:ph type="title"/>
          </p:nvPr>
        </p:nvSpPr>
        <p:spPr>
          <a:prstGeom prst="rect">
            <a:avLst/>
          </a:prstGeom>
        </p:spPr>
        <p:txBody>
          <a:bodyPr/>
          <a:lstStyle/>
          <a:p>
            <a:pPr/>
            <a:r>
              <a:t>Programming</a:t>
            </a:r>
          </a:p>
        </p:txBody>
      </p:sp>
      <p:sp>
        <p:nvSpPr>
          <p:cNvPr id="395" name="Use statistical packages instead of spreadsheets…"/>
          <p:cNvSpPr txBox="1"/>
          <p:nvPr>
            <p:ph type="body" idx="1"/>
          </p:nvPr>
        </p:nvSpPr>
        <p:spPr>
          <a:xfrm>
            <a:off x="1206500" y="3213731"/>
            <a:ext cx="21971000" cy="9290785"/>
          </a:xfrm>
          <a:prstGeom prst="rect">
            <a:avLst/>
          </a:prstGeom>
        </p:spPr>
        <p:txBody>
          <a:bodyPr/>
          <a:lstStyle/>
          <a:p>
            <a:pPr marL="530352" indent="-530352" defTabSz="2121354">
              <a:spcBef>
                <a:spcPts val="3900"/>
              </a:spcBef>
              <a:defRPr sz="4176"/>
            </a:pPr>
            <a:r>
              <a:t>Use statistical packages instead of spreadsheets</a:t>
            </a:r>
          </a:p>
          <a:p>
            <a:pPr lvl="1" marL="1060704" indent="-530352" defTabSz="2121354">
              <a:spcBef>
                <a:spcPts val="3900"/>
              </a:spcBef>
              <a:defRPr sz="4176"/>
            </a:pPr>
            <a:r>
              <a:t>E.g.: Stata, R, etc.</a:t>
            </a:r>
          </a:p>
          <a:p>
            <a:pPr marL="530352" indent="-530352" defTabSz="2121354">
              <a:spcBef>
                <a:spcPts val="3900"/>
              </a:spcBef>
              <a:defRPr sz="4176"/>
            </a:pPr>
            <a:r>
              <a:t>Transparent </a:t>
            </a:r>
          </a:p>
          <a:p>
            <a:pPr lvl="1" marL="1060704" indent="-530352" defTabSz="2121354">
              <a:spcBef>
                <a:spcPts val="3900"/>
              </a:spcBef>
              <a:defRPr sz="4176"/>
            </a:pPr>
            <a:r>
              <a:t>sharing your code and documentation to be transparent</a:t>
            </a:r>
          </a:p>
          <a:p>
            <a:pPr marL="530352" indent="-530352" defTabSz="2121354">
              <a:spcBef>
                <a:spcPts val="3900"/>
              </a:spcBef>
              <a:defRPr sz="4176"/>
            </a:pPr>
            <a:r>
              <a:t>Reproducible and Replicable </a:t>
            </a:r>
          </a:p>
          <a:p>
            <a:pPr lvl="1" marL="1060704" indent="-530352" defTabSz="2121354">
              <a:spcBef>
                <a:spcPts val="3900"/>
              </a:spcBef>
              <a:defRPr sz="4176"/>
            </a:pPr>
            <a:r>
              <a:t>Sharing your code and documentation allows for others to test your work</a:t>
            </a:r>
          </a:p>
          <a:p>
            <a:pPr marL="530352" indent="-530352" defTabSz="2121354">
              <a:spcBef>
                <a:spcPts val="3900"/>
              </a:spcBef>
              <a:defRPr sz="4176"/>
            </a:pPr>
            <a:r>
              <a:t>Efficient</a:t>
            </a:r>
          </a:p>
          <a:p>
            <a:pPr lvl="1" marL="1060704" indent="-530352" defTabSz="2121354">
              <a:spcBef>
                <a:spcPts val="3900"/>
              </a:spcBef>
              <a:defRPr sz="4176"/>
            </a:pPr>
            <a:r>
              <a:t>In the long-run, it is more efficient to program than to use spreadsheets</a:t>
            </a:r>
          </a:p>
          <a:p>
            <a:pPr lvl="1" marL="1060704" indent="-530352" defTabSz="2121354">
              <a:spcBef>
                <a:spcPts val="3900"/>
              </a:spcBef>
              <a:defRPr sz="4176"/>
            </a:pPr>
            <a:r>
              <a:t>It’s easy to fix mistakes and rerun your scripts</a:t>
            </a:r>
          </a:p>
        </p:txBody>
      </p:sp>
      <p:sp>
        <p:nvSpPr>
          <p:cNvPr id="39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8" name="Programming"/>
          <p:cNvSpPr txBox="1"/>
          <p:nvPr>
            <p:ph type="title"/>
          </p:nvPr>
        </p:nvSpPr>
        <p:spPr>
          <a:prstGeom prst="rect">
            <a:avLst/>
          </a:prstGeom>
        </p:spPr>
        <p:txBody>
          <a:bodyPr/>
          <a:lstStyle/>
          <a:p>
            <a:pPr/>
            <a:r>
              <a:t>Programming</a:t>
            </a:r>
          </a:p>
        </p:txBody>
      </p:sp>
      <p:sp>
        <p:nvSpPr>
          <p:cNvPr id="399" name="Programming goes beyond program evaluation…"/>
          <p:cNvSpPr txBox="1"/>
          <p:nvPr>
            <p:ph type="body" idx="1"/>
          </p:nvPr>
        </p:nvSpPr>
        <p:spPr>
          <a:prstGeom prst="rect">
            <a:avLst/>
          </a:prstGeom>
        </p:spPr>
        <p:txBody>
          <a:bodyPr/>
          <a:lstStyle/>
          <a:p>
            <a:pPr/>
            <a:r>
              <a:t>Programming goes beyond program evaluation</a:t>
            </a:r>
          </a:p>
          <a:p>
            <a:pPr lvl="1"/>
            <a:r>
              <a:t>You can use it for data management</a:t>
            </a:r>
          </a:p>
          <a:p>
            <a:pPr lvl="1"/>
            <a:r>
              <a:t>It can be done for data analysis</a:t>
            </a:r>
          </a:p>
          <a:p>
            <a:pPr lvl="1"/>
            <a:r>
              <a:t>It can be used for predictive analysis</a:t>
            </a:r>
          </a:p>
          <a:p>
            <a:pPr/>
            <a:r>
              <a:t>The benefits of using a statistical package outweighs the ease of using spreadsheets</a:t>
            </a:r>
          </a:p>
        </p:txBody>
      </p:sp>
      <p:sp>
        <p:nvSpPr>
          <p:cNvPr id="40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2" name="Programming"/>
          <p:cNvSpPr txBox="1"/>
          <p:nvPr>
            <p:ph type="title"/>
          </p:nvPr>
        </p:nvSpPr>
        <p:spPr>
          <a:prstGeom prst="rect">
            <a:avLst/>
          </a:prstGeom>
        </p:spPr>
        <p:txBody>
          <a:bodyPr/>
          <a:lstStyle/>
          <a:p>
            <a:pPr/>
            <a:r>
              <a:t>Programming</a:t>
            </a:r>
          </a:p>
        </p:txBody>
      </p:sp>
      <p:sp>
        <p:nvSpPr>
          <p:cNvPr id="403" name="Don’t use spreadsheets; don’t use Excel…"/>
          <p:cNvSpPr txBox="1"/>
          <p:nvPr>
            <p:ph type="body" idx="1"/>
          </p:nvPr>
        </p:nvSpPr>
        <p:spPr>
          <a:prstGeom prst="rect">
            <a:avLst/>
          </a:prstGeom>
        </p:spPr>
        <p:txBody>
          <a:bodyPr/>
          <a:lstStyle/>
          <a:p>
            <a:pPr marL="566927" indent="-566927" defTabSz="2267655">
              <a:spcBef>
                <a:spcPts val="4100"/>
              </a:spcBef>
              <a:defRPr sz="4464"/>
            </a:pPr>
            <a:r>
              <a:t>Don’t use spreadsheets; don’t use Excel</a:t>
            </a:r>
          </a:p>
          <a:p>
            <a:pPr lvl="1" marL="1133855" indent="-566927" defTabSz="2267655">
              <a:spcBef>
                <a:spcPts val="4100"/>
              </a:spcBef>
              <a:defRPr sz="4464"/>
            </a:pPr>
            <a:r>
              <a:t>“But I like Excel.  It’s easy!”</a:t>
            </a:r>
          </a:p>
          <a:p>
            <a:pPr marL="566927" indent="-566927" defTabSz="2267655">
              <a:spcBef>
                <a:spcPts val="4100"/>
              </a:spcBef>
              <a:defRPr sz="4464"/>
            </a:pPr>
            <a:r>
              <a:t>Quick and easy up front, but you pay for it in the long-run</a:t>
            </a:r>
          </a:p>
          <a:p>
            <a:pPr lvl="1" marL="1133855" indent="-566927" defTabSz="2267655">
              <a:spcBef>
                <a:spcPts val="4100"/>
              </a:spcBef>
              <a:defRPr sz="4464"/>
            </a:pPr>
            <a:r>
              <a:t>Not always transparent, not always sequential</a:t>
            </a:r>
          </a:p>
          <a:p>
            <a:pPr lvl="1" marL="1133855" indent="-566927" defTabSz="2267655">
              <a:spcBef>
                <a:spcPts val="4100"/>
              </a:spcBef>
              <a:defRPr sz="4464"/>
            </a:pPr>
            <a:r>
              <a:t>Not always replicable: e.g.: broken links</a:t>
            </a:r>
          </a:p>
          <a:p>
            <a:pPr lvl="1" marL="1133855" indent="-566927" defTabSz="2267655">
              <a:spcBef>
                <a:spcPts val="4100"/>
              </a:spcBef>
              <a:defRPr sz="4464"/>
            </a:pPr>
            <a:r>
              <a:t>Not efficient in the long-run</a:t>
            </a:r>
          </a:p>
          <a:p>
            <a:pPr marL="566927" indent="-566927" defTabSz="2267655">
              <a:spcBef>
                <a:spcPts val="4100"/>
              </a:spcBef>
              <a:defRPr sz="4464"/>
            </a:pPr>
            <a:r>
              <a:t>Using “do files” or scripts in R provide a transparent, replicable, and efficient way to reduce or eliminate these spreadsheet issues</a:t>
            </a:r>
          </a:p>
        </p:txBody>
      </p:sp>
      <p:sp>
        <p:nvSpPr>
          <p:cNvPr id="40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6" name="Programming"/>
          <p:cNvSpPr txBox="1"/>
          <p:nvPr>
            <p:ph type="title"/>
          </p:nvPr>
        </p:nvSpPr>
        <p:spPr>
          <a:prstGeom prst="rect">
            <a:avLst/>
          </a:prstGeom>
        </p:spPr>
        <p:txBody>
          <a:bodyPr/>
          <a:lstStyle/>
          <a:p>
            <a:pPr/>
            <a:r>
              <a:t>Programming</a:t>
            </a:r>
          </a:p>
        </p:txBody>
      </p:sp>
      <p:pic>
        <p:nvPicPr>
          <p:cNvPr id="407" name="Image" descr="Image"/>
          <p:cNvPicPr>
            <a:picLocks noChangeAspect="1"/>
          </p:cNvPicPr>
          <p:nvPr/>
        </p:nvPicPr>
        <p:blipFill>
          <a:blip r:embed="rId2">
            <a:extLst/>
          </a:blip>
          <a:stretch>
            <a:fillRect/>
          </a:stretch>
        </p:blipFill>
        <p:spPr>
          <a:xfrm>
            <a:off x="9544349" y="1204989"/>
            <a:ext cx="6502380" cy="11917213"/>
          </a:xfrm>
          <a:prstGeom prst="rect">
            <a:avLst/>
          </a:prstGeom>
          <a:ln w="12700">
            <a:miter lim="400000"/>
          </a:ln>
        </p:spPr>
      </p:pic>
      <p:sp>
        <p:nvSpPr>
          <p:cNvPr id="40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0" name="Programming"/>
          <p:cNvSpPr txBox="1"/>
          <p:nvPr>
            <p:ph type="title"/>
          </p:nvPr>
        </p:nvSpPr>
        <p:spPr>
          <a:prstGeom prst="rect">
            <a:avLst/>
          </a:prstGeom>
        </p:spPr>
        <p:txBody>
          <a:bodyPr/>
          <a:lstStyle/>
          <a:p>
            <a:pPr/>
            <a:r>
              <a:t>Programming</a:t>
            </a:r>
          </a:p>
        </p:txBody>
      </p:sp>
      <p:sp>
        <p:nvSpPr>
          <p:cNvPr id="411" name="Utilize “ETL” for your work…"/>
          <p:cNvSpPr txBox="1"/>
          <p:nvPr>
            <p:ph type="body" idx="1"/>
          </p:nvPr>
        </p:nvSpPr>
        <p:spPr>
          <a:xfrm>
            <a:off x="1206500" y="3273511"/>
            <a:ext cx="21971000" cy="9231005"/>
          </a:xfrm>
          <a:prstGeom prst="rect">
            <a:avLst/>
          </a:prstGeom>
        </p:spPr>
        <p:txBody>
          <a:bodyPr/>
          <a:lstStyle/>
          <a:p>
            <a:pPr marL="426719" indent="-426719" defTabSz="1706837">
              <a:spcBef>
                <a:spcPts val="3100"/>
              </a:spcBef>
              <a:defRPr sz="3359"/>
            </a:pPr>
            <a:r>
              <a:t>Utilize “ETL” for your work</a:t>
            </a:r>
          </a:p>
          <a:p>
            <a:pPr lvl="1" marL="853439" indent="-426719" defTabSz="1706837">
              <a:spcBef>
                <a:spcPts val="3100"/>
              </a:spcBef>
              <a:defRPr sz="3359"/>
            </a:pPr>
            <a:r>
              <a:t>Extract -&gt; Transform -&gt; Load</a:t>
            </a:r>
          </a:p>
          <a:p>
            <a:pPr lvl="1" marL="853439" indent="-426719" defTabSz="1706837">
              <a:spcBef>
                <a:spcPts val="3100"/>
              </a:spcBef>
              <a:defRPr sz="3359"/>
            </a:pPr>
            <a:r>
              <a:t>This provides transparency, replicability, and efficiency for your work</a:t>
            </a:r>
          </a:p>
          <a:p>
            <a:pPr marL="426719" indent="-426719" defTabSz="1706837">
              <a:spcBef>
                <a:spcPts val="3100"/>
              </a:spcBef>
              <a:defRPr sz="3359"/>
            </a:pPr>
            <a:r>
              <a:t>Extract</a:t>
            </a:r>
          </a:p>
          <a:p>
            <a:pPr lvl="1" marL="853439" indent="-426719" defTabSz="1706837">
              <a:spcBef>
                <a:spcPts val="3100"/>
              </a:spcBef>
              <a:defRPr sz="3359"/>
            </a:pPr>
            <a:r>
              <a:t>Extract and ingest the data in its raw form</a:t>
            </a:r>
          </a:p>
          <a:p>
            <a:pPr lvl="1" marL="853439" indent="-426719" defTabSz="1706837">
              <a:spcBef>
                <a:spcPts val="3100"/>
              </a:spcBef>
              <a:defRPr sz="3359"/>
            </a:pPr>
            <a:r>
              <a:t>Try to use Github, but if you need to download from ELMS that’s okay</a:t>
            </a:r>
          </a:p>
          <a:p>
            <a:pPr marL="426719" indent="-426719" defTabSz="1706837">
              <a:spcBef>
                <a:spcPts val="3100"/>
              </a:spcBef>
              <a:defRPr sz="3359"/>
            </a:pPr>
            <a:r>
              <a:t>Transform</a:t>
            </a:r>
          </a:p>
          <a:p>
            <a:pPr lvl="1" marL="853439" indent="-426719" defTabSz="1706837">
              <a:spcBef>
                <a:spcPts val="3100"/>
              </a:spcBef>
              <a:defRPr sz="3359"/>
            </a:pPr>
            <a:r>
              <a:t>Transform the raw data into a usable data set to assess the program</a:t>
            </a:r>
          </a:p>
          <a:p>
            <a:pPr lvl="1" marL="853439" indent="-426719" defTabSz="1706837">
              <a:spcBef>
                <a:spcPts val="3100"/>
              </a:spcBef>
              <a:defRPr sz="3359"/>
            </a:pPr>
            <a:r>
              <a:t>Any data mistakes can be easily fixed in scripts (do files)</a:t>
            </a:r>
          </a:p>
          <a:p>
            <a:pPr marL="426719" indent="-426719" defTabSz="1706837">
              <a:spcBef>
                <a:spcPts val="3100"/>
              </a:spcBef>
              <a:defRPr sz="3359"/>
            </a:pPr>
            <a:r>
              <a:t>Load</a:t>
            </a:r>
          </a:p>
          <a:p>
            <a:pPr lvl="1" marL="853439" indent="-426719" defTabSz="1706837">
              <a:spcBef>
                <a:spcPts val="3100"/>
              </a:spcBef>
              <a:defRPr sz="3359"/>
            </a:pPr>
            <a:r>
              <a:t>Most “loading” will be exporting your results into .csv or .dta files, graphs, or estout tables</a:t>
            </a:r>
          </a:p>
        </p:txBody>
      </p:sp>
      <p:sp>
        <p:nvSpPr>
          <p:cNvPr id="41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Program Evaluation"/>
          <p:cNvSpPr txBox="1"/>
          <p:nvPr>
            <p:ph type="title"/>
          </p:nvPr>
        </p:nvSpPr>
        <p:spPr>
          <a:prstGeom prst="rect">
            <a:avLst/>
          </a:prstGeom>
        </p:spPr>
        <p:txBody>
          <a:bodyPr/>
          <a:lstStyle/>
          <a:p>
            <a:pPr/>
            <a:r>
              <a:t>Program Evaluation</a:t>
            </a:r>
          </a:p>
        </p:txBody>
      </p:sp>
      <p:sp>
        <p:nvSpPr>
          <p:cNvPr id="176" name="Scope of the Problem…"/>
          <p:cNvSpPr txBox="1"/>
          <p:nvPr>
            <p:ph type="body" idx="1"/>
          </p:nvPr>
        </p:nvSpPr>
        <p:spPr>
          <a:xfrm>
            <a:off x="1206500" y="2972622"/>
            <a:ext cx="21971000" cy="9531894"/>
          </a:xfrm>
          <a:prstGeom prst="rect">
            <a:avLst/>
          </a:prstGeom>
        </p:spPr>
        <p:txBody>
          <a:bodyPr/>
          <a:lstStyle/>
          <a:p>
            <a:pPr/>
            <a:r>
              <a:t>Scope of the Problem</a:t>
            </a:r>
          </a:p>
          <a:p>
            <a:pPr lvl="1"/>
            <a:r>
              <a:t>What are the nature and scope of the problem?</a:t>
            </a:r>
          </a:p>
          <a:p>
            <a:pPr lvl="1"/>
            <a:r>
              <a:t>Where is it located, whom does it affect, how many are affected, and how does this problem affect them?</a:t>
            </a:r>
          </a:p>
          <a:p>
            <a:pPr/>
            <a:r>
              <a:t>Theory</a:t>
            </a:r>
          </a:p>
          <a:p>
            <a:pPr lvl="1"/>
            <a:r>
              <a:t>What feasible treatment, intervention, program, or policy are likely to ameliorate the problem?</a:t>
            </a:r>
          </a:p>
          <a:p>
            <a:pPr lvl="1"/>
            <a:r>
              <a:t>What does </a:t>
            </a:r>
            <a:r>
              <a:rPr b="1" i="1"/>
              <a:t>microeconomic theory</a:t>
            </a:r>
            <a:r>
              <a:t> tell us?</a:t>
            </a:r>
          </a:p>
          <a:p>
            <a:pPr lvl="1"/>
            <a:r>
              <a:t>What does the </a:t>
            </a:r>
            <a:r>
              <a:rPr b="1" i="1"/>
              <a:t>program theory</a:t>
            </a:r>
            <a:r>
              <a:t> of change tell us?</a:t>
            </a:r>
          </a:p>
        </p:txBody>
      </p:sp>
      <p:sp>
        <p:nvSpPr>
          <p:cNvPr id="177"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Program Evaluation"/>
          <p:cNvSpPr txBox="1"/>
          <p:nvPr>
            <p:ph type="title"/>
          </p:nvPr>
        </p:nvSpPr>
        <p:spPr>
          <a:prstGeom prst="rect">
            <a:avLst/>
          </a:prstGeom>
        </p:spPr>
        <p:txBody>
          <a:bodyPr/>
          <a:lstStyle/>
          <a:p>
            <a:pPr/>
            <a:r>
              <a:t>Program Evaluation</a:t>
            </a:r>
          </a:p>
        </p:txBody>
      </p:sp>
      <p:sp>
        <p:nvSpPr>
          <p:cNvPr id="180" name="Target Population…"/>
          <p:cNvSpPr txBox="1"/>
          <p:nvPr>
            <p:ph type="body" idx="1"/>
          </p:nvPr>
        </p:nvSpPr>
        <p:spPr>
          <a:xfrm>
            <a:off x="1206500" y="3256727"/>
            <a:ext cx="21971000" cy="9247789"/>
          </a:xfrm>
          <a:prstGeom prst="rect">
            <a:avLst/>
          </a:prstGeom>
        </p:spPr>
        <p:txBody>
          <a:bodyPr/>
          <a:lstStyle/>
          <a:p>
            <a:pPr marL="524255" indent="-524255" defTabSz="2096971">
              <a:spcBef>
                <a:spcPts val="3800"/>
              </a:spcBef>
              <a:defRPr sz="4128"/>
            </a:pPr>
            <a:r>
              <a:t>Target Population</a:t>
            </a:r>
          </a:p>
          <a:p>
            <a:pPr lvl="1" marL="1048511" indent="-524255" defTabSz="2096971">
              <a:spcBef>
                <a:spcPts val="3800"/>
              </a:spcBef>
              <a:defRPr sz="4128"/>
            </a:pPr>
            <a:r>
              <a:t>Who is your population of interest for treatment or intervention?</a:t>
            </a:r>
          </a:p>
          <a:p>
            <a:pPr lvl="1" marL="1048511" indent="-524255" defTabSz="2096971">
              <a:spcBef>
                <a:spcPts val="3800"/>
              </a:spcBef>
              <a:defRPr sz="4128"/>
            </a:pPr>
            <a:r>
              <a:t>Is the treatment, intervention, program, or policy reaching its target population?</a:t>
            </a:r>
          </a:p>
          <a:p>
            <a:pPr lvl="1" marL="1048511" indent="-524255" defTabSz="2096971">
              <a:spcBef>
                <a:spcPts val="3800"/>
              </a:spcBef>
              <a:defRPr sz="4128"/>
            </a:pPr>
            <a:r>
              <a:t>Are they a special needs or a sensitive population? </a:t>
            </a:r>
          </a:p>
          <a:p>
            <a:pPr marL="524255" indent="-524255" defTabSz="2096971">
              <a:spcBef>
                <a:spcPts val="3800"/>
              </a:spcBef>
              <a:defRPr sz="4128"/>
            </a:pPr>
            <a:r>
              <a:t>Evaluate</a:t>
            </a:r>
          </a:p>
          <a:p>
            <a:pPr lvl="1" marL="1048511" indent="-524255" defTabSz="2096971">
              <a:spcBef>
                <a:spcPts val="3800"/>
              </a:spcBef>
              <a:defRPr sz="4128"/>
            </a:pPr>
            <a:r>
              <a:t>Is the program feasible? Does it need a pilot to test feasibility?</a:t>
            </a:r>
          </a:p>
          <a:p>
            <a:pPr lvl="1" marL="1048511" indent="-524255" defTabSz="2096971">
              <a:spcBef>
                <a:spcPts val="3800"/>
              </a:spcBef>
              <a:defRPr sz="4128"/>
            </a:pPr>
            <a:r>
              <a:t>Is the program implemented well and what is working well or not well?</a:t>
            </a:r>
          </a:p>
          <a:p>
            <a:pPr lvl="1" marL="1048511" indent="-524255" defTabSz="2096971">
              <a:spcBef>
                <a:spcPts val="3800"/>
              </a:spcBef>
              <a:defRPr sz="4128"/>
            </a:pPr>
            <a:r>
              <a:t>Is the program providing the the services it’s so to provide?</a:t>
            </a:r>
          </a:p>
          <a:p>
            <a:pPr lvl="1" marL="1048511" indent="-524255" defTabSz="2096971">
              <a:spcBef>
                <a:spcPts val="3800"/>
              </a:spcBef>
              <a:defRPr sz="4128"/>
            </a:pPr>
            <a:r>
              <a:t>Is the program effective in attaining its desired goals? (Our focus)</a:t>
            </a:r>
          </a:p>
        </p:txBody>
      </p:sp>
      <p:sp>
        <p:nvSpPr>
          <p:cNvPr id="181"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Program Evaluation"/>
          <p:cNvSpPr txBox="1"/>
          <p:nvPr>
            <p:ph type="title"/>
          </p:nvPr>
        </p:nvSpPr>
        <p:spPr>
          <a:prstGeom prst="rect">
            <a:avLst/>
          </a:prstGeom>
        </p:spPr>
        <p:txBody>
          <a:bodyPr/>
          <a:lstStyle/>
          <a:p>
            <a:pPr/>
            <a:r>
              <a:t>Program Evaluation</a:t>
            </a:r>
          </a:p>
        </p:txBody>
      </p:sp>
      <p:sp>
        <p:nvSpPr>
          <p:cNvPr id="184" name="Benefit-Cost Analysis…"/>
          <p:cNvSpPr txBox="1"/>
          <p:nvPr>
            <p:ph type="body" idx="1"/>
          </p:nvPr>
        </p:nvSpPr>
        <p:spPr>
          <a:xfrm>
            <a:off x="1206500" y="3310971"/>
            <a:ext cx="21971000" cy="9193545"/>
          </a:xfrm>
          <a:prstGeom prst="rect">
            <a:avLst/>
          </a:prstGeom>
        </p:spPr>
        <p:txBody>
          <a:bodyPr/>
          <a:lstStyle/>
          <a:p>
            <a:pPr/>
            <a:r>
              <a:t>Benefit-Cost Analysis</a:t>
            </a:r>
          </a:p>
          <a:p>
            <a:pPr lvl="1"/>
            <a:r>
              <a:t>Marginal impacts the program compared to its marginal cost</a:t>
            </a:r>
          </a:p>
          <a:p>
            <a:pPr lvl="1"/>
            <a:r>
              <a:t>Measuring marginal impacts from impact evaluation is a necessary but insufficient step for benefit-cost analysis</a:t>
            </a:r>
          </a:p>
          <a:p>
            <a:pPr lvl="1"/>
            <a:r>
              <a:t>We need program costs (and opportunity costs) to compare for marginal benefits of the program, treatment, or policy</a:t>
            </a:r>
          </a:p>
        </p:txBody>
      </p:sp>
      <p:sp>
        <p:nvSpPr>
          <p:cNvPr id="185"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