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Bowl of salad with fried rice, boiled eggs, and chopsticks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Bowl with salmon cakes, salad, and hummus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Bowl of pappardelle pasta with parsley butter, roasted hazelnuts, and shaved parmesan chees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owl of salad with fried rice, boiled eggs, and chopsticks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, and hummus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Bowl of pappardelle pasta with parsley butter, roasted hazelnuts, and shaved parmesan cheese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amuel Rowe, PhD 12/22/2022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Samuel Rowe, PhD 12/22/2022</a:t>
            </a:r>
          </a:p>
        </p:txBody>
      </p:sp>
      <p:sp>
        <p:nvSpPr>
          <p:cNvPr id="152" name="ECON 672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ECON 672</a:t>
            </a:r>
          </a:p>
        </p:txBody>
      </p:sp>
      <p:sp>
        <p:nvSpPr>
          <p:cNvPr id="153" name="Week 5: Panel Data and Fixed Effects (Within) Estimator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Week 5: Panel Data and Fixed Effects (Within) Estimator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Directed Acyclic Graphs: Panel Dat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Directed Acyclic Graphs: Panel Data</a:t>
            </a:r>
          </a:p>
        </p:txBody>
      </p:sp>
      <p:sp>
        <p:nvSpPr>
          <p:cNvPr id="182" name="Given that   and   are time-invarian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Given that </a:t>
            </a:r>
            <a14:m>
              <m:oMath>
                <m:sSub>
                  <m:e>
                    <m:r>
                      <a:rPr xmlns:a="http://schemas.openxmlformats.org/drawingml/2006/main" sz="5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X</m:t>
                    </m:r>
                  </m:e>
                  <m:sub>
                    <m:r>
                      <a:rPr xmlns:a="http://schemas.openxmlformats.org/drawingml/2006/main" sz="5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</m:sub>
                </m:sSub>
              </m:oMath>
            </a14:m>
            <a:r>
              <a:t> and </a:t>
            </a:r>
            <a14:m>
              <m:oMath>
                <m:sSub>
                  <m:e>
                    <m:r>
                      <a:rPr xmlns:a="http://schemas.openxmlformats.org/drawingml/2006/main" sz="62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u</m:t>
                    </m:r>
                  </m:e>
                  <m:sub>
                    <m:r>
                      <a:rPr xmlns:a="http://schemas.openxmlformats.org/drawingml/2006/main" sz="62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</m:sub>
                </m:sSub>
              </m:oMath>
            </a14:m>
            <a:r>
              <a:t> are time-invariant</a:t>
            </a:r>
          </a:p>
          <a:p>
            <a:pPr lvl="1"/>
            <a14:m>
              <m:oMathPara>
                <m:oMathParaPr>
                  <m:jc m:val="left"/>
                </m:oMathParaPr>
                <m:oMath>
                  <m:sSub>
                    <m:e>
                      <m:r>
                        <a:rPr xmlns:a="http://schemas.openxmlformats.org/drawingml/2006/main" sz="5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</m:e>
                    <m:sub>
                      <m:r>
                        <a:rPr xmlns:a="http://schemas.openxmlformats.org/drawingml/2006/main" sz="5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5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sub>
                  </m:sSub>
                  <m:r>
                    <a:rPr xmlns:a="http://schemas.openxmlformats.org/drawingml/2006/main" sz="58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←</m:t>
                  </m:r>
                  <m:sSub>
                    <m:e>
                      <m:r>
                        <a:rPr xmlns:a="http://schemas.openxmlformats.org/drawingml/2006/main" sz="5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  <m:sub>
                      <m:r>
                        <a:rPr xmlns:a="http://schemas.openxmlformats.org/drawingml/2006/main" sz="5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sub>
                  </m:sSub>
                  <m:r>
                    <a:rPr xmlns:a="http://schemas.openxmlformats.org/drawingml/2006/main" sz="58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→</m:t>
                  </m:r>
                  <m:sSub>
                    <m:e>
                      <m:r>
                        <a:rPr xmlns:a="http://schemas.openxmlformats.org/drawingml/2006/main" sz="5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</m:e>
                    <m:sub>
                      <m:r>
                        <a:rPr xmlns:a="http://schemas.openxmlformats.org/drawingml/2006/main" sz="5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5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sub>
                  </m:sSub>
                </m:oMath>
              </m:oMathPara>
            </a14:m>
          </a:p>
          <a:p>
            <a:pPr lvl="1"/>
            <a14:m>
              <m:oMathPara>
                <m:oMathParaPr>
                  <m:jc m:val="left"/>
                </m:oMathParaPr>
                <m:oMath>
                  <m:sSub>
                    <m:e>
                      <m:r>
                        <a:rPr xmlns:a="http://schemas.openxmlformats.org/drawingml/2006/main" sz="5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</m:e>
                    <m:sub>
                      <m:r>
                        <a:rPr xmlns:a="http://schemas.openxmlformats.org/drawingml/2006/main" sz="5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5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sub>
                  </m:sSub>
                  <m:r>
                    <a:rPr xmlns:a="http://schemas.openxmlformats.org/drawingml/2006/main" sz="5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←</m:t>
                  </m:r>
                  <m:r>
                    <a:rPr xmlns:a="http://schemas.openxmlformats.org/drawingml/2006/main" sz="5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sSub>
                    <m:e>
                      <m:r>
                        <a:rPr xmlns:a="http://schemas.openxmlformats.org/drawingml/2006/main" sz="5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u</m:t>
                      </m:r>
                    </m:e>
                    <m:sub>
                      <m:r>
                        <a:rPr xmlns:a="http://schemas.openxmlformats.org/drawingml/2006/main" sz="5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sub>
                  </m:sSub>
                  <m:r>
                    <a:rPr xmlns:a="http://schemas.openxmlformats.org/drawingml/2006/main" sz="5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r>
                    <a:rPr xmlns:a="http://schemas.openxmlformats.org/drawingml/2006/main" sz="5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→</m:t>
                  </m:r>
                  <m:sSub>
                    <m:e>
                      <m:r>
                        <a:rPr xmlns:a="http://schemas.openxmlformats.org/drawingml/2006/main" sz="5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</m:e>
                    <m:sub>
                      <m:r>
                        <a:rPr xmlns:a="http://schemas.openxmlformats.org/drawingml/2006/main" sz="5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5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sub>
                  </m:sSub>
                </m:oMath>
              </m:oMathPara>
            </a14:m>
          </a:p>
          <a:p>
            <a:pPr/>
            <a14:m>
              <m:oMath>
                <m:sSub>
                  <m:e>
                    <m:r>
                      <a:rPr xmlns:a="http://schemas.openxmlformats.org/drawingml/2006/main" sz="5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X</m:t>
                    </m:r>
                  </m:e>
                  <m:sub>
                    <m:r>
                      <a:rPr xmlns:a="http://schemas.openxmlformats.org/drawingml/2006/main" sz="5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</m:sub>
                </m:sSub>
              </m:oMath>
            </a14:m>
            <a:r>
              <a:t> and </a:t>
            </a:r>
            <a14:m>
              <m:oMath>
                <m:sSub>
                  <m:e>
                    <m:r>
                      <a:rPr xmlns:a="http://schemas.openxmlformats.org/drawingml/2006/main" sz="62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u</m:t>
                    </m:r>
                  </m:e>
                  <m:sub>
                    <m:r>
                      <a:rPr xmlns:a="http://schemas.openxmlformats.org/drawingml/2006/main" sz="62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</m:sub>
                </m:sSub>
              </m:oMath>
            </a14:m>
            <a:r>
              <a:t> are time-invariant confounders</a:t>
            </a:r>
            <a:br/>
            <a:r>
              <a:t>that affect treatment and outcome in </a:t>
            </a:r>
            <a:br/>
            <a:r>
              <a:t>every period</a:t>
            </a:r>
          </a:p>
        </p:txBody>
      </p:sp>
      <p:pic>
        <p:nvPicPr>
          <p:cNvPr id="183" name="Picture 33" descr="Picture 3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386179" y="3545990"/>
            <a:ext cx="11264622" cy="812352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Directed Acyclic Graphs: Panel Dat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Directed Acyclic Graphs: Panel Data</a:t>
            </a:r>
          </a:p>
        </p:txBody>
      </p:sp>
      <p:sp>
        <p:nvSpPr>
          <p:cNvPr id="186" name="Under this scenario, we can use the  Fixed Effects (Within) Estimator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Under this scenario, we can use the </a:t>
            </a:r>
            <a:br/>
            <a:r>
              <a:t>Fixed Effects (Within) Estimator</a:t>
            </a:r>
          </a:p>
          <a:p>
            <a:pPr/>
            <a:r>
              <a:t>The Fixed Effects (Within) Estimator closes </a:t>
            </a:r>
            <a:br/>
            <a:r>
              <a:t>all of the confounding backdoors that do not</a:t>
            </a:r>
            <a:br/>
            <a:r>
              <a:t>vary over time</a:t>
            </a:r>
          </a:p>
          <a:p>
            <a:pPr/>
            <a:r>
              <a:t>Note: if u varied over time, then the Fixed </a:t>
            </a:r>
            <a:br/>
            <a:r>
              <a:t>Effects (Within) Estimator would not close </a:t>
            </a:r>
            <a:br/>
            <a:r>
              <a:t>all backdoor pathways</a:t>
            </a:r>
          </a:p>
        </p:txBody>
      </p:sp>
      <p:pic>
        <p:nvPicPr>
          <p:cNvPr id="187" name="Picture 33" descr="Picture 3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386179" y="3545990"/>
            <a:ext cx="11264622" cy="812352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anel Data Estimator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Panel Data Estimators</a:t>
            </a:r>
          </a:p>
        </p:txBody>
      </p:sp>
      <p:sp>
        <p:nvSpPr>
          <p:cNvPr id="190" name="Panel data refers to data where an unit of observation (individual, firm, county, etc.) is observed longitudinally or over time (more than one time period)…"/>
          <p:cNvSpPr txBox="1"/>
          <p:nvPr>
            <p:ph type="body" idx="1"/>
          </p:nvPr>
        </p:nvSpPr>
        <p:spPr>
          <a:xfrm>
            <a:off x="1206500" y="3424561"/>
            <a:ext cx="21971000" cy="9079955"/>
          </a:xfrm>
          <a:prstGeom prst="rect">
            <a:avLst/>
          </a:prstGeom>
        </p:spPr>
        <p:txBody>
          <a:bodyPr/>
          <a:lstStyle/>
          <a:p>
            <a:pPr marL="512063" indent="-512063" defTabSz="2048204">
              <a:spcBef>
                <a:spcPts val="3700"/>
              </a:spcBef>
              <a:defRPr sz="4032"/>
            </a:pPr>
            <a:r>
              <a:t>Panel data refers to data where an unit of observation (individual, firm, county, etc.) is observed longitudinally or over time (more than one time period)</a:t>
            </a:r>
          </a:p>
          <a:p>
            <a:pPr marL="512063" indent="-512063" defTabSz="2048204">
              <a:spcBef>
                <a:spcPts val="3700"/>
              </a:spcBef>
              <a:defRPr sz="4032"/>
            </a:pPr>
            <a:r>
              <a:t>If observed or unobserved confounders do not vary across time for a unit (but vary across units)</a:t>
            </a:r>
          </a:p>
          <a:p>
            <a:pPr lvl="1" marL="1024127" indent="-512063" defTabSz="2048204">
              <a:spcBef>
                <a:spcPts val="3700"/>
              </a:spcBef>
              <a:defRPr sz="4032"/>
            </a:pPr>
            <a:r>
              <a:t>We can use panel data to identify the causal effect</a:t>
            </a:r>
          </a:p>
          <a:p>
            <a:pPr marL="512063" indent="-512063" defTabSz="2048204">
              <a:spcBef>
                <a:spcPts val="3700"/>
              </a:spcBef>
              <a:defRPr sz="4032"/>
            </a:pPr>
            <a:r>
              <a:t>Estimators with Panel Data</a:t>
            </a:r>
          </a:p>
          <a:p>
            <a:pPr lvl="1" marL="1024127" indent="-512063" defTabSz="2048204">
              <a:spcBef>
                <a:spcPts val="3700"/>
              </a:spcBef>
              <a:defRPr sz="4032"/>
            </a:pPr>
            <a:r>
              <a:t>Pooled OLS</a:t>
            </a:r>
          </a:p>
          <a:p>
            <a:pPr lvl="1" marL="1024127" indent="-512063" defTabSz="2048204">
              <a:spcBef>
                <a:spcPts val="3700"/>
              </a:spcBef>
              <a:defRPr sz="4032"/>
            </a:pPr>
            <a:r>
              <a:t>Fixed Effects (Within) Estimator</a:t>
            </a:r>
          </a:p>
          <a:p>
            <a:pPr lvl="1" marL="1024127" indent="-512063" defTabSz="2048204">
              <a:spcBef>
                <a:spcPts val="3700"/>
              </a:spcBef>
              <a:defRPr sz="4032"/>
            </a:pPr>
            <a:r>
              <a:t>First-differencing (not our focus)</a:t>
            </a:r>
          </a:p>
          <a:p>
            <a:pPr lvl="1" marL="1024127" indent="-512063" defTabSz="2048204">
              <a:spcBef>
                <a:spcPts val="3700"/>
              </a:spcBef>
              <a:defRPr sz="4032"/>
            </a:pPr>
            <a:r>
              <a:t>Random Effects Estimator (requires special assumption and not our focus)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Not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Notation</a:t>
            </a:r>
          </a:p>
        </p:txBody>
      </p:sp>
      <p:sp>
        <p:nvSpPr>
          <p:cNvPr id="193" name="We will utilize traditional notation instead of potential outcomes for panel data…"/>
          <p:cNvSpPr txBox="1"/>
          <p:nvPr>
            <p:ph type="body" idx="1"/>
          </p:nvPr>
        </p:nvSpPr>
        <p:spPr>
          <a:xfrm>
            <a:off x="1206500" y="3264254"/>
            <a:ext cx="21971000" cy="9240262"/>
          </a:xfrm>
          <a:prstGeom prst="rect">
            <a:avLst/>
          </a:prstGeom>
        </p:spPr>
        <p:txBody>
          <a:bodyPr/>
          <a:lstStyle/>
          <a:p>
            <a:pPr/>
            <a:r>
              <a:t>We will utilize traditional notation instead of potential outcomes for panel data</a:t>
            </a:r>
          </a:p>
          <a:p>
            <a:pPr/>
            <a:r>
              <a:t>Let Y and D be random variables </a:t>
            </a:r>
          </a:p>
          <a:p>
            <a:pPr lvl="1"/>
            <a:r>
              <a:t>Where </a:t>
            </a:r>
            <a14:m>
              <m:oMath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D</m:t>
                </m:r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≡</m:t>
                </m:r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D</m:t>
                </m:r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sSub>
                  <m:e>
                    <m:r>
                      <a:rPr xmlns:a="http://schemas.openxmlformats.org/drawingml/2006/main" sz="5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D</m:t>
                    </m:r>
                  </m:e>
                  <m:sub>
                    <m:r>
                      <a:rPr xmlns:a="http://schemas.openxmlformats.org/drawingml/2006/main" sz="5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</m:sub>
                </m:sSub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sSub>
                  <m:e>
                    <m:r>
                      <a:rPr xmlns:a="http://schemas.openxmlformats.org/drawingml/2006/main" sz="5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D</m:t>
                    </m:r>
                  </m:e>
                  <m:sub>
                    <m:r>
                      <a:rPr xmlns:a="http://schemas.openxmlformats.org/drawingml/2006/main" sz="5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b>
                </m:sSub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.</m:t>
                </m:r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.</m:t>
                </m:r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.</m:t>
                </m:r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sSub>
                  <m:e>
                    <m:r>
                      <a:rPr xmlns:a="http://schemas.openxmlformats.org/drawingml/2006/main" sz="5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D</m:t>
                    </m:r>
                  </m:e>
                  <m:sub>
                    <m:r>
                      <a:rPr xmlns:a="http://schemas.openxmlformats.org/drawingml/2006/main" sz="5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k</m:t>
                    </m:r>
                  </m:sub>
                </m:sSub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</a:p>
          <a:p>
            <a:pPr/>
            <a:r>
              <a:t>Let u be an unobserved random variable</a:t>
            </a:r>
          </a:p>
          <a:p>
            <a:pPr/>
            <a:r>
              <a:t>We are interested in the partial effect of </a:t>
            </a:r>
            <a14:m>
              <m:oMath>
                <m:sSub>
                  <m:e>
                    <m:r>
                      <a:rPr xmlns:a="http://schemas.openxmlformats.org/drawingml/2006/main" sz="5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D</m:t>
                    </m:r>
                  </m:e>
                  <m:sub>
                    <m:r>
                      <a:rPr xmlns:a="http://schemas.openxmlformats.org/drawingml/2006/main" sz="5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j</m:t>
                    </m:r>
                  </m:sub>
                </m:sSub>
              </m:oMath>
            </a14:m>
            <a:r>
              <a:t> from</a:t>
            </a:r>
          </a:p>
          <a:p>
            <a:pPr lvl="1"/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58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E</m:t>
                  </m:r>
                  <m:r>
                    <a:rPr xmlns:a="http://schemas.openxmlformats.org/drawingml/2006/main" sz="58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[</m:t>
                  </m:r>
                  <m:r>
                    <a:rPr xmlns:a="http://schemas.openxmlformats.org/drawingml/2006/main" sz="58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Y</m:t>
                  </m:r>
                  <m:r>
                    <a:rPr xmlns:a="http://schemas.openxmlformats.org/drawingml/2006/main" sz="58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|</m:t>
                  </m:r>
                  <m:sSub>
                    <m:e>
                      <m:r>
                        <a:rPr xmlns:a="http://schemas.openxmlformats.org/drawingml/2006/main" sz="5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</m:e>
                    <m:sub>
                      <m:r>
                        <a:rPr xmlns:a="http://schemas.openxmlformats.org/drawingml/2006/main" sz="5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  <m:r>
                    <a:rPr xmlns:a="http://schemas.openxmlformats.org/drawingml/2006/main" sz="58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,</m:t>
                  </m:r>
                  <m:sSub>
                    <m:e>
                      <m:r>
                        <a:rPr xmlns:a="http://schemas.openxmlformats.org/drawingml/2006/main" sz="5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</m:e>
                    <m:sub>
                      <m:r>
                        <a:rPr xmlns:a="http://schemas.openxmlformats.org/drawingml/2006/main" sz="5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b>
                  </m:sSub>
                  <m:r>
                    <a:rPr xmlns:a="http://schemas.openxmlformats.org/drawingml/2006/main" sz="58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,</m:t>
                  </m:r>
                  <m:r>
                    <a:rPr xmlns:a="http://schemas.openxmlformats.org/drawingml/2006/main" sz="58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.</m:t>
                  </m:r>
                  <m:r>
                    <a:rPr xmlns:a="http://schemas.openxmlformats.org/drawingml/2006/main" sz="58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.</m:t>
                  </m:r>
                  <m:r>
                    <a:rPr xmlns:a="http://schemas.openxmlformats.org/drawingml/2006/main" sz="58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.</m:t>
                  </m:r>
                  <m:r>
                    <a:rPr xmlns:a="http://schemas.openxmlformats.org/drawingml/2006/main" sz="58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,</m:t>
                  </m:r>
                  <m:sSub>
                    <m:e>
                      <m:r>
                        <a:rPr xmlns:a="http://schemas.openxmlformats.org/drawingml/2006/main" sz="5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</m:e>
                    <m:sub>
                      <m:r>
                        <a:rPr xmlns:a="http://schemas.openxmlformats.org/drawingml/2006/main" sz="5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sub>
                  </m:sSub>
                  <m:r>
                    <a:rPr xmlns:a="http://schemas.openxmlformats.org/drawingml/2006/main" sz="58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,</m:t>
                  </m:r>
                  <m:r>
                    <a:rPr xmlns:a="http://schemas.openxmlformats.org/drawingml/2006/main" sz="58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u</m:t>
                  </m:r>
                  <m:r>
                    <a:rPr xmlns:a="http://schemas.openxmlformats.org/drawingml/2006/main" sz="58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]</m:t>
                  </m:r>
                </m:oMath>
              </m:oMathPara>
            </a14:m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Not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Notation</a:t>
            </a:r>
          </a:p>
        </p:txBody>
      </p:sp>
      <p:sp>
        <p:nvSpPr>
          <p:cNvPr id="196" name="We observe a sample   cross-sectional units for   time periods, which is a a balanced panel (no missing observations in matrix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 observe a sample </a:t>
            </a:r>
            <a14:m>
              <m:oMath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i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1,2,...,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N</m:t>
                </m:r>
              </m:oMath>
            </a14:m>
            <a:r>
              <a:t> cross-sectional units for </a:t>
            </a:r>
            <a14:m>
              <m:oMath>
                <m:r>
                  <a:rPr xmlns:a="http://schemas.openxmlformats.org/drawingml/2006/main" sz="57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t</m:t>
                </m:r>
                <m:r>
                  <a:rPr xmlns:a="http://schemas.openxmlformats.org/drawingml/2006/main" sz="57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57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1,2,...,</m:t>
                </m:r>
                <m:r>
                  <a:rPr xmlns:a="http://schemas.openxmlformats.org/drawingml/2006/main" sz="57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T</m:t>
                </m:r>
              </m:oMath>
            </a14:m>
            <a:r>
              <a:t> time periods, which is a a balanced panel (no missing observations in matrix)</a:t>
            </a:r>
          </a:p>
          <a:p>
            <a:pPr/>
            <a:r>
              <a:t>Cross-sectional independence: individuals in the panel are identical and independent draws from the population </a:t>
            </a:r>
            <a14:m>
              <m:oMath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{</m:t>
                </m:r>
                <m:sSub>
                  <m:e>
                    <m:r>
                      <a:rPr xmlns:a="http://schemas.openxmlformats.org/drawingml/2006/main" sz="5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Y</m:t>
                    </m:r>
                  </m:e>
                  <m:sub>
                    <m:r>
                      <a:rPr xmlns:a="http://schemas.openxmlformats.org/drawingml/2006/main" sz="5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</m:sub>
                </m:sSub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sSub>
                  <m:e>
                    <m:r>
                      <a:rPr xmlns:a="http://schemas.openxmlformats.org/drawingml/2006/main" sz="5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D</m:t>
                    </m:r>
                  </m:e>
                  <m:sub>
                    <m:r>
                      <a:rPr xmlns:a="http://schemas.openxmlformats.org/drawingml/2006/main" sz="5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</m:sub>
                </m:sSub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sSub>
                  <m:e>
                    <m:r>
                      <a:rPr xmlns:a="http://schemas.openxmlformats.org/drawingml/2006/main" sz="5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u</m:t>
                    </m:r>
                  </m:e>
                  <m:sub>
                    <m:r>
                      <a:rPr xmlns:a="http://schemas.openxmlformats.org/drawingml/2006/main" sz="5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</m:sub>
                </m:sSub>
                <m:sSubSup>
                  <m:e>
                    <m:r>
                      <a:rPr xmlns:a="http://schemas.openxmlformats.org/drawingml/2006/main" sz="5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}</m:t>
                    </m:r>
                  </m:e>
                  <m:sub>
                    <m:r>
                      <a:rPr xmlns:a="http://schemas.openxmlformats.org/drawingml/2006/main" sz="5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xmlns:a="http://schemas.openxmlformats.org/drawingml/2006/main" sz="5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xmlns:a="http://schemas.openxmlformats.org/drawingml/2006/main" sz="5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sub>
                  <m:sup>
                    <m:r>
                      <a:rPr xmlns:a="http://schemas.openxmlformats.org/drawingml/2006/main" sz="5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</m:sup>
                </m:sSubSup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∼</m:t>
                </m:r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i</m:t>
                </m:r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.</m:t>
                </m:r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i</m:t>
                </m:r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.</m:t>
                </m:r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d</m:t>
                </m:r>
              </m:oMath>
            </a14:m>
          </a:p>
          <a:p>
            <a:pPr/>
            <a14:m>
              <m:oMath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Y</m:t>
                </m:r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d>
                  <m:dPr>
                    <m:ctrlPr>
                      <a:rPr xmlns:a="http://schemas.openxmlformats.org/drawingml/2006/main" sz="5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begChr m:val="["/>
                    <m:endChr m:val="]"/>
                  </m:dPr>
                  <m:e>
                    <m:m>
                      <m:mPr>
                        <m:ctrlPr>
                          <a:rPr xmlns:a="http://schemas.openxmlformats.org/drawingml/2006/main" sz="5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  <m:baseJc m:val="center"/>
                        <m:plcHide m:val="on"/>
                        <m:mcs>
                          <m:mc>
                            <m:mcPr>
                              <m:count m:val="4"/>
                              <m:mcJc m:val="center"/>
                            </m:mcPr>
                          </m:mc>
                        </m:mcs>
                      </m:mPr>
                      <m:mr>
                        <m:e>
                          <m:sSub>
                            <m:e>
                              <m:argPr>
                                <m:scrLvl m:val="0"/>
                              </m:argPr>
                              <m:r>
                                <a:rPr xmlns:a="http://schemas.openxmlformats.org/drawingml/2006/main" sz="5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  <m:sub>
                              <m:argPr>
                                <m:scrLvl m:val="0"/>
                              </m:argPr>
                              <m:r>
                                <a:rPr xmlns:a="http://schemas.openxmlformats.org/drawingml/2006/main" sz="5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e>
                        <m:e>
                          <m:sSub>
                            <m:e>
                              <m:argPr>
                                <m:scrLvl m:val="0"/>
                              </m:argPr>
                              <m:r>
                                <a:rPr xmlns:a="http://schemas.openxmlformats.org/drawingml/2006/main" sz="5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  <m:sub>
                              <m:argPr>
                                <m:scrLvl m:val="0"/>
                              </m:argPr>
                              <m:r>
                                <a:rPr xmlns:a="http://schemas.openxmlformats.org/drawingml/2006/main" sz="5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sub>
                          </m:sSub>
                        </m:e>
                        <m:e>
                          <m:r>
                            <a:rPr xmlns:a="http://schemas.openxmlformats.org/drawingml/2006/main" sz="5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⋯</m:t>
                          </m:r>
                        </m:e>
                        <m:e>
                          <m:sSub>
                            <m:e>
                              <m:argPr>
                                <m:scrLvl m:val="0"/>
                              </m:argPr>
                              <m:r>
                                <a:rPr xmlns:a="http://schemas.openxmlformats.org/drawingml/2006/main" sz="5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  <m:sub>
                              <m:argPr>
                                <m:scrLvl m:val="0"/>
                              </m:argPr>
                              <m:r>
                                <a:rPr xmlns:a="http://schemas.openxmlformats.org/drawingml/2006/main" sz="5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  <m:r>
                                <a:rPr xmlns:a="http://schemas.openxmlformats.org/drawingml/2006/main" sz="5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mr>
                      <m:mr>
                        <m:e>
                          <m:sSub>
                            <m:e>
                              <m:argPr>
                                <m:scrLvl m:val="0"/>
                              </m:argPr>
                              <m:r>
                                <a:rPr xmlns:a="http://schemas.openxmlformats.org/drawingml/2006/main" sz="5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  <m:sub>
                              <m:argPr>
                                <m:scrLvl m:val="0"/>
                              </m:argPr>
                              <m:r>
                                <a:rPr xmlns:a="http://schemas.openxmlformats.org/drawingml/2006/main" sz="5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e>
                        <m:e>
                          <m:sSub>
                            <m:e>
                              <m:argPr>
                                <m:scrLvl m:val="0"/>
                              </m:argPr>
                              <m:r>
                                <a:rPr xmlns:a="http://schemas.openxmlformats.org/drawingml/2006/main" sz="5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  <m:sub>
                              <m:argPr>
                                <m:scrLvl m:val="0"/>
                              </m:argPr>
                              <m:r>
                                <a:rPr xmlns:a="http://schemas.openxmlformats.org/drawingml/2006/main" sz="5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sub>
                          </m:sSub>
                        </m:e>
                        <m:e>
                          <m:r>
                            <a:rPr xmlns:a="http://schemas.openxmlformats.org/drawingml/2006/main" sz="5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⋯</m:t>
                          </m:r>
                        </m:e>
                        <m:e>
                          <m:sSub>
                            <m:e>
                              <m:argPr>
                                <m:scrLvl m:val="0"/>
                              </m:argPr>
                              <m:r>
                                <a:rPr xmlns:a="http://schemas.openxmlformats.org/drawingml/2006/main" sz="5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  <m:sub>
                              <m:argPr>
                                <m:scrLvl m:val="0"/>
                              </m:argPr>
                              <m:r>
                                <a:rPr xmlns:a="http://schemas.openxmlformats.org/drawingml/2006/main" sz="5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xmlns:a="http://schemas.openxmlformats.org/drawingml/2006/main" sz="5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sub>
                          </m:sSub>
                        </m:e>
                      </m:mr>
                      <m:mr>
                        <m:e>
                          <m:r>
                            <a:rPr xmlns:a="http://schemas.openxmlformats.org/drawingml/2006/main" sz="5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⋮</m:t>
                          </m:r>
                        </m:e>
                        <m:e>
                          <m:r>
                            <a:rPr xmlns:a="http://schemas.openxmlformats.org/drawingml/2006/main" sz="5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⋮</m:t>
                          </m:r>
                        </m:e>
                        <m:e>
                          <m:r>
                            <a:rPr xmlns:a="http://schemas.openxmlformats.org/drawingml/2006/main" sz="5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⋱</m:t>
                          </m:r>
                        </m:e>
                        <m:e>
                          <m:r>
                            <a:rPr xmlns:a="http://schemas.openxmlformats.org/drawingml/2006/main" sz="5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⋮</m:t>
                          </m:r>
                        </m:e>
                      </m:mr>
                      <m:mr>
                        <m:e>
                          <m:sSub>
                            <m:e>
                              <m:argPr>
                                <m:scrLvl m:val="0"/>
                              </m:argPr>
                              <m:r>
                                <a:rPr xmlns:a="http://schemas.openxmlformats.org/drawingml/2006/main" sz="5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  <m:sub>
                              <m:argPr>
                                <m:scrLvl m:val="0"/>
                              </m:argPr>
                              <m:r>
                                <a:rPr xmlns:a="http://schemas.openxmlformats.org/drawingml/2006/main" sz="5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xmlns:a="http://schemas.openxmlformats.org/drawingml/2006/main" sz="5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b>
                          </m:sSub>
                        </m:e>
                        <m:e>
                          <m:sSub>
                            <m:e>
                              <m:argPr>
                                <m:scrLvl m:val="0"/>
                              </m:argPr>
                              <m:r>
                                <a:rPr xmlns:a="http://schemas.openxmlformats.org/drawingml/2006/main" sz="5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  <m:sub>
                              <m:argPr>
                                <m:scrLvl m:val="0"/>
                              </m:argPr>
                              <m:r>
                                <a:rPr xmlns:a="http://schemas.openxmlformats.org/drawingml/2006/main" sz="5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xmlns:a="http://schemas.openxmlformats.org/drawingml/2006/main" sz="5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b>
                          </m:sSub>
                        </m:e>
                        <m:e>
                          <m:r>
                            <a:rPr xmlns:a="http://schemas.openxmlformats.org/drawingml/2006/main" sz="5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⋯</m:t>
                          </m:r>
                        </m:e>
                        <m:e>
                          <m:sSub>
                            <m:e>
                              <m:argPr>
                                <m:scrLvl m:val="0"/>
                              </m:argPr>
                              <m:r>
                                <a:rPr xmlns:a="http://schemas.openxmlformats.org/drawingml/2006/main" sz="5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  <m:sub>
                              <m:argPr>
                                <m:scrLvl m:val="0"/>
                              </m:argPr>
                              <m:r>
                                <a:rPr xmlns:a="http://schemas.openxmlformats.org/drawingml/2006/main" sz="5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  <m:r>
                                <a:rPr xmlns:a="http://schemas.openxmlformats.org/drawingml/2006/main" sz="5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b>
                          </m:sSub>
                        </m:e>
                      </m:mr>
                    </m:m>
                  </m:e>
                </m:d>
              </m:oMath>
            </a14:m>
            <a:r>
              <a:t> and </a:t>
            </a:r>
            <a14:m>
              <m:oMath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D</m:t>
                </m:r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d>
                  <m:dPr>
                    <m:ctrlPr>
                      <a:rPr xmlns:a="http://schemas.openxmlformats.org/drawingml/2006/main" sz="5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begChr m:val="["/>
                    <m:endChr m:val="]"/>
                  </m:dPr>
                  <m:e>
                    <m:m>
                      <m:mPr>
                        <m:ctrlPr>
                          <a:rPr xmlns:a="http://schemas.openxmlformats.org/drawingml/2006/main" sz="5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  <m:baseJc m:val="center"/>
                        <m:plcHide m:val="on"/>
                        <m:mcs>
                          <m:mc>
                            <m:mcPr>
                              <m:count m:val="4"/>
                              <m:mcJc m:val="center"/>
                            </m:mcPr>
                          </m:mc>
                        </m:mcs>
                      </m:mPr>
                      <m:mr>
                        <m:e>
                          <m:sSub>
                            <m:e>
                              <m:argPr>
                                <m:scrLvl m:val="0"/>
                              </m:argPr>
                              <m:r>
                                <a:rPr xmlns:a="http://schemas.openxmlformats.org/drawingml/2006/main" sz="5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e>
                            <m:sub>
                              <m:argPr>
                                <m:scrLvl m:val="0"/>
                              </m:argPr>
                              <m:r>
                                <a:rPr xmlns:a="http://schemas.openxmlformats.org/drawingml/2006/main" sz="5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e>
                        <m:e>
                          <m:sSub>
                            <m:e>
                              <m:argPr>
                                <m:scrLvl m:val="0"/>
                              </m:argPr>
                              <m:r>
                                <a:rPr xmlns:a="http://schemas.openxmlformats.org/drawingml/2006/main" sz="5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e>
                            <m:sub>
                              <m:argPr>
                                <m:scrLvl m:val="0"/>
                              </m:argPr>
                              <m:r>
                                <a:rPr xmlns:a="http://schemas.openxmlformats.org/drawingml/2006/main" sz="5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sub>
                          </m:sSub>
                        </m:e>
                        <m:e>
                          <m:r>
                            <a:rPr xmlns:a="http://schemas.openxmlformats.org/drawingml/2006/main" sz="5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⋯</m:t>
                          </m:r>
                        </m:e>
                        <m:e>
                          <m:sSub>
                            <m:e>
                              <m:argPr>
                                <m:scrLvl m:val="0"/>
                              </m:argPr>
                              <m:r>
                                <a:rPr xmlns:a="http://schemas.openxmlformats.org/drawingml/2006/main" sz="5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e>
                            <m:sub>
                              <m:argPr>
                                <m:scrLvl m:val="0"/>
                              </m:argPr>
                              <m:r>
                                <a:rPr xmlns:a="http://schemas.openxmlformats.org/drawingml/2006/main" sz="5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  <m:r>
                                <a:rPr xmlns:a="http://schemas.openxmlformats.org/drawingml/2006/main" sz="5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mr>
                      <m:mr>
                        <m:e>
                          <m:sSub>
                            <m:e>
                              <m:argPr>
                                <m:scrLvl m:val="0"/>
                              </m:argPr>
                              <m:r>
                                <a:rPr xmlns:a="http://schemas.openxmlformats.org/drawingml/2006/main" sz="5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e>
                            <m:sub>
                              <m:argPr>
                                <m:scrLvl m:val="0"/>
                              </m:argPr>
                              <m:r>
                                <a:rPr xmlns:a="http://schemas.openxmlformats.org/drawingml/2006/main" sz="5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e>
                        <m:e>
                          <m:sSub>
                            <m:e>
                              <m:argPr>
                                <m:scrLvl m:val="0"/>
                              </m:argPr>
                              <m:r>
                                <a:rPr xmlns:a="http://schemas.openxmlformats.org/drawingml/2006/main" sz="5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e>
                            <m:sub>
                              <m:argPr>
                                <m:scrLvl m:val="0"/>
                              </m:argPr>
                              <m:r>
                                <a:rPr xmlns:a="http://schemas.openxmlformats.org/drawingml/2006/main" sz="5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sub>
                          </m:sSub>
                        </m:e>
                        <m:e>
                          <m:r>
                            <a:rPr xmlns:a="http://schemas.openxmlformats.org/drawingml/2006/main" sz="5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⋯</m:t>
                          </m:r>
                        </m:e>
                        <m:e>
                          <m:sSub>
                            <m:e>
                              <m:argPr>
                                <m:scrLvl m:val="0"/>
                              </m:argPr>
                              <m:r>
                                <a:rPr xmlns:a="http://schemas.openxmlformats.org/drawingml/2006/main" sz="5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e>
                            <m:sub>
                              <m:argPr>
                                <m:scrLvl m:val="0"/>
                              </m:argPr>
                              <m:r>
                                <a:rPr xmlns:a="http://schemas.openxmlformats.org/drawingml/2006/main" sz="5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xmlns:a="http://schemas.openxmlformats.org/drawingml/2006/main" sz="5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sub>
                          </m:sSub>
                        </m:e>
                      </m:mr>
                      <m:mr>
                        <m:e>
                          <m:r>
                            <a:rPr xmlns:a="http://schemas.openxmlformats.org/drawingml/2006/main" sz="5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⋮</m:t>
                          </m:r>
                        </m:e>
                        <m:e>
                          <m:r>
                            <a:rPr xmlns:a="http://schemas.openxmlformats.org/drawingml/2006/main" sz="5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⋮</m:t>
                          </m:r>
                        </m:e>
                        <m:e>
                          <m:r>
                            <a:rPr xmlns:a="http://schemas.openxmlformats.org/drawingml/2006/main" sz="5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⋱</m:t>
                          </m:r>
                        </m:e>
                        <m:e>
                          <m:r>
                            <a:rPr xmlns:a="http://schemas.openxmlformats.org/drawingml/2006/main" sz="5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⋮</m:t>
                          </m:r>
                        </m:e>
                      </m:mr>
                      <m:mr>
                        <m:e>
                          <m:sSub>
                            <m:e>
                              <m:argPr>
                                <m:scrLvl m:val="0"/>
                              </m:argPr>
                              <m:r>
                                <a:rPr xmlns:a="http://schemas.openxmlformats.org/drawingml/2006/main" sz="5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e>
                            <m:sub>
                              <m:argPr>
                                <m:scrLvl m:val="0"/>
                              </m:argPr>
                              <m:r>
                                <a:rPr xmlns:a="http://schemas.openxmlformats.org/drawingml/2006/main" sz="5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xmlns:a="http://schemas.openxmlformats.org/drawingml/2006/main" sz="5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b>
                          </m:sSub>
                        </m:e>
                        <m:e>
                          <m:sSub>
                            <m:e>
                              <m:argPr>
                                <m:scrLvl m:val="0"/>
                              </m:argPr>
                              <m:r>
                                <a:rPr xmlns:a="http://schemas.openxmlformats.org/drawingml/2006/main" sz="5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e>
                            <m:sub>
                              <m:argPr>
                                <m:scrLvl m:val="0"/>
                              </m:argPr>
                              <m:r>
                                <a:rPr xmlns:a="http://schemas.openxmlformats.org/drawingml/2006/main" sz="5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xmlns:a="http://schemas.openxmlformats.org/drawingml/2006/main" sz="5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b>
                          </m:sSub>
                        </m:e>
                        <m:e>
                          <m:r>
                            <a:rPr xmlns:a="http://schemas.openxmlformats.org/drawingml/2006/main" sz="5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⋯</m:t>
                          </m:r>
                        </m:e>
                        <m:e>
                          <m:sSub>
                            <m:e>
                              <m:argPr>
                                <m:scrLvl m:val="0"/>
                              </m:argPr>
                              <m:r>
                                <a:rPr xmlns:a="http://schemas.openxmlformats.org/drawingml/2006/main" sz="5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e>
                            <m:sub>
                              <m:argPr>
                                <m:scrLvl m:val="0"/>
                              </m:argPr>
                              <m:r>
                                <a:rPr xmlns:a="http://schemas.openxmlformats.org/drawingml/2006/main" sz="5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  <m:r>
                                <a:rPr xmlns:a="http://schemas.openxmlformats.org/drawingml/2006/main" sz="5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b>
                          </m:sSub>
                        </m:e>
                      </m:mr>
                    </m:m>
                  </m:e>
                </m:d>
              </m:oMath>
            </a14:m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Regression Not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Regression Notation</a:t>
            </a:r>
          </a:p>
        </p:txBody>
      </p:sp>
      <p:sp>
        <p:nvSpPr>
          <p:cNvPr id="199" name="is our unobserved effects model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97408" indent="-597408" defTabSz="2389572">
              <a:spcBef>
                <a:spcPts val="4400"/>
              </a:spcBef>
              <a:defRPr sz="4704"/>
            </a:pPr>
            <a14:m>
              <m:oMath>
                <m:sSub>
                  <m:e>
                    <m:r>
                      <a:rPr xmlns:a="http://schemas.openxmlformats.org/drawingml/2006/main" sz="5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Y</m:t>
                    </m:r>
                  </m:e>
                  <m:sub>
                    <m:r>
                      <a:rPr xmlns:a="http://schemas.openxmlformats.org/drawingml/2006/main" sz="5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xmlns:a="http://schemas.openxmlformats.org/drawingml/2006/main" sz="5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</m:sub>
                </m:sSub>
                <m:r>
                  <a:rPr xmlns:a="http://schemas.openxmlformats.org/drawingml/2006/main" sz="57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57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δ</m:t>
                </m:r>
                <m:sSub>
                  <m:e>
                    <m:r>
                      <a:rPr xmlns:a="http://schemas.openxmlformats.org/drawingml/2006/main" sz="5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D</m:t>
                    </m:r>
                  </m:e>
                  <m:sub>
                    <m:r>
                      <a:rPr xmlns:a="http://schemas.openxmlformats.org/drawingml/2006/main" sz="5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xmlns:a="http://schemas.openxmlformats.org/drawingml/2006/main" sz="5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</m:sub>
                </m:sSub>
                <m:r>
                  <a:rPr xmlns:a="http://schemas.openxmlformats.org/drawingml/2006/main" sz="57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+</m:t>
                </m:r>
                <m:sSub>
                  <m:e>
                    <m:r>
                      <a:rPr xmlns:a="http://schemas.openxmlformats.org/drawingml/2006/main" sz="5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u</m:t>
                    </m:r>
                  </m:e>
                  <m:sub>
                    <m:r>
                      <a:rPr xmlns:a="http://schemas.openxmlformats.org/drawingml/2006/main" sz="5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</m:sub>
                </m:sSub>
                <m:r>
                  <a:rPr xmlns:a="http://schemas.openxmlformats.org/drawingml/2006/main" sz="57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+</m:t>
                </m:r>
                <m:sSub>
                  <m:e>
                    <m:r>
                      <a:rPr xmlns:a="http://schemas.openxmlformats.org/drawingml/2006/main" sz="5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ε</m:t>
                    </m:r>
                  </m:e>
                  <m:sub>
                    <m:r>
                      <a:rPr xmlns:a="http://schemas.openxmlformats.org/drawingml/2006/main" sz="5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xmlns:a="http://schemas.openxmlformats.org/drawingml/2006/main" sz="5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</m:sub>
                </m:sSub>
              </m:oMath>
            </a14:m>
            <a:r>
              <a:t> is our unobserved effects model</a:t>
            </a:r>
          </a:p>
          <a:p>
            <a:pPr marL="597408" indent="-597408" defTabSz="2389572">
              <a:spcBef>
                <a:spcPts val="4400"/>
              </a:spcBef>
              <a:defRPr sz="4704"/>
            </a:pPr>
            <a:r>
              <a:t>Where </a:t>
            </a:r>
            <a14:m>
              <m:oMath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Y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</m:sub>
                </m:sSub>
              </m:oMath>
            </a14:m>
            <a:r>
              <a:t> is our outcome of interest for </a:t>
            </a:r>
            <a14:m>
              <m:oMath>
                <m:r>
                  <a:rPr xmlns:a="http://schemas.openxmlformats.org/drawingml/2006/main" sz="5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i</m:t>
                </m:r>
                <m:r>
                  <a:rPr xmlns:a="http://schemas.openxmlformats.org/drawingml/2006/main" sz="5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5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1,2,...,</m:t>
                </m:r>
                <m:r>
                  <a:rPr xmlns:a="http://schemas.openxmlformats.org/drawingml/2006/main" sz="5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N</m:t>
                </m:r>
              </m:oMath>
            </a14:m>
            <a:r>
              <a:t> over </a:t>
            </a:r>
            <a14:m>
              <m:oMath>
                <m:r>
                  <a:rPr xmlns:a="http://schemas.openxmlformats.org/drawingml/2006/main" sz="56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t</m:t>
                </m:r>
                <m:r>
                  <a:rPr xmlns:a="http://schemas.openxmlformats.org/drawingml/2006/main" sz="56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56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1,2,...,</m:t>
                </m:r>
                <m:r>
                  <a:rPr xmlns:a="http://schemas.openxmlformats.org/drawingml/2006/main" sz="56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T</m:t>
                </m:r>
              </m:oMath>
            </a14:m>
          </a:p>
          <a:p>
            <a:pPr marL="597408" indent="-597408" defTabSz="2389572">
              <a:spcBef>
                <a:spcPts val="4400"/>
              </a:spcBef>
              <a:defRPr sz="4704"/>
            </a:pPr>
            <a14:m>
              <m:oMath>
                <m:r>
                  <a:rPr xmlns:a="http://schemas.openxmlformats.org/drawingml/2006/main" sz="59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δ</m:t>
                </m:r>
              </m:oMath>
            </a14:m>
            <a:r>
              <a:t> is our treat effect of interest</a:t>
            </a:r>
          </a:p>
          <a:p>
            <a:pPr marL="597408" indent="-597408" defTabSz="2389572">
              <a:spcBef>
                <a:spcPts val="4400"/>
              </a:spcBef>
              <a:defRPr sz="4704"/>
            </a:pPr>
            <a14:m>
              <m:oMath>
                <m:sSub>
                  <m:e>
                    <m:r>
                      <a:rPr xmlns:a="http://schemas.openxmlformats.org/drawingml/2006/main" sz="55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D</m:t>
                    </m:r>
                  </m:e>
                  <m:sub>
                    <m:r>
                      <a:rPr xmlns:a="http://schemas.openxmlformats.org/drawingml/2006/main" sz="55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xmlns:a="http://schemas.openxmlformats.org/drawingml/2006/main" sz="55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</m:sub>
                </m:sSub>
              </m:oMath>
            </a14:m>
            <a:r>
              <a:t> is our treatment for </a:t>
            </a:r>
            <a14:m>
              <m:oMath>
                <m:r>
                  <a:rPr xmlns:a="http://schemas.openxmlformats.org/drawingml/2006/main" sz="5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i</m:t>
                </m:r>
                <m:r>
                  <a:rPr xmlns:a="http://schemas.openxmlformats.org/drawingml/2006/main" sz="5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5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1,2,...,</m:t>
                </m:r>
                <m:r>
                  <a:rPr xmlns:a="http://schemas.openxmlformats.org/drawingml/2006/main" sz="5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N</m:t>
                </m:r>
              </m:oMath>
            </a14:m>
            <a:r>
              <a:t> over </a:t>
            </a:r>
            <a14:m>
              <m:oMath>
                <m:r>
                  <a:rPr xmlns:a="http://schemas.openxmlformats.org/drawingml/2006/main" sz="56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t</m:t>
                </m:r>
                <m:r>
                  <a:rPr xmlns:a="http://schemas.openxmlformats.org/drawingml/2006/main" sz="56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56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1,2,...,</m:t>
                </m:r>
                <m:r>
                  <a:rPr xmlns:a="http://schemas.openxmlformats.org/drawingml/2006/main" sz="56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T</m:t>
                </m:r>
              </m:oMath>
            </a14:m>
          </a:p>
          <a:p>
            <a:pPr marL="597408" indent="-597408" defTabSz="2389572">
              <a:spcBef>
                <a:spcPts val="4400"/>
              </a:spcBef>
              <a:defRPr sz="4704"/>
            </a:pPr>
            <a14:m>
              <m:oMath>
                <m:sSub>
                  <m:e>
                    <m:r>
                      <a:rPr xmlns:a="http://schemas.openxmlformats.org/drawingml/2006/main" sz="6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u</m:t>
                    </m:r>
                  </m:e>
                  <m:sub>
                    <m:r>
                      <a:rPr xmlns:a="http://schemas.openxmlformats.org/drawingml/2006/main" sz="6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</m:sub>
                </m:sSub>
              </m:oMath>
            </a14:m>
            <a:r>
              <a:t> is the sum of all time-invariant person-specific characteristics, such as ability</a:t>
            </a:r>
          </a:p>
          <a:p>
            <a:pPr marL="597408" indent="-597408" defTabSz="2389572">
              <a:spcBef>
                <a:spcPts val="4400"/>
              </a:spcBef>
              <a:defRPr sz="4704"/>
            </a:pPr>
            <a14:m>
              <m:oMath>
                <m:sSub>
                  <m:e>
                    <m:r>
                      <a:rPr xmlns:a="http://schemas.openxmlformats.org/drawingml/2006/main" sz="5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ε</m:t>
                    </m:r>
                  </m:e>
                  <m:sub>
                    <m:r>
                      <a:rPr xmlns:a="http://schemas.openxmlformats.org/drawingml/2006/main" sz="5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xmlns:a="http://schemas.openxmlformats.org/drawingml/2006/main" sz="5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</m:sub>
                </m:sSub>
              </m:oMath>
            </a14:m>
            <a:r>
              <a:t> is the idiosyncratic error - includes unobserved time-varying covariates</a:t>
            </a:r>
            <a:endParaRPr sz="4800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ooled OL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Pooled OLS</a:t>
            </a:r>
          </a:p>
        </p:txBody>
      </p:sp>
      <p:sp>
        <p:nvSpPr>
          <p:cNvPr id="202" name="Pooled OLS is the simplest panel data estimator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87680" indent="-487680" defTabSz="1950671">
              <a:spcBef>
                <a:spcPts val="3600"/>
              </a:spcBef>
              <a:defRPr sz="3840"/>
            </a:pPr>
            <a:r>
              <a:t>Pooled OLS is the simplest panel data estimator</a:t>
            </a:r>
          </a:p>
          <a:p>
            <a:pPr marL="487680" indent="-487680" defTabSz="1950671">
              <a:spcBef>
                <a:spcPts val="3600"/>
              </a:spcBef>
              <a:defRPr sz="3840"/>
            </a:pPr>
            <a:r>
              <a:t>It does not account for the panel structure</a:t>
            </a:r>
          </a:p>
          <a:p>
            <a:pPr lvl="1" marL="975360" indent="-487680" defTabSz="1950671">
              <a:spcBef>
                <a:spcPts val="3600"/>
              </a:spcBef>
              <a:defRPr sz="3840"/>
            </a:pPr>
            <a14:m>
              <m:oMathPara>
                <m:oMathParaPr>
                  <m:jc m:val="left"/>
                </m:oMathParaPr>
                <m:oMath>
                  <m:sSub>
                    <m:e>
                      <m:r>
                        <a:rPr xmlns:a="http://schemas.openxmlformats.org/drawingml/2006/main" sz="4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</m:e>
                    <m:sub>
                      <m:r>
                        <a:rPr xmlns:a="http://schemas.openxmlformats.org/drawingml/2006/main" sz="4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4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sub>
                  </m:sSub>
                  <m:r>
                    <a:rPr xmlns:a="http://schemas.openxmlformats.org/drawingml/2006/main" sz="4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4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δ</m:t>
                  </m:r>
                  <m:sSub>
                    <m:e>
                      <m:r>
                        <a:rPr xmlns:a="http://schemas.openxmlformats.org/drawingml/2006/main" sz="4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</m:e>
                    <m:sub>
                      <m:r>
                        <a:rPr xmlns:a="http://schemas.openxmlformats.org/drawingml/2006/main" sz="4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4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sub>
                  </m:sSub>
                  <m:r>
                    <a:rPr xmlns:a="http://schemas.openxmlformats.org/drawingml/2006/main" sz="4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sSub>
                    <m:e>
                      <m:r>
                        <a:rPr xmlns:a="http://schemas.openxmlformats.org/drawingml/2006/main" sz="4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η</m:t>
                      </m:r>
                    </m:e>
                    <m:sub>
                      <m:r>
                        <a:rPr xmlns:a="http://schemas.openxmlformats.org/drawingml/2006/main" sz="4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4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sub>
                  </m:sSub>
                  <m:r>
                    <a:rPr xmlns:a="http://schemas.openxmlformats.org/drawingml/2006/main" sz="4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;</m:t>
                  </m:r>
                  <m:r>
                    <a:rPr xmlns:a="http://schemas.openxmlformats.org/drawingml/2006/main" sz="4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r>
                    <a:rPr xmlns:a="http://schemas.openxmlformats.org/drawingml/2006/main" sz="4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4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1,2,...,</m:t>
                  </m:r>
                  <m:r>
                    <a:rPr xmlns:a="http://schemas.openxmlformats.org/drawingml/2006/main" sz="4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</m:oMath>
              </m:oMathPara>
            </a14:m>
          </a:p>
          <a:p>
            <a:pPr marL="487680" indent="-487680" defTabSz="1950671">
              <a:spcBef>
                <a:spcPts val="3600"/>
              </a:spcBef>
              <a:defRPr sz="3840"/>
            </a:pPr>
            <a:r>
              <a:t>Where the composite error</a:t>
            </a:r>
          </a:p>
          <a:p>
            <a:pPr lvl="1" marL="975360" indent="-487680" defTabSz="1950671">
              <a:spcBef>
                <a:spcPts val="3600"/>
              </a:spcBef>
              <a:defRPr sz="3840"/>
            </a:pPr>
            <a14:m>
              <m:oMathPara>
                <m:oMathParaPr>
                  <m:jc m:val="left"/>
                </m:oMathParaPr>
                <m:oMath>
                  <m:sSub>
                    <m:e>
                      <m:r>
                        <a:rPr xmlns:a="http://schemas.openxmlformats.org/drawingml/2006/main" sz="4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η</m:t>
                      </m:r>
                    </m:e>
                    <m:sub>
                      <m:r>
                        <a:rPr xmlns:a="http://schemas.openxmlformats.org/drawingml/2006/main" sz="4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4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sub>
                  </m:sSub>
                  <m:r>
                    <a:rPr xmlns:a="http://schemas.openxmlformats.org/drawingml/2006/main" sz="4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≡</m:t>
                  </m:r>
                  <m:sSub>
                    <m:e>
                      <m:r>
                        <a:rPr xmlns:a="http://schemas.openxmlformats.org/drawingml/2006/main" sz="4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u</m:t>
                      </m:r>
                    </m:e>
                    <m:sub>
                      <m:r>
                        <a:rPr xmlns:a="http://schemas.openxmlformats.org/drawingml/2006/main" sz="4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sub>
                  </m:sSub>
                  <m:r>
                    <a:rPr xmlns:a="http://schemas.openxmlformats.org/drawingml/2006/main" sz="4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sSub>
                    <m:e>
                      <m:r>
                        <a:rPr xmlns:a="http://schemas.openxmlformats.org/drawingml/2006/main" sz="4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ε</m:t>
                      </m:r>
                    </m:e>
                    <m:sub>
                      <m:r>
                        <a:rPr xmlns:a="http://schemas.openxmlformats.org/drawingml/2006/main" sz="4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4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sub>
                  </m:sSub>
                </m:oMath>
              </m:oMathPara>
            </a14:m>
          </a:p>
          <a:p>
            <a:pPr lvl="1" marL="975360" indent="-487680" defTabSz="1950671">
              <a:spcBef>
                <a:spcPts val="3600"/>
              </a:spcBef>
              <a:defRPr sz="3840"/>
            </a:pPr>
            <a:r>
              <a:t>Where </a:t>
            </a:r>
            <a14:m>
              <m:oMath>
                <m:sSub>
                  <m:e>
                    <m:r>
                      <a:rPr xmlns:a="http://schemas.openxmlformats.org/drawingml/2006/main" sz="5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u</m:t>
                    </m:r>
                  </m:e>
                  <m:sub>
                    <m:r>
                      <a:rPr xmlns:a="http://schemas.openxmlformats.org/drawingml/2006/main" sz="5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</m:sub>
                </m:sSub>
              </m:oMath>
            </a14:m>
            <a:r>
              <a:t> is time-invariant heterogeneity</a:t>
            </a:r>
          </a:p>
          <a:p>
            <a:pPr lvl="1" marL="975360" indent="-487680" defTabSz="1950671">
              <a:spcBef>
                <a:spcPts val="3600"/>
              </a:spcBef>
              <a:defRPr sz="3840"/>
            </a:pPr>
            <a14:m>
              <m:oMath>
                <m:sSub>
                  <m:e>
                    <m:r>
                      <a:rPr xmlns:a="http://schemas.openxmlformats.org/drawingml/2006/main" sz="4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ε</m:t>
                    </m:r>
                  </m:e>
                  <m:sub>
                    <m:r>
                      <a:rPr xmlns:a="http://schemas.openxmlformats.org/drawingml/2006/main" sz="4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xmlns:a="http://schemas.openxmlformats.org/drawingml/2006/main" sz="4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</m:sub>
                </m:sSub>
              </m:oMath>
            </a14:m>
            <a:r>
              <a:t> is time-varying heterogeneity </a:t>
            </a:r>
          </a:p>
          <a:p>
            <a:pPr marL="487680" indent="-487680" defTabSz="1950671">
              <a:spcBef>
                <a:spcPts val="3600"/>
              </a:spcBef>
              <a:defRPr sz="3840"/>
            </a:pPr>
            <a:r>
              <a:t>We need to </a:t>
            </a:r>
            <a:r>
              <a:rPr b="1" i="1"/>
              <a:t>assume</a:t>
            </a:r>
            <a:r>
              <a:t> that </a:t>
            </a:r>
            <a14:m>
              <m:oMath>
                <m:sSub>
                  <m:e>
                    <m:r>
                      <a:rPr xmlns:a="http://schemas.openxmlformats.org/drawingml/2006/main" sz="5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u</m:t>
                    </m:r>
                  </m:e>
                  <m:sub>
                    <m:r>
                      <a:rPr xmlns:a="http://schemas.openxmlformats.org/drawingml/2006/main" sz="5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</m:sub>
                </m:sSub>
              </m:oMath>
            </a14:m>
            <a:r>
              <a:t> is does not impact </a:t>
            </a:r>
            <a14:m>
              <m:oMath>
                <m:sSub>
                  <m:e>
                    <m:r>
                      <a:rPr xmlns:a="http://schemas.openxmlformats.org/drawingml/2006/main" sz="45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D</m:t>
                    </m:r>
                  </m:e>
                  <m:sub>
                    <m:r>
                      <a:rPr xmlns:a="http://schemas.openxmlformats.org/drawingml/2006/main" sz="45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xmlns:a="http://schemas.openxmlformats.org/drawingml/2006/main" sz="45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</m:sub>
                </m:sSub>
              </m:oMath>
            </a14:m>
            <a:r>
              <a:t> for all time periods</a:t>
            </a:r>
            <a:endParaRPr sz="4800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ooled OL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Pooled OLS</a:t>
            </a:r>
          </a:p>
        </p:txBody>
      </p:sp>
      <p:sp>
        <p:nvSpPr>
          <p:cNvPr id="205" name="In order to identify the causal effect with Pooled OL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 order to identify the causal effect with Pooled OLS</a:t>
            </a:r>
          </a:p>
          <a:p>
            <a:pPr lvl="1"/>
            <a:r>
              <a:t>We need to show that </a:t>
            </a:r>
          </a:p>
          <a:p>
            <a:pPr lvl="1"/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57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E</m:t>
                  </m:r>
                  <m:r>
                    <a:rPr xmlns:a="http://schemas.openxmlformats.org/drawingml/2006/main" sz="57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[</m:t>
                  </m:r>
                  <m:sSub>
                    <m:e>
                      <m: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η</m:t>
                      </m:r>
                    </m:e>
                    <m:sub>
                      <m: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sub>
                  </m:sSub>
                  <m:r>
                    <a:rPr xmlns:a="http://schemas.openxmlformats.org/drawingml/2006/main" sz="57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|</m:t>
                  </m:r>
                  <m:sSub>
                    <m:e>
                      <m: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</m:e>
                    <m:sub>
                      <m: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  <m:r>
                    <a:rPr xmlns:a="http://schemas.openxmlformats.org/drawingml/2006/main" sz="57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,</m:t>
                  </m:r>
                  <m:sSub>
                    <m:e>
                      <m: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</m:e>
                    <m:sub>
                      <m: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b>
                  </m:sSub>
                  <m:r>
                    <a:rPr xmlns:a="http://schemas.openxmlformats.org/drawingml/2006/main" sz="57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,</m:t>
                  </m:r>
                  <m:r>
                    <a:rPr xmlns:a="http://schemas.openxmlformats.org/drawingml/2006/main" sz="57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.</m:t>
                  </m:r>
                  <m:r>
                    <a:rPr xmlns:a="http://schemas.openxmlformats.org/drawingml/2006/main" sz="57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.</m:t>
                  </m:r>
                  <m:r>
                    <a:rPr xmlns:a="http://schemas.openxmlformats.org/drawingml/2006/main" sz="57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.</m:t>
                  </m:r>
                  <m:r>
                    <a:rPr xmlns:a="http://schemas.openxmlformats.org/drawingml/2006/main" sz="57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,</m:t>
                  </m:r>
                  <m:sSub>
                    <m:e>
                      <m: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</m:e>
                    <m:sub>
                      <m: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sub>
                  </m:sSub>
                  <m:r>
                    <a:rPr xmlns:a="http://schemas.openxmlformats.org/drawingml/2006/main" sz="57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]</m:t>
                  </m:r>
                  <m:r>
                    <a:rPr xmlns:a="http://schemas.openxmlformats.org/drawingml/2006/main" sz="57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57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E</m:t>
                  </m:r>
                  <m:r>
                    <a:rPr xmlns:a="http://schemas.openxmlformats.org/drawingml/2006/main" sz="57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[</m:t>
                  </m:r>
                  <m:sSub>
                    <m:e>
                      <m: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η</m:t>
                      </m:r>
                    </m:e>
                    <m:sub>
                      <m: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sub>
                  </m:sSub>
                  <m:r>
                    <a:rPr xmlns:a="http://schemas.openxmlformats.org/drawingml/2006/main" sz="57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|</m:t>
                  </m:r>
                  <m:sSub>
                    <m:e>
                      <m: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</m:e>
                    <m:sub>
                      <m: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sub>
                  </m:sSub>
                  <m:r>
                    <a:rPr xmlns:a="http://schemas.openxmlformats.org/drawingml/2006/main" sz="57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]</m:t>
                  </m:r>
                  <m:r>
                    <a:rPr xmlns:a="http://schemas.openxmlformats.org/drawingml/2006/main" sz="57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57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0</m:t>
                  </m:r>
                  <m:r>
                    <a:rPr xmlns:a="http://schemas.openxmlformats.org/drawingml/2006/main" sz="57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∀</m:t>
                  </m:r>
                  <m:r>
                    <a:rPr xmlns:a="http://schemas.openxmlformats.org/drawingml/2006/main" sz="57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r>
                    <a:rPr xmlns:a="http://schemas.openxmlformats.org/drawingml/2006/main" sz="57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57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1,2,...,</m:t>
                  </m:r>
                  <m:r>
                    <a:rPr xmlns:a="http://schemas.openxmlformats.org/drawingml/2006/main" sz="57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</m:oMath>
              </m:oMathPara>
            </a14:m>
          </a:p>
          <a:p>
            <a:pPr/>
            <a:r>
              <a:t>TL;DR</a:t>
            </a:r>
          </a:p>
          <a:p>
            <a:pPr lvl="1"/>
            <a:r>
              <a:t>We need to ignore omitted variable bias, which is unlikely to work well</a:t>
            </a:r>
          </a:p>
          <a:p>
            <a:pPr lvl="1"/>
            <a:r>
              <a:t>This is likely not a credible assumption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Fixed Effects (Within) Estimato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Fixed Effects (Within) Estimator</a:t>
            </a:r>
          </a:p>
        </p:txBody>
      </p:sp>
      <p:sp>
        <p:nvSpPr>
          <p:cNvPr id="208" name="The Fixed Effects (FE) Estimator is also called the Within Estimator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Fixed Effects (FE) Estimator is also called the Within Estimator</a:t>
            </a:r>
          </a:p>
          <a:p>
            <a:pPr lvl="1"/>
            <a:r>
              <a:t>It accounts for the variation </a:t>
            </a:r>
            <a:r>
              <a:rPr b="1" i="1"/>
              <a:t>within</a:t>
            </a:r>
            <a:r>
              <a:t> a unit of observation over time</a:t>
            </a:r>
          </a:p>
          <a:p>
            <a:pPr/>
            <a:r>
              <a:t>The FE estimator will does a better job of controlling for observed and unobserved time-invariant confounders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Fixed Effects (Within) Estimato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Fixed Effects (Within) Estimator</a:t>
            </a:r>
          </a:p>
        </p:txBody>
      </p:sp>
      <p:sp>
        <p:nvSpPr>
          <p:cNvPr id="211" name="Our unobserved effects model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12063" indent="-512063" defTabSz="2048204">
              <a:spcBef>
                <a:spcPts val="3700"/>
              </a:spcBef>
              <a:defRPr sz="4032"/>
            </a:pPr>
            <a:r>
              <a:t>Our unobserved effects model</a:t>
            </a:r>
          </a:p>
          <a:p>
            <a:pPr lvl="1" marL="1024127" indent="-512063" defTabSz="2048204">
              <a:spcBef>
                <a:spcPts val="3700"/>
              </a:spcBef>
              <a:defRPr sz="4032"/>
            </a:pPr>
            <a14:m>
              <m:oMathPara>
                <m:oMathParaPr>
                  <m:jc m:val="left"/>
                </m:oMathParaPr>
                <m:oMath>
                  <m:sSub>
                    <m:e>
                      <m:r>
                        <a:rPr xmlns:a="http://schemas.openxmlformats.org/drawingml/2006/main" sz="4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</m:e>
                    <m:sub>
                      <m:r>
                        <a:rPr xmlns:a="http://schemas.openxmlformats.org/drawingml/2006/main" sz="4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4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sub>
                  </m:sSub>
                  <m:r>
                    <a:rPr xmlns:a="http://schemas.openxmlformats.org/drawingml/2006/main" sz="4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4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δ</m:t>
                  </m:r>
                  <m:sSub>
                    <m:e>
                      <m:r>
                        <a:rPr xmlns:a="http://schemas.openxmlformats.org/drawingml/2006/main" sz="4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</m:e>
                    <m:sub>
                      <m:r>
                        <a:rPr xmlns:a="http://schemas.openxmlformats.org/drawingml/2006/main" sz="4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4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sub>
                  </m:sSub>
                  <m:r>
                    <a:rPr xmlns:a="http://schemas.openxmlformats.org/drawingml/2006/main" sz="4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sSub>
                    <m:e>
                      <m:r>
                        <a:rPr xmlns:a="http://schemas.openxmlformats.org/drawingml/2006/main" sz="4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u</m:t>
                      </m:r>
                    </m:e>
                    <m:sub>
                      <m:r>
                        <a:rPr xmlns:a="http://schemas.openxmlformats.org/drawingml/2006/main" sz="4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sub>
                  </m:sSub>
                  <m:r>
                    <a:rPr xmlns:a="http://schemas.openxmlformats.org/drawingml/2006/main" sz="4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sSub>
                    <m:e>
                      <m:r>
                        <a:rPr xmlns:a="http://schemas.openxmlformats.org/drawingml/2006/main" sz="4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ε</m:t>
                      </m:r>
                    </m:e>
                    <m:sub>
                      <m:r>
                        <a:rPr xmlns:a="http://schemas.openxmlformats.org/drawingml/2006/main" sz="4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4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sub>
                  </m:sSub>
                </m:oMath>
              </m:oMathPara>
            </a14:m>
          </a:p>
          <a:p>
            <a:pPr marL="512063" indent="-512063" defTabSz="2048204">
              <a:spcBef>
                <a:spcPts val="3700"/>
              </a:spcBef>
              <a:defRPr sz="4032"/>
            </a:pPr>
            <a:r>
              <a:t>We think of our fixed effect </a:t>
            </a:r>
            <a14:m>
              <m:oMath>
                <m:sSub>
                  <m:e>
                    <m:r>
                      <a:rPr xmlns:a="http://schemas.openxmlformats.org/drawingml/2006/main" sz="52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u</m:t>
                    </m:r>
                  </m:e>
                  <m:sub>
                    <m:r>
                      <a:rPr xmlns:a="http://schemas.openxmlformats.org/drawingml/2006/main" sz="52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</m:sub>
                </m:sSub>
              </m:oMath>
            </a14:m>
            <a:r>
              <a:t> as a covariate to be estimated</a:t>
            </a:r>
          </a:p>
          <a:p>
            <a:pPr marL="512063" indent="-512063" defTabSz="2048204">
              <a:spcBef>
                <a:spcPts val="3700"/>
              </a:spcBef>
              <a:defRPr sz="4032"/>
            </a:pPr>
            <a:r>
              <a:t>The OLS estimation for </a:t>
            </a:r>
            <a14:m>
              <m:oMath>
                <m:limUpp>
                  <m:e>
                    <m:r>
                      <a:rPr xmlns:a="http://schemas.openxmlformats.org/drawingml/2006/main" sz="4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δ</m:t>
                    </m:r>
                  </m:e>
                  <m:lim>
                    <m:r>
                      <a:rPr xmlns:a="http://schemas.openxmlformats.org/drawingml/2006/main" sz="4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</m:oMath>
            </a14:m>
            <a:r>
              <a:t> and </a:t>
            </a:r>
            <a14:m>
              <m:oMath>
                <m:limUpp>
                  <m:e>
                    <m:sSub>
                      <m:e>
                        <m:r>
                          <a:rPr xmlns:a="http://schemas.openxmlformats.org/drawingml/2006/main" sz="48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a:rPr xmlns:a="http://schemas.openxmlformats.org/drawingml/2006/main" sz="48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e>
                  <m:lim>
                    <m:r>
                      <a:rPr xmlns:a="http://schemas.openxmlformats.org/drawingml/2006/main" sz="48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</m:oMath>
            </a14:m>
            <a:r>
              <a:t> under minimizing sum of squared (over i and t)</a:t>
            </a:r>
          </a:p>
          <a:p>
            <a:pPr lvl="1" marL="1024127" indent="-512063" defTabSz="2048204">
              <a:spcBef>
                <a:spcPts val="3700"/>
              </a:spcBef>
              <a:defRPr sz="4032"/>
            </a:pPr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48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limUpp>
                    <m:e>
                      <m:r>
                        <a:rPr xmlns:a="http://schemas.openxmlformats.org/drawingml/2006/main" sz="4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</m:e>
                    <m:lim>
                      <m:r>
                        <a:rPr xmlns:a="http://schemas.openxmlformats.org/drawingml/2006/main" sz="4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̂</m:t>
                      </m:r>
                    </m:lim>
                  </m:limUpp>
                  <m:r>
                    <a:rPr xmlns:a="http://schemas.openxmlformats.org/drawingml/2006/main" sz="48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,</m:t>
                  </m:r>
                  <m:limUpp>
                    <m:e>
                      <m:sSub>
                        <m:e>
                          <m:r>
                            <a:rPr xmlns:a="http://schemas.openxmlformats.org/drawingml/2006/main" sz="48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u</m:t>
                          </m:r>
                        </m:e>
                        <m:sub>
                          <m:r>
                            <a:rPr xmlns:a="http://schemas.openxmlformats.org/drawingml/2006/main" sz="48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e>
                    <m:lim>
                      <m:r>
                        <a:rPr xmlns:a="http://schemas.openxmlformats.org/drawingml/2006/main" sz="4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̂</m:t>
                      </m:r>
                    </m:lim>
                  </m:limUpp>
                  <m:r>
                    <a:rPr xmlns:a="http://schemas.openxmlformats.org/drawingml/2006/main" sz="48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,</m:t>
                  </m:r>
                  <m:limUpp>
                    <m:e>
                      <m:sSub>
                        <m:e>
                          <m:r>
                            <a:rPr xmlns:a="http://schemas.openxmlformats.org/drawingml/2006/main" sz="48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u</m:t>
                          </m:r>
                        </m:e>
                        <m:sub>
                          <m:r>
                            <a:rPr xmlns:a="http://schemas.openxmlformats.org/drawingml/2006/main" sz="48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e>
                    <m:lim>
                      <m:r>
                        <a:rPr xmlns:a="http://schemas.openxmlformats.org/drawingml/2006/main" sz="4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̂</m:t>
                      </m:r>
                    </m:lim>
                  </m:limUpp>
                  <m:r>
                    <a:rPr xmlns:a="http://schemas.openxmlformats.org/drawingml/2006/main" sz="48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,</m:t>
                  </m:r>
                  <m:r>
                    <a:rPr xmlns:a="http://schemas.openxmlformats.org/drawingml/2006/main" sz="48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.</m:t>
                  </m:r>
                  <m:r>
                    <a:rPr xmlns:a="http://schemas.openxmlformats.org/drawingml/2006/main" sz="48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.</m:t>
                  </m:r>
                  <m:r>
                    <a:rPr xmlns:a="http://schemas.openxmlformats.org/drawingml/2006/main" sz="48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.</m:t>
                  </m:r>
                  <m:r>
                    <a:rPr xmlns:a="http://schemas.openxmlformats.org/drawingml/2006/main" sz="48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,</m:t>
                  </m:r>
                  <m:limUpp>
                    <m:e>
                      <m:sSub>
                        <m:e>
                          <m:r>
                            <a:rPr xmlns:a="http://schemas.openxmlformats.org/drawingml/2006/main" sz="48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u</m:t>
                          </m:r>
                        </m:e>
                        <m:sub>
                          <m:r>
                            <a:rPr xmlns:a="http://schemas.openxmlformats.org/drawingml/2006/main" sz="48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</m:e>
                    <m:lim>
                      <m:r>
                        <a:rPr xmlns:a="http://schemas.openxmlformats.org/drawingml/2006/main" sz="4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̂</m:t>
                      </m:r>
                    </m:lim>
                  </m:limUpp>
                  <m:r>
                    <a:rPr xmlns:a="http://schemas.openxmlformats.org/drawingml/2006/main" sz="48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48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limLow>
                    <m:e>
                      <m:r>
                        <m:rPr>
                          <m:sty m:val="p"/>
                        </m:rPr>
                        <a:rPr xmlns:a="http://schemas.openxmlformats.org/drawingml/2006/main" sz="4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arg</m:t>
                      </m:r>
                      <m:r>
                        <m:rPr>
                          <m:sty m:val="p"/>
                        </m:rPr>
                        <a:rPr xmlns:a="http://schemas.openxmlformats.org/drawingml/2006/main" sz="4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min</m:t>
                      </m:r>
                    </m:e>
                    <m:lim>
                      <m:r>
                        <a:rPr xmlns:a="http://schemas.openxmlformats.org/drawingml/2006/main" sz="4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xmlns:a="http://schemas.openxmlformats.org/drawingml/2006/main" sz="4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e>
                          <m:r>
                            <a:rPr xmlns:a="http://schemas.openxmlformats.org/drawingml/2006/main" sz="48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  <m:sub>
                          <m:r>
                            <a:rPr xmlns:a="http://schemas.openxmlformats.org/drawingml/2006/main" sz="48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xmlns:a="http://schemas.openxmlformats.org/drawingml/2006/main" sz="4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xmlns:a="http://schemas.openxmlformats.org/drawingml/2006/main" sz="4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xmlns:a="http://schemas.openxmlformats.org/drawingml/2006/main" sz="4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xmlns:a="http://schemas.openxmlformats.org/drawingml/2006/main" sz="4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xmlns:a="http://schemas.openxmlformats.org/drawingml/2006/main" sz="4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e>
                          <m:r>
                            <a:rPr xmlns:a="http://schemas.openxmlformats.org/drawingml/2006/main" sz="48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  <m:sub>
                          <m:r>
                            <a:rPr xmlns:a="http://schemas.openxmlformats.org/drawingml/2006/main" sz="48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</m:lim>
                  </m:limLow>
                  <m:limUpp>
                    <m:e>
                      <m:limLow>
                        <m:e>
                          <m:r>
                            <a:rPr xmlns:a="http://schemas.openxmlformats.org/drawingml/2006/main" sz="48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</m:e>
                        <m:lim>
                          <m:r>
                            <a:rPr xmlns:a="http://schemas.openxmlformats.org/drawingml/2006/main" sz="48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xmlns:a="http://schemas.openxmlformats.org/drawingml/2006/main" sz="48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xmlns:a="http://schemas.openxmlformats.org/drawingml/2006/main" sz="48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lim>
                      </m:limLow>
                    </m:e>
                    <m:lim>
                      <m:r>
                        <a:rPr xmlns:a="http://schemas.openxmlformats.org/drawingml/2006/main" sz="4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lim>
                  </m:limUpp>
                  <m:limUpp>
                    <m:e>
                      <m:limLow>
                        <m:e>
                          <m:r>
                            <a:rPr xmlns:a="http://schemas.openxmlformats.org/drawingml/2006/main" sz="48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</m:e>
                        <m:lim>
                          <m:r>
                            <a:rPr xmlns:a="http://schemas.openxmlformats.org/drawingml/2006/main" sz="48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xmlns:a="http://schemas.openxmlformats.org/drawingml/2006/main" sz="48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xmlns:a="http://schemas.openxmlformats.org/drawingml/2006/main" sz="48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lim>
                      </m:limLow>
                    </m:e>
                    <m:lim>
                      <m:r>
                        <a:rPr xmlns:a="http://schemas.openxmlformats.org/drawingml/2006/main" sz="4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lim>
                  </m:limUpp>
                  <m:r>
                    <a:rPr xmlns:a="http://schemas.openxmlformats.org/drawingml/2006/main" sz="48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b>
                    <m:e>
                      <m:r>
                        <a:rPr xmlns:a="http://schemas.openxmlformats.org/drawingml/2006/main" sz="4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</m:e>
                    <m:sub>
                      <m:r>
                        <a:rPr xmlns:a="http://schemas.openxmlformats.org/drawingml/2006/main" sz="4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4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sub>
                  </m:sSub>
                  <m:r>
                    <a:rPr xmlns:a="http://schemas.openxmlformats.org/drawingml/2006/main" sz="48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sSub>
                    <m:e>
                      <m:r>
                        <a:rPr xmlns:a="http://schemas.openxmlformats.org/drawingml/2006/main" sz="4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</m:e>
                    <m:sub>
                      <m:r>
                        <a:rPr xmlns:a="http://schemas.openxmlformats.org/drawingml/2006/main" sz="4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4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sub>
                  </m:sSub>
                  <m:r>
                    <a:rPr xmlns:a="http://schemas.openxmlformats.org/drawingml/2006/main" sz="48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b</m:t>
                  </m:r>
                  <m:r>
                    <a:rPr xmlns:a="http://schemas.openxmlformats.org/drawingml/2006/main" sz="48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sSub>
                    <m:e>
                      <m:r>
                        <a:rPr xmlns:a="http://schemas.openxmlformats.org/drawingml/2006/main" sz="4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</m:e>
                    <m:sub>
                      <m:r>
                        <a:rPr xmlns:a="http://schemas.openxmlformats.org/drawingml/2006/main" sz="4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sub>
                  </m:sSub>
                  <m:sSup>
                    <m:e>
                      <m:r>
                        <a:rPr xmlns:a="http://schemas.openxmlformats.org/drawingml/2006/main" sz="4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e>
                    <m:sup>
                      <m:r>
                        <a:rPr xmlns:a="http://schemas.openxmlformats.org/drawingml/2006/main" sz="4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</m:oMath>
              </m:oMathPara>
            </a14:m>
          </a:p>
          <a:p>
            <a:pPr lvl="1" marL="1024127" indent="-512063" defTabSz="2048204">
              <a:spcBef>
                <a:spcPts val="3700"/>
              </a:spcBef>
              <a:defRPr sz="4032"/>
            </a:pPr>
            <a:r>
              <a:t>This means we include </a:t>
            </a:r>
            <a14:m>
              <m:oMath>
                <m:r>
                  <a:rPr xmlns:a="http://schemas.openxmlformats.org/drawingml/2006/main" sz="43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N</m:t>
                </m:r>
              </m:oMath>
            </a14:m>
            <a:r>
              <a:t> number of individual dummy variables in the regression of </a:t>
            </a:r>
            <a14:m>
              <m:oMath>
                <m:sSub>
                  <m:e>
                    <m:r>
                      <a:rPr xmlns:a="http://schemas.openxmlformats.org/drawingml/2006/main" sz="5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Y</m:t>
                    </m:r>
                  </m:e>
                  <m:sub>
                    <m:r>
                      <a:rPr xmlns:a="http://schemas.openxmlformats.org/drawingml/2006/main" sz="5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xmlns:a="http://schemas.openxmlformats.org/drawingml/2006/main" sz="5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</m:sub>
                </m:sSub>
              </m:oMath>
            </a14:m>
            <a:r>
              <a:t> on </a:t>
            </a:r>
            <a14:m>
              <m:oMath>
                <m:sSub>
                  <m:e>
                    <m:r>
                      <a:rPr xmlns:a="http://schemas.openxmlformats.org/drawingml/2006/main" sz="4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D</m:t>
                    </m:r>
                  </m:e>
                  <m:sub>
                    <m:r>
                      <a:rPr xmlns:a="http://schemas.openxmlformats.org/drawingml/2006/main" sz="4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xmlns:a="http://schemas.openxmlformats.org/drawingml/2006/main" sz="4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</m:sub>
                </m:sSub>
              </m:oMath>
            </a14:m>
            <a:endParaRPr sz="4800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Overview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Overview</a:t>
            </a:r>
          </a:p>
        </p:txBody>
      </p:sp>
      <p:sp>
        <p:nvSpPr>
          <p:cNvPr id="156" name="Takeaway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Takeaway</a:t>
            </a:r>
          </a:p>
          <a:p>
            <a:pPr/>
            <a:r>
              <a:t>Fixed Effects DAG</a:t>
            </a:r>
          </a:p>
          <a:p>
            <a:pPr/>
            <a:r>
              <a:t>Estimation</a:t>
            </a:r>
          </a:p>
          <a:p>
            <a:pPr/>
            <a:r>
              <a:t>Pooled OLS</a:t>
            </a:r>
          </a:p>
          <a:p>
            <a:pPr/>
            <a:r>
              <a:t>Fixed Effects or Within Estimator</a:t>
            </a:r>
          </a:p>
          <a:p>
            <a:pPr/>
            <a:r>
              <a:t>Caveats of Fixed Effects</a:t>
            </a:r>
          </a:p>
          <a:p>
            <a:pPr/>
            <a:r>
              <a:t>Example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Fixed Effects (Within) Estimato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Fixed Effects (Within) Estimator</a:t>
            </a:r>
          </a:p>
        </p:txBody>
      </p:sp>
      <p:sp>
        <p:nvSpPr>
          <p:cNvPr id="214" name="We’ll use our two first order condition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We’ll use our two first order conditions</a:t>
            </a:r>
          </a:p>
          <a:p>
            <a:pPr lvl="1"/>
            <a:r>
              <a:t>Recall that </a:t>
            </a:r>
            <a14:m>
              <m:oMath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E</m:t>
                </m:r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[</m:t>
                </m:r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u</m:t>
                </m:r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|</m:t>
                </m:r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]</m:t>
                </m:r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0</m:t>
                </m:r>
              </m:oMath>
            </a14:m>
            <a:r>
              <a:t> and </a:t>
            </a:r>
            <a14:m>
              <m:oMath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E</m:t>
                </m:r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[</m:t>
                </m:r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u</m:t>
                </m:r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]</m:t>
                </m:r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0</m:t>
                </m:r>
              </m:oMath>
            </a14:m>
          </a:p>
          <a:p>
            <a:pPr/>
            <a14:m>
              <m:oMathPara>
                <m:oMathParaPr>
                  <m:jc m:val="left"/>
                </m:oMathParaPr>
                <m:oMath>
                  <m:limUpp>
                    <m:e>
                      <m:limLow>
                        <m:e>
                          <m:r>
                            <a:rPr xmlns:a="http://schemas.openxmlformats.org/drawingml/2006/main" sz="58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</m:e>
                        <m:lim>
                          <m:r>
                            <a:rPr xmlns:a="http://schemas.openxmlformats.org/drawingml/2006/main" sz="58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xmlns:a="http://schemas.openxmlformats.org/drawingml/2006/main" sz="58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xmlns:a="http://schemas.openxmlformats.org/drawingml/2006/main" sz="58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lim>
                      </m:limLow>
                    </m:e>
                    <m:lim>
                      <m:r>
                        <a:rPr xmlns:a="http://schemas.openxmlformats.org/drawingml/2006/main" sz="5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lim>
                  </m:limUpp>
                  <m:limUpp>
                    <m:e>
                      <m:limLow>
                        <m:e>
                          <m:r>
                            <a:rPr xmlns:a="http://schemas.openxmlformats.org/drawingml/2006/main" sz="58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</m:e>
                        <m:lim>
                          <m:r>
                            <a:rPr xmlns:a="http://schemas.openxmlformats.org/drawingml/2006/main" sz="58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xmlns:a="http://schemas.openxmlformats.org/drawingml/2006/main" sz="58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xmlns:a="http://schemas.openxmlformats.org/drawingml/2006/main" sz="58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lim>
                      </m:limLow>
                    </m:e>
                    <m:lim>
                      <m:r>
                        <a:rPr xmlns:a="http://schemas.openxmlformats.org/drawingml/2006/main" sz="5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lim>
                  </m:limUpp>
                  <m:sSubSup>
                    <m:e>
                      <m:r>
                        <a:rPr xmlns:a="http://schemas.openxmlformats.org/drawingml/2006/main" sz="5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</m:e>
                    <m:sub>
                      <m:r>
                        <a:rPr xmlns:a="http://schemas.openxmlformats.org/drawingml/2006/main" sz="5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5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sub>
                    <m:sup>
                      <m:r>
                        <a:rPr xmlns:a="http://schemas.openxmlformats.org/drawingml/2006/main" sz="5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sup>
                  </m:sSubSup>
                  <m:r>
                    <a:rPr xmlns:a="http://schemas.openxmlformats.org/drawingml/2006/main" sz="58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b>
                    <m:e>
                      <m:r>
                        <a:rPr xmlns:a="http://schemas.openxmlformats.org/drawingml/2006/main" sz="5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</m:e>
                    <m:sub>
                      <m:r>
                        <a:rPr xmlns:a="http://schemas.openxmlformats.org/drawingml/2006/main" sz="5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5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sub>
                  </m:sSub>
                  <m:r>
                    <a:rPr xmlns:a="http://schemas.openxmlformats.org/drawingml/2006/main" sz="58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sSub>
                    <m:e>
                      <m:r>
                        <a:rPr xmlns:a="http://schemas.openxmlformats.org/drawingml/2006/main" sz="5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</m:e>
                    <m:sub>
                      <m:r>
                        <a:rPr xmlns:a="http://schemas.openxmlformats.org/drawingml/2006/main" sz="5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5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sub>
                  </m:sSub>
                  <m:limUpp>
                    <m:e>
                      <m:r>
                        <a:rPr xmlns:a="http://schemas.openxmlformats.org/drawingml/2006/main" sz="5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</m:e>
                    <m:lim>
                      <m:r>
                        <a:rPr xmlns:a="http://schemas.openxmlformats.org/drawingml/2006/main" sz="5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̂</m:t>
                      </m:r>
                    </m:lim>
                  </m:limUpp>
                  <m:r>
                    <a:rPr xmlns:a="http://schemas.openxmlformats.org/drawingml/2006/main" sz="58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sSub>
                    <m:e>
                      <m:limUpp>
                        <m:e>
                          <m:r>
                            <a:rPr xmlns:a="http://schemas.openxmlformats.org/drawingml/2006/main" sz="58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u</m:t>
                          </m:r>
                        </m:e>
                        <m:lim>
                          <m:r>
                            <a:rPr xmlns:a="http://schemas.openxmlformats.org/drawingml/2006/main" sz="58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̂</m:t>
                          </m:r>
                        </m:lim>
                      </m:limUpp>
                    </m:e>
                    <m:sub>
                      <m:r>
                        <a:rPr xmlns:a="http://schemas.openxmlformats.org/drawingml/2006/main" sz="5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sub>
                  </m:sSub>
                  <m:r>
                    <a:rPr xmlns:a="http://schemas.openxmlformats.org/drawingml/2006/main" sz="58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58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58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0</m:t>
                  </m:r>
                </m:oMath>
              </m:oMathPara>
            </a14:m>
          </a:p>
          <a:p>
            <a:pPr/>
            <a14:m>
              <m:oMath>
                <m:limUpp>
                  <m:e>
                    <m:limLow>
                      <m:e>
                        <m:r>
                          <a:rPr xmlns:a="http://schemas.openxmlformats.org/drawingml/2006/main" sz="58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∑</m:t>
                        </m:r>
                      </m:e>
                      <m:lim>
                        <m:r>
                          <a:rPr xmlns:a="http://schemas.openxmlformats.org/drawingml/2006/main" sz="58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xmlns:a="http://schemas.openxmlformats.org/drawingml/2006/main" sz="58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xmlns:a="http://schemas.openxmlformats.org/drawingml/2006/main" sz="58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lim>
                    </m:limLow>
                  </m:e>
                  <m:lim>
                    <m:r>
                      <a:rPr xmlns:a="http://schemas.openxmlformats.org/drawingml/2006/main" sz="58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</m:lim>
                </m:limUpp>
                <m:r>
                  <a:rPr xmlns:a="http://schemas.openxmlformats.org/drawingml/2006/main" sz="58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sSub>
                  <m:e>
                    <m:r>
                      <a:rPr xmlns:a="http://schemas.openxmlformats.org/drawingml/2006/main" sz="58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Y</m:t>
                    </m:r>
                  </m:e>
                  <m:sub>
                    <m:r>
                      <a:rPr xmlns:a="http://schemas.openxmlformats.org/drawingml/2006/main" sz="58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</m:sub>
                </m:sSub>
                <m:r>
                  <a:rPr xmlns:a="http://schemas.openxmlformats.org/drawingml/2006/main" sz="58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t</m:t>
                </m:r>
                <m:r>
                  <a:rPr xmlns:a="http://schemas.openxmlformats.org/drawingml/2006/main" sz="58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-</m:t>
                </m:r>
                <m:sSub>
                  <m:e>
                    <m:r>
                      <a:rPr xmlns:a="http://schemas.openxmlformats.org/drawingml/2006/main" sz="58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D</m:t>
                    </m:r>
                  </m:e>
                  <m:sub>
                    <m:r>
                      <a:rPr xmlns:a="http://schemas.openxmlformats.org/drawingml/2006/main" sz="58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xmlns:a="http://schemas.openxmlformats.org/drawingml/2006/main" sz="58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</m:sub>
                </m:sSub>
                <m:limUpp>
                  <m:e>
                    <m:r>
                      <a:rPr xmlns:a="http://schemas.openxmlformats.org/drawingml/2006/main" sz="58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δ</m:t>
                    </m:r>
                  </m:e>
                  <m:lim>
                    <m:r>
                      <a:rPr xmlns:a="http://schemas.openxmlformats.org/drawingml/2006/main" sz="58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  <m:r>
                  <a:rPr xmlns:a="http://schemas.openxmlformats.org/drawingml/2006/main" sz="58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-</m:t>
                </m:r>
                <m:sSub>
                  <m:e>
                    <m:limUpp>
                      <m:e>
                        <m:r>
                          <a:rPr xmlns:a="http://schemas.openxmlformats.org/drawingml/2006/main" sz="58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lim>
                        <m:r>
                          <a:rPr xmlns:a="http://schemas.openxmlformats.org/drawingml/2006/main" sz="58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̂</m:t>
                        </m:r>
                      </m:lim>
                    </m:limUpp>
                  </m:e>
                  <m:sub>
                    <m:r>
                      <a:rPr xmlns:a="http://schemas.openxmlformats.org/drawingml/2006/main" sz="58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</m:sub>
                </m:sSub>
                <m:r>
                  <a:rPr xmlns:a="http://schemas.openxmlformats.org/drawingml/2006/main" sz="58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58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58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0</m:t>
                </m:r>
              </m:oMath>
            </a14:m>
            <a:r>
              <a:t> for </a:t>
            </a:r>
            <a14:m>
              <m:oMath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i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1,2,...,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N</m:t>
                </m:r>
              </m:oMath>
            </a14:m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Fixed Effects (Within) Estimato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Fixed Effects (Within) Estimator</a:t>
            </a:r>
          </a:p>
        </p:txBody>
      </p:sp>
      <p:sp>
        <p:nvSpPr>
          <p:cNvPr id="217" name="Therefore, for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60831" indent="-560831" defTabSz="2243271">
              <a:spcBef>
                <a:spcPts val="4100"/>
              </a:spcBef>
              <a:defRPr sz="4416"/>
            </a:pPr>
            <a:r>
              <a:t>Therefore, for </a:t>
            </a:r>
            <a14:m>
              <m:oMath>
                <m:r>
                  <a:rPr xmlns:a="http://schemas.openxmlformats.org/drawingml/2006/main" sz="53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i</m:t>
                </m:r>
                <m:r>
                  <a:rPr xmlns:a="http://schemas.openxmlformats.org/drawingml/2006/main" sz="53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53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1,2,...,</m:t>
                </m:r>
                <m:r>
                  <a:rPr xmlns:a="http://schemas.openxmlformats.org/drawingml/2006/main" sz="53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N</m:t>
                </m:r>
              </m:oMath>
            </a14:m>
          </a:p>
          <a:p>
            <a:pPr lvl="1" marL="1121663" indent="-560831" defTabSz="2243271">
              <a:spcBef>
                <a:spcPts val="4100"/>
              </a:spcBef>
              <a:defRPr sz="4416"/>
            </a:pPr>
            <a14:m>
              <m:oMathPara>
                <m:oMathParaPr>
                  <m:jc m:val="left"/>
                </m:oMathParaPr>
                <m:oMath>
                  <m:sSub>
                    <m:e>
                      <m:limUpp>
                        <m:e>
                          <m:r>
                            <a:rPr xmlns:a="http://schemas.openxmlformats.org/drawingml/2006/main" sz="5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u</m:t>
                          </m:r>
                        </m:e>
                        <m:lim>
                          <m:r>
                            <a:rPr xmlns:a="http://schemas.openxmlformats.org/drawingml/2006/main" sz="5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̂</m:t>
                          </m:r>
                        </m:lim>
                      </m:limUpp>
                    </m:e>
                    <m:sub>
                      <m:r>
                        <a:rPr xmlns:a="http://schemas.openxmlformats.org/drawingml/2006/main" sz="5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sub>
                  </m:sSub>
                  <m:r>
                    <a:rPr xmlns:a="http://schemas.openxmlformats.org/drawingml/2006/main" sz="53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5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5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num>
                    <m:den>
                      <m:r>
                        <a:rPr xmlns:a="http://schemas.openxmlformats.org/drawingml/2006/main" sz="5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den>
                  </m:f>
                  <m:limUpp>
                    <m:e>
                      <m:limLow>
                        <m:e>
                          <m:r>
                            <a:rPr xmlns:a="http://schemas.openxmlformats.org/drawingml/2006/main" sz="5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</m:e>
                        <m:lim>
                          <m:r>
                            <a:rPr xmlns:a="http://schemas.openxmlformats.org/drawingml/2006/main" sz="5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xmlns:a="http://schemas.openxmlformats.org/drawingml/2006/main" sz="5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xmlns:a="http://schemas.openxmlformats.org/drawingml/2006/main" sz="5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lim>
                      </m:limLow>
                    </m:e>
                    <m:lim>
                      <m:r>
                        <a:rPr xmlns:a="http://schemas.openxmlformats.org/drawingml/2006/main" sz="5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lim>
                  </m:limUpp>
                  <m:r>
                    <a:rPr xmlns:a="http://schemas.openxmlformats.org/drawingml/2006/main" sz="53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b>
                    <m:e>
                      <m:r>
                        <a:rPr xmlns:a="http://schemas.openxmlformats.org/drawingml/2006/main" sz="5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</m:e>
                    <m:sub>
                      <m:r>
                        <a:rPr xmlns:a="http://schemas.openxmlformats.org/drawingml/2006/main" sz="5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5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sub>
                  </m:sSub>
                  <m:r>
                    <a:rPr xmlns:a="http://schemas.openxmlformats.org/drawingml/2006/main" sz="53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sSub>
                    <m:e>
                      <m:r>
                        <a:rPr xmlns:a="http://schemas.openxmlformats.org/drawingml/2006/main" sz="5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</m:e>
                    <m:sub>
                      <m:r>
                        <a:rPr xmlns:a="http://schemas.openxmlformats.org/drawingml/2006/main" sz="5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5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sub>
                  </m:sSub>
                  <m:limUpp>
                    <m:e>
                      <m:r>
                        <a:rPr xmlns:a="http://schemas.openxmlformats.org/drawingml/2006/main" sz="5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</m:e>
                    <m:lim>
                      <m:r>
                        <a:rPr xmlns:a="http://schemas.openxmlformats.org/drawingml/2006/main" sz="5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̂</m:t>
                      </m:r>
                    </m:lim>
                  </m:limUpp>
                  <m:r>
                    <a:rPr xmlns:a="http://schemas.openxmlformats.org/drawingml/2006/main" sz="53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53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sSub>
                    <m:e>
                      <m:bar>
                        <m:barPr>
                          <m:ctrlPr>
                            <a:rPr xmlns:a="http://schemas.openxmlformats.org/drawingml/2006/main" sz="5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pos m:val="top"/>
                        </m:barPr>
                        <m:e>
                          <m:r>
                            <a:rPr xmlns:a="http://schemas.openxmlformats.org/drawingml/2006/main" sz="5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</m:bar>
                    </m:e>
                    <m:sub>
                      <m:r>
                        <a:rPr xmlns:a="http://schemas.openxmlformats.org/drawingml/2006/main" sz="5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sub>
                  </m:sSub>
                  <m:r>
                    <a:rPr xmlns:a="http://schemas.openxmlformats.org/drawingml/2006/main" sz="53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sSub>
                    <m:e>
                      <m:bar>
                        <m:barPr>
                          <m:ctrlPr>
                            <a:rPr xmlns:a="http://schemas.openxmlformats.org/drawingml/2006/main" sz="5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pos m:val="top"/>
                        </m:barPr>
                        <m:e>
                          <m:r>
                            <a:rPr xmlns:a="http://schemas.openxmlformats.org/drawingml/2006/main" sz="5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</m:bar>
                    </m:e>
                    <m:sub>
                      <m:r>
                        <a:rPr xmlns:a="http://schemas.openxmlformats.org/drawingml/2006/main" sz="5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sub>
                  </m:sSub>
                  <m:limUpp>
                    <m:e>
                      <m:r>
                        <a:rPr xmlns:a="http://schemas.openxmlformats.org/drawingml/2006/main" sz="5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</m:e>
                    <m:lim>
                      <m:r>
                        <a:rPr xmlns:a="http://schemas.openxmlformats.org/drawingml/2006/main" sz="5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̂</m:t>
                      </m:r>
                    </m:lim>
                  </m:limUpp>
                </m:oMath>
              </m:oMathPara>
            </a14:m>
          </a:p>
          <a:p>
            <a:pPr lvl="2" marL="1682495" indent="-560831" defTabSz="2243271">
              <a:spcBef>
                <a:spcPts val="4100"/>
              </a:spcBef>
              <a:defRPr sz="4416"/>
            </a:pPr>
            <a:r>
              <a:t>Where </a:t>
            </a:r>
            <a14:m>
              <m:oMath>
                <m:sSub>
                  <m:e>
                    <m:bar>
                      <m:barPr>
                        <m:ctrlPr>
                          <a:rPr xmlns:a="http://schemas.openxmlformats.org/drawingml/2006/main" sz="53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  <m:pos m:val="top"/>
                      </m:barPr>
                      <m:e>
                        <m:r>
                          <a:rPr xmlns:a="http://schemas.openxmlformats.org/drawingml/2006/main" sz="53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</m:e>
                    </m:bar>
                  </m:e>
                  <m:sub>
                    <m:r>
                      <a:rPr xmlns:a="http://schemas.openxmlformats.org/drawingml/2006/main" sz="5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</m:sub>
                </m:sSub>
                <m:r>
                  <a:rPr xmlns:a="http://schemas.openxmlformats.org/drawingml/2006/main" sz="53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≡</m:t>
                </m:r>
                <m:f>
                  <m:fPr>
                    <m:ctrlPr>
                      <a:rPr xmlns:a="http://schemas.openxmlformats.org/drawingml/2006/main" sz="5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a:rPr xmlns:a="http://schemas.openxmlformats.org/drawingml/2006/main" sz="5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num>
                  <m:den>
                    <m:r>
                      <a:rPr xmlns:a="http://schemas.openxmlformats.org/drawingml/2006/main" sz="5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</m:den>
                </m:f>
                <m:limUpp>
                  <m:e>
                    <m:limLow>
                      <m:e>
                        <m:r>
                          <a:rPr xmlns:a="http://schemas.openxmlformats.org/drawingml/2006/main" sz="53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∑</m:t>
                        </m:r>
                      </m:e>
                      <m:lim>
                        <m:r>
                          <a:rPr xmlns:a="http://schemas.openxmlformats.org/drawingml/2006/main" sz="53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xmlns:a="http://schemas.openxmlformats.org/drawingml/2006/main" sz="53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xmlns:a="http://schemas.openxmlformats.org/drawingml/2006/main" sz="53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lim>
                    </m:limLow>
                  </m:e>
                  <m:lim>
                    <m:r>
                      <a:rPr xmlns:a="http://schemas.openxmlformats.org/drawingml/2006/main" sz="5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</m:lim>
                </m:limUpp>
                <m:sSub>
                  <m:e>
                    <m:r>
                      <a:rPr xmlns:a="http://schemas.openxmlformats.org/drawingml/2006/main" sz="5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D</m:t>
                    </m:r>
                  </m:e>
                  <m:sub>
                    <m:r>
                      <a:rPr xmlns:a="http://schemas.openxmlformats.org/drawingml/2006/main" sz="5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xmlns:a="http://schemas.openxmlformats.org/drawingml/2006/main" sz="5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</m:sub>
                </m:sSub>
              </m:oMath>
            </a14:m>
            <a:r>
              <a:t> and </a:t>
            </a:r>
            <a14:m>
              <m:oMath>
                <m:sSub>
                  <m:e>
                    <m:bar>
                      <m:barPr>
                        <m:ctrlPr>
                          <a:rPr xmlns:a="http://schemas.openxmlformats.org/drawingml/2006/main" sz="53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  <m:pos m:val="top"/>
                      </m:barPr>
                      <m:e>
                        <m:r>
                          <a:rPr xmlns:a="http://schemas.openxmlformats.org/drawingml/2006/main" sz="53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</m:e>
                    </m:bar>
                  </m:e>
                  <m:sub>
                    <m:r>
                      <a:rPr xmlns:a="http://schemas.openxmlformats.org/drawingml/2006/main" sz="5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</m:sub>
                </m:sSub>
                <m:r>
                  <a:rPr xmlns:a="http://schemas.openxmlformats.org/drawingml/2006/main" sz="53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≡</m:t>
                </m:r>
                <m:f>
                  <m:fPr>
                    <m:ctrlPr>
                      <a:rPr xmlns:a="http://schemas.openxmlformats.org/drawingml/2006/main" sz="5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a:rPr xmlns:a="http://schemas.openxmlformats.org/drawingml/2006/main" sz="5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num>
                  <m:den>
                    <m:r>
                      <a:rPr xmlns:a="http://schemas.openxmlformats.org/drawingml/2006/main" sz="5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</m:den>
                </m:f>
                <m:limUpp>
                  <m:e>
                    <m:limLow>
                      <m:e>
                        <m:r>
                          <a:rPr xmlns:a="http://schemas.openxmlformats.org/drawingml/2006/main" sz="53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∑</m:t>
                        </m:r>
                      </m:e>
                      <m:lim>
                        <m:r>
                          <a:rPr xmlns:a="http://schemas.openxmlformats.org/drawingml/2006/main" sz="53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xmlns:a="http://schemas.openxmlformats.org/drawingml/2006/main" sz="53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xmlns:a="http://schemas.openxmlformats.org/drawingml/2006/main" sz="53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lim>
                    </m:limLow>
                  </m:e>
                  <m:lim>
                    <m:r>
                      <a:rPr xmlns:a="http://schemas.openxmlformats.org/drawingml/2006/main" sz="5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</m:lim>
                </m:limUpp>
                <m:sSub>
                  <m:e>
                    <m:r>
                      <a:rPr xmlns:a="http://schemas.openxmlformats.org/drawingml/2006/main" sz="5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Y</m:t>
                    </m:r>
                  </m:e>
                  <m:sub>
                    <m:r>
                      <a:rPr xmlns:a="http://schemas.openxmlformats.org/drawingml/2006/main" sz="5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xmlns:a="http://schemas.openxmlformats.org/drawingml/2006/main" sz="5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</m:sub>
                </m:sSub>
              </m:oMath>
            </a14:m>
          </a:p>
          <a:p>
            <a:pPr marL="560831" indent="-560831" defTabSz="2243271">
              <a:spcBef>
                <a:spcPts val="4100"/>
              </a:spcBef>
              <a:defRPr sz="4416"/>
            </a:pPr>
            <a:r>
              <a:t>Plug in the results into the first first-order condition: </a:t>
            </a:r>
            <a14:m>
              <m:oMath>
                <m:limUpp>
                  <m:e>
                    <m:limLow>
                      <m:e>
                        <m:r>
                          <a:rPr xmlns:a="http://schemas.openxmlformats.org/drawingml/2006/main" sz="53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∑</m:t>
                        </m:r>
                      </m:e>
                      <m:lim>
                        <m:r>
                          <a:rPr xmlns:a="http://schemas.openxmlformats.org/drawingml/2006/main" sz="53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xmlns:a="http://schemas.openxmlformats.org/drawingml/2006/main" sz="53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xmlns:a="http://schemas.openxmlformats.org/drawingml/2006/main" sz="53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lim>
                    </m:limLow>
                  </m:e>
                  <m:lim>
                    <m:r>
                      <a:rPr xmlns:a="http://schemas.openxmlformats.org/drawingml/2006/main" sz="5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</m:lim>
                </m:limUpp>
                <m:limUpp>
                  <m:e>
                    <m:limLow>
                      <m:e>
                        <m:r>
                          <a:rPr xmlns:a="http://schemas.openxmlformats.org/drawingml/2006/main" sz="53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∑</m:t>
                        </m:r>
                      </m:e>
                      <m:lim>
                        <m:r>
                          <a:rPr xmlns:a="http://schemas.openxmlformats.org/drawingml/2006/main" sz="53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xmlns:a="http://schemas.openxmlformats.org/drawingml/2006/main" sz="53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xmlns:a="http://schemas.openxmlformats.org/drawingml/2006/main" sz="53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lim>
                    </m:limLow>
                  </m:e>
                  <m:lim>
                    <m:r>
                      <a:rPr xmlns:a="http://schemas.openxmlformats.org/drawingml/2006/main" sz="5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</m:lim>
                </m:limUpp>
                <m:sSubSup>
                  <m:e>
                    <m:r>
                      <a:rPr xmlns:a="http://schemas.openxmlformats.org/drawingml/2006/main" sz="5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D</m:t>
                    </m:r>
                  </m:e>
                  <m:sub>
                    <m:r>
                      <a:rPr xmlns:a="http://schemas.openxmlformats.org/drawingml/2006/main" sz="5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xmlns:a="http://schemas.openxmlformats.org/drawingml/2006/main" sz="5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</m:sub>
                  <m:sup>
                    <m:r>
                      <a:rPr xmlns:a="http://schemas.openxmlformats.org/drawingml/2006/main" sz="5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sup>
                </m:sSubSup>
                <m:r>
                  <a:rPr xmlns:a="http://schemas.openxmlformats.org/drawingml/2006/main" sz="53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sSub>
                  <m:e>
                    <m:r>
                      <a:rPr xmlns:a="http://schemas.openxmlformats.org/drawingml/2006/main" sz="5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Y</m:t>
                    </m:r>
                  </m:e>
                  <m:sub>
                    <m:r>
                      <a:rPr xmlns:a="http://schemas.openxmlformats.org/drawingml/2006/main" sz="5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xmlns:a="http://schemas.openxmlformats.org/drawingml/2006/main" sz="5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</m:sub>
                </m:sSub>
                <m:r>
                  <a:rPr xmlns:a="http://schemas.openxmlformats.org/drawingml/2006/main" sz="53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-</m:t>
                </m:r>
                <m:sSub>
                  <m:e>
                    <m:r>
                      <a:rPr xmlns:a="http://schemas.openxmlformats.org/drawingml/2006/main" sz="5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D</m:t>
                    </m:r>
                  </m:e>
                  <m:sub>
                    <m:r>
                      <a:rPr xmlns:a="http://schemas.openxmlformats.org/drawingml/2006/main" sz="5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xmlns:a="http://schemas.openxmlformats.org/drawingml/2006/main" sz="5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</m:sub>
                </m:sSub>
                <m:limUpp>
                  <m:e>
                    <m:r>
                      <a:rPr xmlns:a="http://schemas.openxmlformats.org/drawingml/2006/main" sz="5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δ</m:t>
                    </m:r>
                  </m:e>
                  <m:lim>
                    <m:r>
                      <a:rPr xmlns:a="http://schemas.openxmlformats.org/drawingml/2006/main" sz="5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  <m:r>
                  <a:rPr xmlns:a="http://schemas.openxmlformats.org/drawingml/2006/main" sz="53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-</m:t>
                </m:r>
                <m:sSub>
                  <m:e>
                    <m:limUpp>
                      <m:e>
                        <m:r>
                          <a:rPr xmlns:a="http://schemas.openxmlformats.org/drawingml/2006/main" sz="53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lim>
                        <m:r>
                          <a:rPr xmlns:a="http://schemas.openxmlformats.org/drawingml/2006/main" sz="53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̂</m:t>
                        </m:r>
                      </m:lim>
                    </m:limUpp>
                  </m:e>
                  <m:sub>
                    <m:r>
                      <a:rPr xmlns:a="http://schemas.openxmlformats.org/drawingml/2006/main" sz="5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</m:sub>
                </m:sSub>
                <m:r>
                  <a:rPr xmlns:a="http://schemas.openxmlformats.org/drawingml/2006/main" sz="53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53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53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0</m:t>
                </m:r>
              </m:oMath>
            </a14:m>
            <a:endParaRPr sz="4800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Fixed Effects (Within) Estimato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Fixed Effects (Within) Estimator</a:t>
            </a:r>
          </a:p>
        </p:txBody>
      </p:sp>
      <p:sp>
        <p:nvSpPr>
          <p:cNvPr id="220" name="Where   and…"/>
          <p:cNvSpPr txBox="1"/>
          <p:nvPr>
            <p:ph type="body" idx="1"/>
          </p:nvPr>
        </p:nvSpPr>
        <p:spPr>
          <a:xfrm>
            <a:off x="1206500" y="3374644"/>
            <a:ext cx="21971000" cy="9129872"/>
          </a:xfrm>
          <a:prstGeom prst="rect">
            <a:avLst/>
          </a:prstGeom>
        </p:spPr>
        <p:txBody>
          <a:bodyPr/>
          <a:lstStyle/>
          <a:p>
            <a:pPr/>
          </a:p>
          <a:p>
            <a:pPr/>
            <a14:m>
              <m:oMathPara>
                <m:oMathParaPr>
                  <m:jc m:val="left"/>
                </m:oMathParaPr>
                <m:oMath>
                  <m:limUpp>
                    <m:e>
                      <m: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</m:e>
                    <m:lim>
                      <m: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̂</m:t>
                      </m:r>
                    </m:lim>
                  </m:limUpp>
                  <m:r>
                    <a:rPr xmlns:a="http://schemas.openxmlformats.org/drawingml/2006/main" sz="57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sSubSup>
                        <m:e>
                          <m:r>
                            <a:rPr xmlns:a="http://schemas.openxmlformats.org/drawingml/2006/main" sz="5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</m:e>
                        <m:sub>
                          <m:r>
                            <a:rPr xmlns:a="http://schemas.openxmlformats.org/drawingml/2006/main" sz="5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xmlns:a="http://schemas.openxmlformats.org/drawingml/2006/main" sz="5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xmlns:a="http://schemas.openxmlformats.org/drawingml/2006/main" sz="5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xmlns:a="http://schemas.openxmlformats.org/drawingml/2006/main" sz="5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sup>
                      </m:sSubSup>
                      <m:sSubSup>
                        <m:e>
                          <m:r>
                            <a:rPr xmlns:a="http://schemas.openxmlformats.org/drawingml/2006/main" sz="5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</m:e>
                        <m:sub>
                          <m:r>
                            <a:rPr xmlns:a="http://schemas.openxmlformats.org/drawingml/2006/main" sz="5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xmlns:a="http://schemas.openxmlformats.org/drawingml/2006/main" sz="5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xmlns:a="http://schemas.openxmlformats.org/drawingml/2006/main" sz="5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xmlns:a="http://schemas.openxmlformats.org/drawingml/2006/main" sz="5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bSup>
                      <m: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e>
                          <m:r>
                            <a:rPr xmlns:a="http://schemas.openxmlformats.org/drawingml/2006/main" sz="5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  <m:sub>
                          <m:r>
                            <a:rPr xmlns:a="http://schemas.openxmlformats.org/drawingml/2006/main" sz="5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xmlns:a="http://schemas.openxmlformats.org/drawingml/2006/main" sz="5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  <m: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sSub>
                        <m:e>
                          <m:bar>
                            <m:barPr>
                              <m:ctrlPr>
                                <a:rPr xmlns:a="http://schemas.openxmlformats.org/drawingml/2006/main" sz="57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  <m:pos m:val="top"/>
                            </m:barPr>
                            <m:e>
                              <m:r>
                                <a:rPr xmlns:a="http://schemas.openxmlformats.org/drawingml/2006/main" sz="57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e>
                          </m:bar>
                        </m:e>
                        <m:sub>
                          <m:r>
                            <a:rPr xmlns:a="http://schemas.openxmlformats.org/drawingml/2006/main" sz="5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sSup>
                        <m:e>
                          <m:r>
                            <a:rPr xmlns:a="http://schemas.openxmlformats.org/drawingml/2006/main" sz="5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xmlns:a="http://schemas.openxmlformats.org/drawingml/2006/main" sz="5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e>
                          <m:r>
                            <a:rPr xmlns:a="http://schemas.openxmlformats.org/drawingml/2006/main" sz="5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xmlns:a="http://schemas.openxmlformats.org/drawingml/2006/main" sz="5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xmlns:a="http://schemas.openxmlformats.org/drawingml/2006/main" sz="5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  <m: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sSub>
                        <m:e>
                          <m:bar>
                            <m:barPr>
                              <m:ctrlPr>
                                <a:rPr xmlns:a="http://schemas.openxmlformats.org/drawingml/2006/main" sz="57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  <m:pos m:val="top"/>
                            </m:barPr>
                            <m:e>
                              <m:r>
                                <a:rPr xmlns:a="http://schemas.openxmlformats.org/drawingml/2006/main" sz="57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</m:bar>
                        </m:e>
                        <m:sub>
                          <m:r>
                            <a:rPr xmlns:a="http://schemas.openxmlformats.org/drawingml/2006/main" sz="5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num>
                    <m:den>
                      <m:sSubSup>
                        <m:e>
                          <m:r>
                            <a:rPr xmlns:a="http://schemas.openxmlformats.org/drawingml/2006/main" sz="5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</m:e>
                        <m:sub>
                          <m:r>
                            <a:rPr xmlns:a="http://schemas.openxmlformats.org/drawingml/2006/main" sz="5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xmlns:a="http://schemas.openxmlformats.org/drawingml/2006/main" sz="5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xmlns:a="http://schemas.openxmlformats.org/drawingml/2006/main" sz="5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xmlns:a="http://schemas.openxmlformats.org/drawingml/2006/main" sz="5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sup>
                      </m:sSubSup>
                      <m:sSubSup>
                        <m:e>
                          <m:r>
                            <a:rPr xmlns:a="http://schemas.openxmlformats.org/drawingml/2006/main" sz="5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</m:e>
                        <m:sub>
                          <m:r>
                            <a:rPr xmlns:a="http://schemas.openxmlformats.org/drawingml/2006/main" sz="5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xmlns:a="http://schemas.openxmlformats.org/drawingml/2006/main" sz="5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xmlns:a="http://schemas.openxmlformats.org/drawingml/2006/main" sz="5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xmlns:a="http://schemas.openxmlformats.org/drawingml/2006/main" sz="5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bSup>
                      <m: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e>
                          <m:r>
                            <a:rPr xmlns:a="http://schemas.openxmlformats.org/drawingml/2006/main" sz="5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  <m:sub>
                          <m:r>
                            <a:rPr xmlns:a="http://schemas.openxmlformats.org/drawingml/2006/main" sz="5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xmlns:a="http://schemas.openxmlformats.org/drawingml/2006/main" sz="5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  <m: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sSub>
                        <m:e>
                          <m:bar>
                            <m:barPr>
                              <m:ctrlPr>
                                <a:rPr xmlns:a="http://schemas.openxmlformats.org/drawingml/2006/main" sz="57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  <m:pos m:val="top"/>
                            </m:barPr>
                            <m:e>
                              <m:r>
                                <a:rPr xmlns:a="http://schemas.openxmlformats.org/drawingml/2006/main" sz="57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e>
                          </m:bar>
                        </m:e>
                        <m:sub>
                          <m:r>
                            <a:rPr xmlns:a="http://schemas.openxmlformats.org/drawingml/2006/main" sz="5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sSup>
                        <m:e>
                          <m:r>
                            <a:rPr xmlns:a="http://schemas.openxmlformats.org/drawingml/2006/main" sz="5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xmlns:a="http://schemas.openxmlformats.org/drawingml/2006/main" sz="5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e>
                          <m:r>
                            <a:rPr xmlns:a="http://schemas.openxmlformats.org/drawingml/2006/main" sz="5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  <m:sub>
                          <m:r>
                            <a:rPr xmlns:a="http://schemas.openxmlformats.org/drawingml/2006/main" sz="5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xmlns:a="http://schemas.openxmlformats.org/drawingml/2006/main" sz="5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  <m: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sSub>
                        <m:e>
                          <m:bar>
                            <m:barPr>
                              <m:ctrlPr>
                                <a:rPr xmlns:a="http://schemas.openxmlformats.org/drawingml/2006/main" sz="57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  <m:pos m:val="top"/>
                            </m:barPr>
                            <m:e>
                              <m:r>
                                <a:rPr xmlns:a="http://schemas.openxmlformats.org/drawingml/2006/main" sz="57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e>
                          </m:bar>
                        </m:e>
                        <m:sub>
                          <m:r>
                            <a:rPr xmlns:a="http://schemas.openxmlformats.org/drawingml/2006/main" sz="5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den>
                  </m:f>
                  <m:r>
                    <a:rPr xmlns:a="http://schemas.openxmlformats.org/drawingml/2006/main" sz="57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sSubSup>
                        <m:e>
                          <m:r>
                            <a:rPr xmlns:a="http://schemas.openxmlformats.org/drawingml/2006/main" sz="5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</m:e>
                        <m:sub>
                          <m:r>
                            <a:rPr xmlns:a="http://schemas.openxmlformats.org/drawingml/2006/main" sz="5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xmlns:a="http://schemas.openxmlformats.org/drawingml/2006/main" sz="5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xmlns:a="http://schemas.openxmlformats.org/drawingml/2006/main" sz="5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xmlns:a="http://schemas.openxmlformats.org/drawingml/2006/main" sz="5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sup>
                      </m:sSubSup>
                      <m:sSubSup>
                        <m:e>
                          <m:r>
                            <a:rPr xmlns:a="http://schemas.openxmlformats.org/drawingml/2006/main" sz="5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</m:e>
                        <m:sub>
                          <m:r>
                            <a:rPr xmlns:a="http://schemas.openxmlformats.org/drawingml/2006/main" sz="5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xmlns:a="http://schemas.openxmlformats.org/drawingml/2006/main" sz="5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xmlns:a="http://schemas.openxmlformats.org/drawingml/2006/main" sz="5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xmlns:a="http://schemas.openxmlformats.org/drawingml/2006/main" sz="5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bSup>
                      <m:sSubSup>
                        <m:e>
                          <m:limUpp>
                            <m:e>
                              <m:r>
                                <a:rPr xmlns:a="http://schemas.openxmlformats.org/drawingml/2006/main" sz="57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e>
                            <m:lim>
                              <m:r>
                                <a:rPr xmlns:a="http://schemas.openxmlformats.org/drawingml/2006/main" sz="57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··</m:t>
                              </m:r>
                            </m:lim>
                          </m:limUpp>
                        </m:e>
                        <m:sub>
                          <m:r>
                            <a:rPr xmlns:a="http://schemas.openxmlformats.org/drawingml/2006/main" sz="5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xmlns:a="http://schemas.openxmlformats.org/drawingml/2006/main" sz="5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  <m:sup>
                          <m:r>
                            <a:rPr xmlns:a="http://schemas.openxmlformats.org/drawingml/2006/main" sz="5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sSub>
                        <m:e>
                          <m:limUpp>
                            <m:e>
                              <m:r>
                                <a:rPr xmlns:a="http://schemas.openxmlformats.org/drawingml/2006/main" sz="57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  <m:lim>
                              <m:r>
                                <a:rPr xmlns:a="http://schemas.openxmlformats.org/drawingml/2006/main" sz="57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··</m:t>
                              </m:r>
                            </m:lim>
                          </m:limUpp>
                        </m:e>
                        <m:sub>
                          <m:r>
                            <a:rPr xmlns:a="http://schemas.openxmlformats.org/drawingml/2006/main" sz="5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xmlns:a="http://schemas.openxmlformats.org/drawingml/2006/main" sz="5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</m:num>
                    <m:den>
                      <m:sSubSup>
                        <m:e>
                          <m:r>
                            <a:rPr xmlns:a="http://schemas.openxmlformats.org/drawingml/2006/main" sz="5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</m:e>
                        <m:sub>
                          <m:r>
                            <a:rPr xmlns:a="http://schemas.openxmlformats.org/drawingml/2006/main" sz="5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xmlns:a="http://schemas.openxmlformats.org/drawingml/2006/main" sz="5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xmlns:a="http://schemas.openxmlformats.org/drawingml/2006/main" sz="5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xmlns:a="http://schemas.openxmlformats.org/drawingml/2006/main" sz="5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sup>
                      </m:sSubSup>
                      <m:sSubSup>
                        <m:e>
                          <m:r>
                            <a:rPr xmlns:a="http://schemas.openxmlformats.org/drawingml/2006/main" sz="5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</m:e>
                        <m:sub>
                          <m:r>
                            <a:rPr xmlns:a="http://schemas.openxmlformats.org/drawingml/2006/main" sz="5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xmlns:a="http://schemas.openxmlformats.org/drawingml/2006/main" sz="5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xmlns:a="http://schemas.openxmlformats.org/drawingml/2006/main" sz="5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xmlns:a="http://schemas.openxmlformats.org/drawingml/2006/main" sz="5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bSup>
                      <m:sSubSup>
                        <m:e>
                          <m:limUpp>
                            <m:e>
                              <m:r>
                                <a:rPr xmlns:a="http://schemas.openxmlformats.org/drawingml/2006/main" sz="57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e>
                            <m:lim>
                              <m:r>
                                <a:rPr xmlns:a="http://schemas.openxmlformats.org/drawingml/2006/main" sz="57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··</m:t>
                              </m:r>
                            </m:lim>
                          </m:limUpp>
                        </m:e>
                        <m:sub>
                          <m:r>
                            <a:rPr xmlns:a="http://schemas.openxmlformats.org/drawingml/2006/main" sz="5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xmlns:a="http://schemas.openxmlformats.org/drawingml/2006/main" sz="5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  <m:sup>
                          <m:r>
                            <a:rPr xmlns:a="http://schemas.openxmlformats.org/drawingml/2006/main" sz="5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sSub>
                        <m:e>
                          <m:limUpp>
                            <m:e>
                              <m:r>
                                <a:rPr xmlns:a="http://schemas.openxmlformats.org/drawingml/2006/main" sz="57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e>
                            <m:lim>
                              <m:r>
                                <a:rPr xmlns:a="http://schemas.openxmlformats.org/drawingml/2006/main" sz="57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··</m:t>
                              </m:r>
                            </m:lim>
                          </m:limUpp>
                        </m:e>
                        <m:sub>
                          <m:r>
                            <a:rPr xmlns:a="http://schemas.openxmlformats.org/drawingml/2006/main" sz="5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xmlns:a="http://schemas.openxmlformats.org/drawingml/2006/main" sz="5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</m:den>
                  </m:f>
                </m:oMath>
              </m:oMathPara>
            </a14:m>
          </a:p>
          <a:p>
            <a:pPr lvl="1"/>
            <a:r>
              <a:t>Where </a:t>
            </a:r>
            <a14:m>
              <m:oMath>
                <m:sSub>
                  <m:e>
                    <m:limUpp>
                      <m:e>
                        <m:r>
                          <a:rPr xmlns:a="http://schemas.openxmlformats.org/drawingml/2006/main" sz="5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</m:e>
                      <m:lim>
                        <m:r>
                          <a:rPr xmlns:a="http://schemas.openxmlformats.org/drawingml/2006/main" sz="5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··</m:t>
                        </m:r>
                      </m:lim>
                    </m:limUpp>
                  </m:e>
                  <m:sub>
                    <m:r>
                      <a:rPr xmlns:a="http://schemas.openxmlformats.org/drawingml/2006/main" sz="5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xmlns:a="http://schemas.openxmlformats.org/drawingml/2006/main" sz="5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</m:sub>
                </m:sSub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≡</m:t>
                </m:r>
                <m:sSub>
                  <m:e>
                    <m:r>
                      <a:rPr xmlns:a="http://schemas.openxmlformats.org/drawingml/2006/main" sz="5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D</m:t>
                    </m:r>
                  </m:e>
                  <m:sub>
                    <m:r>
                      <a:rPr xmlns:a="http://schemas.openxmlformats.org/drawingml/2006/main" sz="5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xmlns:a="http://schemas.openxmlformats.org/drawingml/2006/main" sz="5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</m:sub>
                </m:sSub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-</m:t>
                </m:r>
                <m:sSub>
                  <m:e>
                    <m:bar>
                      <m:barPr>
                        <m:ctrlPr>
                          <a:rPr xmlns:a="http://schemas.openxmlformats.org/drawingml/2006/main" sz="5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  <m:pos m:val="top"/>
                      </m:barPr>
                      <m:e>
                        <m:r>
                          <a:rPr xmlns:a="http://schemas.openxmlformats.org/drawingml/2006/main" sz="5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</m:e>
                    </m:bar>
                  </m:e>
                  <m:sub>
                    <m:r>
                      <a:rPr xmlns:a="http://schemas.openxmlformats.org/drawingml/2006/main" sz="5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</m:sub>
                </m:sSub>
              </m:oMath>
            </a14:m>
            <a:r>
              <a:t> and </a:t>
            </a:r>
            <a14:m>
              <m:oMath>
                <m:sSub>
                  <m:e>
                    <m:limUpp>
                      <m:e>
                        <m:r>
                          <a:rPr xmlns:a="http://schemas.openxmlformats.org/drawingml/2006/main" sz="5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lim>
                        <m:r>
                          <a:rPr xmlns:a="http://schemas.openxmlformats.org/drawingml/2006/main" sz="5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··</m:t>
                        </m:r>
                      </m:lim>
                    </m:limUpp>
                  </m:e>
                  <m:sub>
                    <m:r>
                      <a:rPr xmlns:a="http://schemas.openxmlformats.org/drawingml/2006/main" sz="5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xmlns:a="http://schemas.openxmlformats.org/drawingml/2006/main" sz="5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</m:sub>
                </m:sSub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≡</m:t>
                </m:r>
                <m:sSub>
                  <m:e>
                    <m:r>
                      <a:rPr xmlns:a="http://schemas.openxmlformats.org/drawingml/2006/main" sz="5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Y</m:t>
                    </m:r>
                  </m:e>
                  <m:sub>
                    <m:r>
                      <a:rPr xmlns:a="http://schemas.openxmlformats.org/drawingml/2006/main" sz="5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xmlns:a="http://schemas.openxmlformats.org/drawingml/2006/main" sz="5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</m:sub>
                </m:sSub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-</m:t>
                </m:r>
                <m:sSub>
                  <m:e>
                    <m:bar>
                      <m:barPr>
                        <m:ctrlPr>
                          <a:rPr xmlns:a="http://schemas.openxmlformats.org/drawingml/2006/main" sz="5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  <m:pos m:val="top"/>
                      </m:barPr>
                      <m:e>
                        <m:r>
                          <a:rPr xmlns:a="http://schemas.openxmlformats.org/drawingml/2006/main" sz="5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</m:e>
                    </m:bar>
                  </m:e>
                  <m:sub>
                    <m:r>
                      <a:rPr xmlns:a="http://schemas.openxmlformats.org/drawingml/2006/main" sz="5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</m:sub>
                </m:sSub>
              </m:oMath>
            </a14:m>
          </a:p>
          <a:p>
            <a:pPr/>
          </a:p>
          <a:p>
            <a:pPr/>
            <a:r>
              <a:t>Recall </a:t>
            </a:r>
            <a14:m>
              <m:oMath>
                <m:limUpp>
                  <m:e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δ</m:t>
                    </m:r>
                  </m:e>
                  <m:lim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f>
                  <m:fPr>
                    <m:ctrlP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Y</m:t>
                    </m:r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D</m:t>
                    </m:r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num>
                  <m:den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V</m:t>
                    </m:r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D</m:t>
                    </m:r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den>
                </m:f>
              </m:oMath>
            </a14:m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Fixed Effects (Within) Estimato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Fixed Effects (Within) Estimator</a:t>
            </a:r>
          </a:p>
        </p:txBody>
      </p:sp>
      <p:sp>
        <p:nvSpPr>
          <p:cNvPr id="223" name="TL;DR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TL;DR</a:t>
            </a:r>
          </a:p>
          <a:p>
            <a:pPr lvl="1"/>
            <a:r>
              <a:t>Using time-demeaned variables </a:t>
            </a:r>
            <a14:m>
              <m:oMath>
                <m:sSub>
                  <m:e>
                    <m:limUpp>
                      <m:e>
                        <m:r>
                          <a:rPr xmlns:a="http://schemas.openxmlformats.org/drawingml/2006/main" sz="5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</m:e>
                      <m:lim>
                        <m:r>
                          <a:rPr xmlns:a="http://schemas.openxmlformats.org/drawingml/2006/main" sz="5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··</m:t>
                        </m:r>
                      </m:lim>
                    </m:limUpp>
                  </m:e>
                  <m:sub>
                    <m:r>
                      <a:rPr xmlns:a="http://schemas.openxmlformats.org/drawingml/2006/main" sz="5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xmlns:a="http://schemas.openxmlformats.org/drawingml/2006/main" sz="5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</m:sub>
                </m:sSub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≡</m:t>
                </m:r>
                <m:sSub>
                  <m:e>
                    <m:r>
                      <a:rPr xmlns:a="http://schemas.openxmlformats.org/drawingml/2006/main" sz="5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D</m:t>
                    </m:r>
                  </m:e>
                  <m:sub>
                    <m:r>
                      <a:rPr xmlns:a="http://schemas.openxmlformats.org/drawingml/2006/main" sz="5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xmlns:a="http://schemas.openxmlformats.org/drawingml/2006/main" sz="5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</m:sub>
                </m:sSub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-</m:t>
                </m:r>
                <m:sSub>
                  <m:e>
                    <m:bar>
                      <m:barPr>
                        <m:ctrlPr>
                          <a:rPr xmlns:a="http://schemas.openxmlformats.org/drawingml/2006/main" sz="5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  <m:pos m:val="top"/>
                      </m:barPr>
                      <m:e>
                        <m:r>
                          <a:rPr xmlns:a="http://schemas.openxmlformats.org/drawingml/2006/main" sz="5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</m:e>
                    </m:bar>
                  </m:e>
                  <m:sub>
                    <m:r>
                      <a:rPr xmlns:a="http://schemas.openxmlformats.org/drawingml/2006/main" sz="5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</m:sub>
                </m:sSub>
              </m:oMath>
            </a14:m>
            <a:r>
              <a:t> and </a:t>
            </a:r>
            <a14:m>
              <m:oMath>
                <m:sSub>
                  <m:e>
                    <m:limUpp>
                      <m:e>
                        <m:r>
                          <a:rPr xmlns:a="http://schemas.openxmlformats.org/drawingml/2006/main" sz="5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lim>
                        <m:r>
                          <a:rPr xmlns:a="http://schemas.openxmlformats.org/drawingml/2006/main" sz="5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··</m:t>
                        </m:r>
                      </m:lim>
                    </m:limUpp>
                  </m:e>
                  <m:sub>
                    <m:r>
                      <a:rPr xmlns:a="http://schemas.openxmlformats.org/drawingml/2006/main" sz="5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xmlns:a="http://schemas.openxmlformats.org/drawingml/2006/main" sz="5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</m:sub>
                </m:sSub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≡</m:t>
                </m:r>
                <m:sSub>
                  <m:e>
                    <m:r>
                      <a:rPr xmlns:a="http://schemas.openxmlformats.org/drawingml/2006/main" sz="5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Y</m:t>
                    </m:r>
                  </m:e>
                  <m:sub>
                    <m:r>
                      <a:rPr xmlns:a="http://schemas.openxmlformats.org/drawingml/2006/main" sz="5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xmlns:a="http://schemas.openxmlformats.org/drawingml/2006/main" sz="5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</m:sub>
                </m:sSub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-</m:t>
                </m:r>
                <m:sSub>
                  <m:e>
                    <m:bar>
                      <m:barPr>
                        <m:ctrlPr>
                          <a:rPr xmlns:a="http://schemas.openxmlformats.org/drawingml/2006/main" sz="5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  <m:pos m:val="top"/>
                      </m:barPr>
                      <m:e>
                        <m:r>
                          <a:rPr xmlns:a="http://schemas.openxmlformats.org/drawingml/2006/main" sz="5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</m:e>
                    </m:bar>
                  </m:e>
                  <m:sub>
                    <m:r>
                      <a:rPr xmlns:a="http://schemas.openxmlformats.org/drawingml/2006/main" sz="5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</m:sub>
                </m:sSub>
              </m:oMath>
            </a14:m>
            <a:r>
              <a:t> is equivalent to a regression of </a:t>
            </a:r>
            <a14:m>
              <m:oMath>
                <m:sSub>
                  <m:e>
                    <m:r>
                      <a:rPr xmlns:a="http://schemas.openxmlformats.org/drawingml/2006/main" sz="6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Y</m:t>
                    </m:r>
                  </m:e>
                  <m:sub>
                    <m:r>
                      <a:rPr xmlns:a="http://schemas.openxmlformats.org/drawingml/2006/main" sz="6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xmlns:a="http://schemas.openxmlformats.org/drawingml/2006/main" sz="6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</m:sub>
                </m:sSub>
              </m:oMath>
            </a14:m>
            <a:r>
              <a:t> on </a:t>
            </a:r>
            <a14:m>
              <m:oMath>
                <m:sSub>
                  <m:e>
                    <m:r>
                      <a:rPr xmlns:a="http://schemas.openxmlformats.org/drawingml/2006/main" sz="5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D</m:t>
                    </m:r>
                  </m:e>
                  <m:sub>
                    <m:r>
                      <a:rPr xmlns:a="http://schemas.openxmlformats.org/drawingml/2006/main" sz="5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xmlns:a="http://schemas.openxmlformats.org/drawingml/2006/main" sz="5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</m:sub>
                </m:sSub>
              </m:oMath>
            </a14:m>
            <a:r>
              <a:t>  with unit-specific dummy variables</a:t>
            </a:r>
          </a:p>
          <a:p>
            <a:pPr/>
            <a:r>
              <a:t>This is why it is called the Within Estimator, since we are utilizing the variation within a specific-unit</a:t>
            </a:r>
          </a:p>
          <a:p>
            <a:pPr/>
            <a:r>
              <a:t>When we include unit-specific fixed effects and year-specific fixed effects, this is called the “two-way fixed effects” estimator </a:t>
            </a:r>
          </a:p>
          <a:p>
            <a:pPr lvl="1"/>
            <a:r>
              <a:t>We’ll cover this later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Fixed Effects (Within) Estimato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Fixed Effects (Within) Estimator</a:t>
            </a:r>
          </a:p>
        </p:txBody>
      </p:sp>
      <p:sp>
        <p:nvSpPr>
          <p:cNvPr id="226" name="Using time-demeaned variables, the time-invariant confounders zeros out…"/>
          <p:cNvSpPr txBox="1"/>
          <p:nvPr>
            <p:ph type="body" idx="1"/>
          </p:nvPr>
        </p:nvSpPr>
        <p:spPr>
          <a:xfrm>
            <a:off x="1206500" y="3521369"/>
            <a:ext cx="21971000" cy="8983147"/>
          </a:xfrm>
          <a:prstGeom prst="rect">
            <a:avLst/>
          </a:prstGeom>
        </p:spPr>
        <p:txBody>
          <a:bodyPr/>
          <a:lstStyle/>
          <a:p>
            <a:pPr/>
            <a:r>
              <a:t>Using time-demeaned variables, the time-invariant confounders zeros out</a:t>
            </a:r>
          </a:p>
          <a:p>
            <a:pPr lvl="1"/>
            <a:r>
              <a:t>Time-invariant confounders do not vary, such that </a:t>
            </a:r>
            <a14:m>
              <m:oMath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E</m:t>
                </m:r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[</m:t>
                </m:r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c</m:t>
                </m:r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]</m:t>
                </m:r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c</m:t>
                </m:r>
              </m:oMath>
            </a14:m>
            <a:r>
              <a:t> </a:t>
            </a:r>
          </a:p>
          <a:p>
            <a:pPr lvl="1"/>
            <a:r>
              <a:t>Demeaning eliminates time-invariant observed and unobserved confounders, such that </a:t>
            </a:r>
            <a14:m>
              <m:oMath>
                <m:sSub>
                  <m:e>
                    <m:r>
                      <a:rPr xmlns:a="http://schemas.openxmlformats.org/drawingml/2006/main" sz="58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u</m:t>
                    </m:r>
                  </m:e>
                  <m:sub>
                    <m:r>
                      <a:rPr xmlns:a="http://schemas.openxmlformats.org/drawingml/2006/main" sz="58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</m:sub>
                </m:sSub>
                <m:r>
                  <a:rPr xmlns:a="http://schemas.openxmlformats.org/drawingml/2006/main" sz="58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-</m:t>
                </m:r>
                <m:sSub>
                  <m:e>
                    <m:bar>
                      <m:barPr>
                        <m:ctrlPr>
                          <a:rPr xmlns:a="http://schemas.openxmlformats.org/drawingml/2006/main" sz="58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  <m:pos m:val="top"/>
                      </m:barPr>
                      <m:e>
                        <m:r>
                          <a:rPr xmlns:a="http://schemas.openxmlformats.org/drawingml/2006/main" sz="58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u</m:t>
                        </m:r>
                      </m:e>
                    </m:bar>
                  </m:e>
                  <m:sub>
                    <m:r>
                      <a:rPr xmlns:a="http://schemas.openxmlformats.org/drawingml/2006/main" sz="58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</m:sub>
                </m:sSub>
                <m:r>
                  <a:rPr xmlns:a="http://schemas.openxmlformats.org/drawingml/2006/main" sz="58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58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0</m:t>
                </m:r>
              </m:oMath>
            </a14:m>
          </a:p>
          <a:p>
            <a:pPr/>
            <a14:m>
              <m:oMathPara>
                <m:oMathParaPr>
                  <m:jc m:val="left"/>
                </m:oMathParaPr>
                <m:oMath>
                  <m:sSub>
                    <m:e>
                      <m:r>
                        <a:rPr xmlns:a="http://schemas.openxmlformats.org/drawingml/2006/main" sz="5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</m:e>
                    <m:sub>
                      <m:r>
                        <a:rPr xmlns:a="http://schemas.openxmlformats.org/drawingml/2006/main" sz="5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5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sub>
                  </m:sSub>
                  <m:r>
                    <a:rPr xmlns:a="http://schemas.openxmlformats.org/drawingml/2006/main" sz="5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5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δ</m:t>
                  </m:r>
                  <m:sSub>
                    <m:e>
                      <m:r>
                        <a:rPr xmlns:a="http://schemas.openxmlformats.org/drawingml/2006/main" sz="5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</m:e>
                    <m:sub>
                      <m:r>
                        <a:rPr xmlns:a="http://schemas.openxmlformats.org/drawingml/2006/main" sz="5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5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sub>
                  </m:sSub>
                  <m:r>
                    <a:rPr xmlns:a="http://schemas.openxmlformats.org/drawingml/2006/main" sz="5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sSub>
                    <m:e>
                      <m:r>
                        <a:rPr xmlns:a="http://schemas.openxmlformats.org/drawingml/2006/main" sz="5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u</m:t>
                      </m:r>
                    </m:e>
                    <m:sub>
                      <m:r>
                        <a:rPr xmlns:a="http://schemas.openxmlformats.org/drawingml/2006/main" sz="5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sub>
                  </m:sSub>
                  <m:r>
                    <a:rPr xmlns:a="http://schemas.openxmlformats.org/drawingml/2006/main" sz="5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sSub>
                    <m:e>
                      <m:r>
                        <a:rPr xmlns:a="http://schemas.openxmlformats.org/drawingml/2006/main" sz="5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ε</m:t>
                      </m:r>
                    </m:e>
                    <m:sub>
                      <m:r>
                        <a:rPr xmlns:a="http://schemas.openxmlformats.org/drawingml/2006/main" sz="5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5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sub>
                  </m:sSub>
                </m:oMath>
              </m:oMathPara>
            </a14:m>
          </a:p>
          <a:p>
            <a:pPr lvl="1"/>
            <a:r>
              <a:t>Demean across </a:t>
            </a:r>
            <a14:m>
              <m:oMath>
                <m:r>
                  <a:rPr xmlns:a="http://schemas.openxmlformats.org/drawingml/2006/main" sz="56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T</m:t>
                </m:r>
              </m:oMath>
            </a14:m>
            <a:r>
              <a:t>: </a:t>
            </a:r>
            <a14:m>
              <m:oMath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sSub>
                  <m:e>
                    <m:r>
                      <a:rPr xmlns:a="http://schemas.openxmlformats.org/drawingml/2006/main" sz="5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Y</m:t>
                    </m:r>
                  </m:e>
                  <m:sub>
                    <m:r>
                      <a:rPr xmlns:a="http://schemas.openxmlformats.org/drawingml/2006/main" sz="5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xmlns:a="http://schemas.openxmlformats.org/drawingml/2006/main" sz="5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</m:sub>
                </m:sSub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-</m:t>
                </m:r>
                <m:sSub>
                  <m:e>
                    <m:bar>
                      <m:barPr>
                        <m:ctrlPr>
                          <a:rPr xmlns:a="http://schemas.openxmlformats.org/drawingml/2006/main" sz="5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  <m:pos m:val="top"/>
                      </m:barPr>
                      <m:e>
                        <m:r>
                          <a:rPr xmlns:a="http://schemas.openxmlformats.org/drawingml/2006/main" sz="5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</m:e>
                    </m:bar>
                  </m:e>
                  <m:sub>
                    <m:r>
                      <a:rPr xmlns:a="http://schemas.openxmlformats.org/drawingml/2006/main" sz="5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</m:sub>
                </m:sSub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δ</m:t>
                </m:r>
                <m:sSub>
                  <m:e>
                    <m:r>
                      <a:rPr xmlns:a="http://schemas.openxmlformats.org/drawingml/2006/main" sz="5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D</m:t>
                    </m:r>
                  </m:e>
                  <m:sub>
                    <m:r>
                      <a:rPr xmlns:a="http://schemas.openxmlformats.org/drawingml/2006/main" sz="5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xmlns:a="http://schemas.openxmlformats.org/drawingml/2006/main" sz="5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</m:sub>
                </m:sSub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-</m:t>
                </m:r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δ</m:t>
                </m:r>
                <m:sSub>
                  <m:e>
                    <m:bar>
                      <m:barPr>
                        <m:ctrlPr>
                          <a:rPr xmlns:a="http://schemas.openxmlformats.org/drawingml/2006/main" sz="5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  <m:pos m:val="top"/>
                      </m:barPr>
                      <m:e>
                        <m:r>
                          <a:rPr xmlns:a="http://schemas.openxmlformats.org/drawingml/2006/main" sz="5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</m:e>
                    </m:bar>
                  </m:e>
                  <m:sub>
                    <m:r>
                      <a:rPr xmlns:a="http://schemas.openxmlformats.org/drawingml/2006/main" sz="5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</m:sub>
                </m:sSub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+</m:t>
                </m:r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sSub>
                  <m:e>
                    <m:r>
                      <a:rPr xmlns:a="http://schemas.openxmlformats.org/drawingml/2006/main" sz="5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u</m:t>
                    </m:r>
                  </m:e>
                  <m:sub>
                    <m:r>
                      <a:rPr xmlns:a="http://schemas.openxmlformats.org/drawingml/2006/main" sz="5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</m:sub>
                </m:sSub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-</m:t>
                </m:r>
                <m:sSub>
                  <m:e>
                    <m:bar>
                      <m:barPr>
                        <m:ctrlPr>
                          <a:rPr xmlns:a="http://schemas.openxmlformats.org/drawingml/2006/main" sz="5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  <m:pos m:val="top"/>
                      </m:barPr>
                      <m:e>
                        <m:r>
                          <a:rPr xmlns:a="http://schemas.openxmlformats.org/drawingml/2006/main" sz="5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u</m:t>
                        </m:r>
                      </m:e>
                    </m:bar>
                  </m:e>
                  <m:sub>
                    <m:r>
                      <a:rPr xmlns:a="http://schemas.openxmlformats.org/drawingml/2006/main" sz="5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</m:sub>
                </m:sSub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+</m:t>
                </m:r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sSub>
                  <m:e>
                    <m:r>
                      <a:rPr xmlns:a="http://schemas.openxmlformats.org/drawingml/2006/main" sz="5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ε</m:t>
                    </m:r>
                  </m:e>
                  <m:sub>
                    <m:r>
                      <a:rPr xmlns:a="http://schemas.openxmlformats.org/drawingml/2006/main" sz="5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xmlns:a="http://schemas.openxmlformats.org/drawingml/2006/main" sz="5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</m:sub>
                </m:sSub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-</m:t>
                </m:r>
                <m:sSub>
                  <m:e>
                    <m:bar>
                      <m:barPr>
                        <m:ctrlPr>
                          <a:rPr xmlns:a="http://schemas.openxmlformats.org/drawingml/2006/main" sz="5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  <m:pos m:val="top"/>
                      </m:barPr>
                      <m:e>
                        <m:r>
                          <a:rPr xmlns:a="http://schemas.openxmlformats.org/drawingml/2006/main" sz="5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bar>
                  </m:e>
                  <m:sub>
                    <m:r>
                      <a:rPr xmlns:a="http://schemas.openxmlformats.org/drawingml/2006/main" sz="5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xmlns:a="http://schemas.openxmlformats.org/drawingml/2006/main" sz="5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</m:sub>
                </m:sSub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</a:p>
          <a:p>
            <a:pPr/>
            <a14:m>
              <m:oMathPara>
                <m:oMathParaPr>
                  <m:jc m:val="left"/>
                </m:oMathParaPr>
                <m:oMath>
                  <m:sSub>
                    <m:e>
                      <m:limUpp>
                        <m:e>
                          <m:r>
                            <a:rPr xmlns:a="http://schemas.openxmlformats.org/drawingml/2006/main" sz="5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lim>
                          <m:r>
                            <a:rPr xmlns:a="http://schemas.openxmlformats.org/drawingml/2006/main" sz="5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··</m:t>
                          </m:r>
                        </m:lim>
                      </m:limUpp>
                    </m:e>
                    <m:sub>
                      <m: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sub>
                  </m:sSub>
                  <m:r>
                    <a:rPr xmlns:a="http://schemas.openxmlformats.org/drawingml/2006/main" sz="57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57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δ</m:t>
                  </m:r>
                  <m:sSub>
                    <m:e>
                      <m:limUpp>
                        <m:e>
                          <m:r>
                            <a:rPr xmlns:a="http://schemas.openxmlformats.org/drawingml/2006/main" sz="5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  <m:lim>
                          <m:r>
                            <a:rPr xmlns:a="http://schemas.openxmlformats.org/drawingml/2006/main" sz="5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··</m:t>
                          </m:r>
                        </m:lim>
                      </m:limUpp>
                    </m:e>
                    <m:sub>
                      <m: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sub>
                  </m:sSub>
                  <m:r>
                    <a:rPr xmlns:a="http://schemas.openxmlformats.org/drawingml/2006/main" sz="57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sSub>
                    <m:e>
                      <m:limUpp>
                        <m:e>
                          <m:r>
                            <a:rPr xmlns:a="http://schemas.openxmlformats.org/drawingml/2006/main" sz="5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  <m:lim>
                          <m:r>
                            <a:rPr xmlns:a="http://schemas.openxmlformats.org/drawingml/2006/main" sz="5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··</m:t>
                          </m:r>
                        </m:lim>
                      </m:limUpp>
                    </m:e>
                    <m:sub>
                      <m: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sub>
                  </m:sSub>
                </m:oMath>
              </m:oMathPara>
            </a14:m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Implement Fixed Effec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Implement Fixed Effects</a:t>
            </a:r>
          </a:p>
        </p:txBody>
      </p:sp>
      <p:sp>
        <p:nvSpPr>
          <p:cNvPr id="229" name="There are three ways that we can implement fixed effects in our regressio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There are three ways that we can implement fixed effects in our regression</a:t>
            </a:r>
          </a:p>
          <a:p>
            <a:pPr/>
            <a:r>
              <a:t>1) Demean and regression </a:t>
            </a:r>
            <a14:m>
              <m:oMath>
                <m:sSub>
                  <m:e>
                    <m:limUpp>
                      <m:e>
                        <m:r>
                          <a:rPr xmlns:a="http://schemas.openxmlformats.org/drawingml/2006/main" sz="5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lim>
                        <m:r>
                          <a:rPr xmlns:a="http://schemas.openxmlformats.org/drawingml/2006/main" sz="5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··</m:t>
                        </m:r>
                      </m:lim>
                    </m:limUpp>
                  </m:e>
                  <m:sub>
                    <m:r>
                      <a:rPr xmlns:a="http://schemas.openxmlformats.org/drawingml/2006/main" sz="5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xmlns:a="http://schemas.openxmlformats.org/drawingml/2006/main" sz="5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</m:sub>
                </m:sSub>
              </m:oMath>
            </a14:m>
            <a:r>
              <a:t> on </a:t>
            </a:r>
            <a14:m>
              <m:oMath>
                <m:sSub>
                  <m:e>
                    <m:limUpp>
                      <m:e>
                        <m:r>
                          <a:rPr xmlns:a="http://schemas.openxmlformats.org/drawingml/2006/main" sz="56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</m:e>
                      <m:lim>
                        <m:r>
                          <a:rPr xmlns:a="http://schemas.openxmlformats.org/drawingml/2006/main" sz="56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··</m:t>
                        </m:r>
                      </m:lim>
                    </m:limUpp>
                  </m:e>
                  <m:sub>
                    <m:r>
                      <a:rPr xmlns:a="http://schemas.openxmlformats.org/drawingml/2006/main" sz="5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xmlns:a="http://schemas.openxmlformats.org/drawingml/2006/main" sz="5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</m:sub>
                </m:sSub>
              </m:oMath>
            </a14:m>
            <a:r>
              <a:t> (and need to correct for degrees of freedom)</a:t>
            </a:r>
          </a:p>
          <a:p>
            <a:pPr/>
            <a:r>
              <a:t>2) Regress </a:t>
            </a:r>
            <a14:m>
              <m:oMath>
                <m:sSub>
                  <m:e>
                    <m:r>
                      <a:rPr xmlns:a="http://schemas.openxmlformats.org/drawingml/2006/main" sz="6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Y</m:t>
                    </m:r>
                  </m:e>
                  <m:sub>
                    <m:r>
                      <a:rPr xmlns:a="http://schemas.openxmlformats.org/drawingml/2006/main" sz="6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xmlns:a="http://schemas.openxmlformats.org/drawingml/2006/main" sz="6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</m:sub>
                </m:sSub>
              </m:oMath>
            </a14:m>
            <a:r>
              <a:t> on </a:t>
            </a:r>
            <a14:m>
              <m:oMath>
                <m:sSub>
                  <m:e>
                    <m:r>
                      <a:rPr xmlns:a="http://schemas.openxmlformats.org/drawingml/2006/main" sz="5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D</m:t>
                    </m:r>
                  </m:e>
                  <m:sub>
                    <m:r>
                      <a:rPr xmlns:a="http://schemas.openxmlformats.org/drawingml/2006/main" sz="5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xmlns:a="http://schemas.openxmlformats.org/drawingml/2006/main" sz="5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</m:sub>
                </m:sSub>
              </m:oMath>
            </a14:m>
            <a:r>
              <a:t> and unit-specific dummy variables (dummy variable regression)</a:t>
            </a:r>
          </a:p>
          <a:p>
            <a:pPr/>
            <a:r>
              <a:t>3) Regress </a:t>
            </a:r>
            <a14:m>
              <m:oMath>
                <m:sSub>
                  <m:e>
                    <m:r>
                      <a:rPr xmlns:a="http://schemas.openxmlformats.org/drawingml/2006/main" sz="6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Y</m:t>
                    </m:r>
                  </m:e>
                  <m:sub>
                    <m:r>
                      <a:rPr xmlns:a="http://schemas.openxmlformats.org/drawingml/2006/main" sz="6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xmlns:a="http://schemas.openxmlformats.org/drawingml/2006/main" sz="6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</m:sub>
                </m:sSub>
              </m:oMath>
            </a14:m>
            <a:r>
              <a:t> on </a:t>
            </a:r>
            <a14:m>
              <m:oMath>
                <m:sSub>
                  <m:e>
                    <m:r>
                      <a:rPr xmlns:a="http://schemas.openxmlformats.org/drawingml/2006/main" sz="5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D</m:t>
                    </m:r>
                  </m:e>
                  <m:sub>
                    <m:r>
                      <a:rPr xmlns:a="http://schemas.openxmlformats.org/drawingml/2006/main" sz="5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xmlns:a="http://schemas.openxmlformats.org/drawingml/2006/main" sz="5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</m:sub>
                </m:sSub>
              </m:oMath>
            </a14:m>
            <a:r>
              <a:t> with canned fixed effects routine in Stata or 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Assump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Assumptions</a:t>
            </a:r>
          </a:p>
        </p:txBody>
      </p:sp>
      <p:sp>
        <p:nvSpPr>
          <p:cNvPr id="232" name="There are a couple of necessary identifying assumption we need in order for the Fixed Effects (Within) Estimator to identify the causal effec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93776" indent="-493776" defTabSz="1975054">
              <a:spcBef>
                <a:spcPts val="3600"/>
              </a:spcBef>
              <a:defRPr sz="3888"/>
            </a:pPr>
            <a:r>
              <a:t>There are a couple of necessary identifying assumption we need in order for the Fixed Effects (Within) Estimator to identify the causal effect</a:t>
            </a:r>
          </a:p>
          <a:p>
            <a:pPr marL="493776" indent="-493776" defTabSz="1975054">
              <a:spcBef>
                <a:spcPts val="3600"/>
              </a:spcBef>
              <a:defRPr sz="3888"/>
            </a:pPr>
            <a:r>
              <a:t>Strictly exogenous assumption (independence assumption and not testable)</a:t>
            </a:r>
          </a:p>
          <a:p>
            <a:pPr lvl="1" marL="987552" indent="-493776" defTabSz="1975054">
              <a:spcBef>
                <a:spcPts val="3600"/>
              </a:spcBef>
              <a:defRPr sz="3888"/>
            </a:pPr>
            <a14:m>
              <m:oMath>
                <m:r>
                  <a:rPr xmlns:a="http://schemas.openxmlformats.org/drawingml/2006/main" sz="47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E</m:t>
                </m:r>
                <m:r>
                  <a:rPr xmlns:a="http://schemas.openxmlformats.org/drawingml/2006/main" sz="47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[</m:t>
                </m:r>
                <m:sSub>
                  <m:e>
                    <m:r>
                      <a:rPr xmlns:a="http://schemas.openxmlformats.org/drawingml/2006/main" sz="4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ε</m:t>
                    </m:r>
                  </m:e>
                  <m:sub>
                    <m:r>
                      <a:rPr xmlns:a="http://schemas.openxmlformats.org/drawingml/2006/main" sz="4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xmlns:a="http://schemas.openxmlformats.org/drawingml/2006/main" sz="4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</m:sub>
                </m:sSub>
                <m:r>
                  <a:rPr xmlns:a="http://schemas.openxmlformats.org/drawingml/2006/main" sz="47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|</m:t>
                </m:r>
                <m:sSub>
                  <m:e>
                    <m:r>
                      <a:rPr xmlns:a="http://schemas.openxmlformats.org/drawingml/2006/main" sz="4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D</m:t>
                    </m:r>
                  </m:e>
                  <m:sub>
                    <m:r>
                      <a:rPr xmlns:a="http://schemas.openxmlformats.org/drawingml/2006/main" sz="4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xmlns:a="http://schemas.openxmlformats.org/drawingml/2006/main" sz="4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  <m:r>
                  <a:rPr xmlns:a="http://schemas.openxmlformats.org/drawingml/2006/main" sz="47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sSub>
                  <m:e>
                    <m:r>
                      <a:rPr xmlns:a="http://schemas.openxmlformats.org/drawingml/2006/main" sz="4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D</m:t>
                    </m:r>
                  </m:e>
                  <m:sub>
                    <m:r>
                      <a:rPr xmlns:a="http://schemas.openxmlformats.org/drawingml/2006/main" sz="4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xmlns:a="http://schemas.openxmlformats.org/drawingml/2006/main" sz="4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b>
                </m:sSub>
                <m:r>
                  <a:rPr xmlns:a="http://schemas.openxmlformats.org/drawingml/2006/main" sz="47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r>
                  <a:rPr xmlns:a="http://schemas.openxmlformats.org/drawingml/2006/main" sz="47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.</m:t>
                </m:r>
                <m:r>
                  <a:rPr xmlns:a="http://schemas.openxmlformats.org/drawingml/2006/main" sz="47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.</m:t>
                </m:r>
                <m:r>
                  <a:rPr xmlns:a="http://schemas.openxmlformats.org/drawingml/2006/main" sz="47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.</m:t>
                </m:r>
                <m:r>
                  <a:rPr xmlns:a="http://schemas.openxmlformats.org/drawingml/2006/main" sz="47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sSub>
                  <m:e>
                    <m:r>
                      <a:rPr xmlns:a="http://schemas.openxmlformats.org/drawingml/2006/main" sz="4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D</m:t>
                    </m:r>
                  </m:e>
                  <m:sub>
                    <m:r>
                      <a:rPr xmlns:a="http://schemas.openxmlformats.org/drawingml/2006/main" sz="4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xmlns:a="http://schemas.openxmlformats.org/drawingml/2006/main" sz="4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</m:sub>
                </m:sSub>
                <m:r>
                  <a:rPr xmlns:a="http://schemas.openxmlformats.org/drawingml/2006/main" sz="47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sSub>
                  <m:e>
                    <m:r>
                      <a:rPr xmlns:a="http://schemas.openxmlformats.org/drawingml/2006/main" sz="4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u</m:t>
                    </m:r>
                  </m:e>
                  <m:sub>
                    <m:r>
                      <a:rPr xmlns:a="http://schemas.openxmlformats.org/drawingml/2006/main" sz="4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</m:sub>
                </m:sSub>
                <m:r>
                  <a:rPr xmlns:a="http://schemas.openxmlformats.org/drawingml/2006/main" sz="47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]</m:t>
                </m:r>
                <m:r>
                  <a:rPr xmlns:a="http://schemas.openxmlformats.org/drawingml/2006/main" sz="47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47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0</m:t>
                </m:r>
              </m:oMath>
            </a14:m>
            <a:r>
              <a:t> for </a:t>
            </a:r>
            <a14:m>
              <m:oMath>
                <m:r>
                  <a:rPr xmlns:a="http://schemas.openxmlformats.org/drawingml/2006/main" sz="4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t</m:t>
                </m:r>
                <m:r>
                  <a:rPr xmlns:a="http://schemas.openxmlformats.org/drawingml/2006/main" sz="4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4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1,2,...,</m:t>
                </m:r>
                <m:r>
                  <a:rPr xmlns:a="http://schemas.openxmlformats.org/drawingml/2006/main" sz="4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T</m:t>
                </m:r>
              </m:oMath>
            </a14:m>
          </a:p>
          <a:p>
            <a:pPr marL="493776" indent="-493776" defTabSz="1975054">
              <a:spcBef>
                <a:spcPts val="3600"/>
              </a:spcBef>
              <a:defRPr sz="3888"/>
            </a:pPr>
            <a:r>
              <a:t>Rank assumption (variation is required for at least some units and is testable)</a:t>
            </a:r>
          </a:p>
          <a:p>
            <a:pPr lvl="1" marL="987552" indent="-493776" defTabSz="1975054">
              <a:spcBef>
                <a:spcPts val="3600"/>
              </a:spcBef>
              <a:defRPr sz="3888"/>
            </a:pPr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46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r</m:t>
                  </m:r>
                  <m:r>
                    <a:rPr xmlns:a="http://schemas.openxmlformats.org/drawingml/2006/main" sz="46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a</m:t>
                  </m:r>
                  <m:r>
                    <a:rPr xmlns:a="http://schemas.openxmlformats.org/drawingml/2006/main" sz="46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46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k</m:t>
                  </m:r>
                  <m:r>
                    <a:rPr xmlns:a="http://schemas.openxmlformats.org/drawingml/2006/main" sz="46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limUpp>
                    <m:e>
                      <m:limLow>
                        <m:e>
                          <m:r>
                            <a:rPr xmlns:a="http://schemas.openxmlformats.org/drawingml/2006/main" sz="4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</m:e>
                        <m:lim>
                          <m:r>
                            <a:rPr xmlns:a="http://schemas.openxmlformats.org/drawingml/2006/main" sz="4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xmlns:a="http://schemas.openxmlformats.org/drawingml/2006/main" sz="4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xmlns:a="http://schemas.openxmlformats.org/drawingml/2006/main" sz="4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lim>
                      </m:limLow>
                    </m:e>
                    <m:lim>
                      <m:r>
                        <a:rPr xmlns:a="http://schemas.openxmlformats.org/drawingml/2006/main" sz="4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lim>
                  </m:limUpp>
                  <m:r>
                    <a:rPr xmlns:a="http://schemas.openxmlformats.org/drawingml/2006/main" sz="46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E</m:t>
                  </m:r>
                  <m:r>
                    <a:rPr xmlns:a="http://schemas.openxmlformats.org/drawingml/2006/main" sz="46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[</m:t>
                  </m:r>
                  <m:sSubSup>
                    <m:e>
                      <m:limUpp>
                        <m:e>
                          <m:r>
                            <a:rPr xmlns:a="http://schemas.openxmlformats.org/drawingml/2006/main" sz="4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  <m:lim>
                          <m:r>
                            <a:rPr xmlns:a="http://schemas.openxmlformats.org/drawingml/2006/main" sz="4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··</m:t>
                          </m:r>
                        </m:lim>
                      </m:limUpp>
                    </m:e>
                    <m:sub>
                      <m:r>
                        <a:rPr xmlns:a="http://schemas.openxmlformats.org/drawingml/2006/main" sz="4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4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sub>
                    <m:sup>
                      <m:r>
                        <a:rPr xmlns:a="http://schemas.openxmlformats.org/drawingml/2006/main" sz="4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sup>
                  </m:sSubSup>
                  <m:sSub>
                    <m:e>
                      <m:limUpp>
                        <m:e>
                          <m:r>
                            <a:rPr xmlns:a="http://schemas.openxmlformats.org/drawingml/2006/main" sz="4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  <m:lim>
                          <m:r>
                            <a:rPr xmlns:a="http://schemas.openxmlformats.org/drawingml/2006/main" sz="4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··</m:t>
                          </m:r>
                        </m:lim>
                      </m:limUpp>
                    </m:e>
                    <m:sub>
                      <m:r>
                        <a:rPr xmlns:a="http://schemas.openxmlformats.org/drawingml/2006/main" sz="4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4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sub>
                  </m:sSub>
                  <m:r>
                    <a:rPr xmlns:a="http://schemas.openxmlformats.org/drawingml/2006/main" sz="46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]</m:t>
                  </m:r>
                  <m:r>
                    <a:rPr xmlns:a="http://schemas.openxmlformats.org/drawingml/2006/main" sz="46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46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46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K</m:t>
                  </m:r>
                </m:oMath>
              </m:oMathPara>
            </a14:m>
          </a:p>
          <a:p>
            <a:pPr lvl="1" marL="987552" indent="-493776" defTabSz="1975054">
              <a:spcBef>
                <a:spcPts val="3600"/>
              </a:spcBef>
              <a:defRPr sz="3888"/>
            </a:pPr>
            <a:r>
              <a:t>Recall that this is just the </a:t>
            </a:r>
            <a14:m>
              <m:oMath>
                <m:r>
                  <a:rPr xmlns:a="http://schemas.openxmlformats.org/drawingml/2006/main" sz="49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V</m:t>
                </m:r>
                <m:r>
                  <a:rPr xmlns:a="http://schemas.openxmlformats.org/drawingml/2006/main" sz="49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sSub>
                  <m:e>
                    <m:r>
                      <a:rPr xmlns:a="http://schemas.openxmlformats.org/drawingml/2006/main" sz="4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D</m:t>
                    </m:r>
                  </m:e>
                  <m:sub>
                    <m:r>
                      <a:rPr xmlns:a="http://schemas.openxmlformats.org/drawingml/2006/main" sz="4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xmlns:a="http://schemas.openxmlformats.org/drawingml/2006/main" sz="4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</m:sub>
                </m:sSub>
                <m:r>
                  <a:rPr xmlns:a="http://schemas.openxmlformats.org/drawingml/2006/main" sz="49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  <a:r>
              <a:t> from </a:t>
            </a:r>
            <a14:m>
              <m:oMath>
                <m:limUpp>
                  <m:e>
                    <m:r>
                      <a:rPr xmlns:a="http://schemas.openxmlformats.org/drawingml/2006/main" sz="4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δ</m:t>
                    </m:r>
                  </m:e>
                  <m:lim>
                    <m:r>
                      <a:rPr xmlns:a="http://schemas.openxmlformats.org/drawingml/2006/main" sz="4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  <m:r>
                  <a:rPr xmlns:a="http://schemas.openxmlformats.org/drawingml/2006/main" sz="4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f>
                  <m:fPr>
                    <m:ctrlPr>
                      <a:rPr xmlns:a="http://schemas.openxmlformats.org/drawingml/2006/main" sz="4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a:rPr xmlns:a="http://schemas.openxmlformats.org/drawingml/2006/main" sz="4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xmlns:a="http://schemas.openxmlformats.org/drawingml/2006/main" sz="4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e>
                        <m:r>
                          <a:rPr xmlns:a="http://schemas.openxmlformats.org/drawingml/2006/main" sz="46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a:rPr xmlns:a="http://schemas.openxmlformats.org/drawingml/2006/main" sz="46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xmlns:a="http://schemas.openxmlformats.org/drawingml/2006/main" sz="46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xmlns:a="http://schemas.openxmlformats.org/drawingml/2006/main" sz="4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e>
                        <m:r>
                          <a:rPr xmlns:a="http://schemas.openxmlformats.org/drawingml/2006/main" sz="46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</m:e>
                      <m:sub>
                        <m:r>
                          <a:rPr xmlns:a="http://schemas.openxmlformats.org/drawingml/2006/main" sz="46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xmlns:a="http://schemas.openxmlformats.org/drawingml/2006/main" sz="46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xmlns:a="http://schemas.openxmlformats.org/drawingml/2006/main" sz="4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num>
                  <m:den>
                    <m:r>
                      <a:rPr xmlns:a="http://schemas.openxmlformats.org/drawingml/2006/main" sz="4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V</m:t>
                    </m:r>
                    <m:r>
                      <a:rPr xmlns:a="http://schemas.openxmlformats.org/drawingml/2006/main" sz="4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e>
                        <m:r>
                          <a:rPr xmlns:a="http://schemas.openxmlformats.org/drawingml/2006/main" sz="46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</m:e>
                      <m:sub>
                        <m:r>
                          <a:rPr xmlns:a="http://schemas.openxmlformats.org/drawingml/2006/main" sz="46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xmlns:a="http://schemas.openxmlformats.org/drawingml/2006/main" sz="46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xmlns:a="http://schemas.openxmlformats.org/drawingml/2006/main" sz="4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den>
                </m:f>
              </m:oMath>
            </a14:m>
            <a:endParaRPr sz="4800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Assump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Assumptions</a:t>
            </a:r>
          </a:p>
        </p:txBody>
      </p:sp>
      <p:sp>
        <p:nvSpPr>
          <p:cNvPr id="235" name="Our strict exogeneity assumption will be similar to our independence assumptio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91312" indent="-591312" defTabSz="2365188">
              <a:spcBef>
                <a:spcPts val="4300"/>
              </a:spcBef>
              <a:defRPr sz="4656"/>
            </a:pPr>
            <a:r>
              <a:t>Our strict exogeneity assumption will be similar to our independence assumption</a:t>
            </a:r>
          </a:p>
          <a:p>
            <a:pPr lvl="1" marL="1182624" indent="-591312" defTabSz="2365188">
              <a:spcBef>
                <a:spcPts val="4300"/>
              </a:spcBef>
              <a:defRPr sz="4656"/>
            </a:pPr>
            <a:r>
              <a:t>Our time-invariant confounders can be related to </a:t>
            </a:r>
            <a14:m>
              <m:oMath>
                <m:sSub>
                  <m:e>
                    <m:r>
                      <a:rPr xmlns:a="http://schemas.openxmlformats.org/drawingml/2006/main" sz="5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D</m:t>
                    </m:r>
                  </m:e>
                  <m:sub>
                    <m:r>
                      <a:rPr xmlns:a="http://schemas.openxmlformats.org/drawingml/2006/main" sz="5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xmlns:a="http://schemas.openxmlformats.org/drawingml/2006/main" sz="5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</m:sub>
                </m:sSub>
              </m:oMath>
            </a14:m>
            <a:r>
              <a:t> since we control for them with fixed effects</a:t>
            </a:r>
          </a:p>
          <a:p>
            <a:pPr lvl="1" marL="1182624" indent="-591312" defTabSz="2365188">
              <a:spcBef>
                <a:spcPts val="4300"/>
              </a:spcBef>
              <a:defRPr sz="4656"/>
            </a:pPr>
            <a:r>
              <a:t>We need to be concerned about unobserved time-varying confounders, which will violate this assumption</a:t>
            </a:r>
          </a:p>
          <a:p>
            <a:pPr marL="591312" indent="-591312" defTabSz="2365188">
              <a:spcBef>
                <a:spcPts val="4300"/>
              </a:spcBef>
              <a:defRPr sz="4656"/>
            </a:pPr>
            <a:r>
              <a:t>Our rank assumption requires that there be variation in treatment over time for at least some units of observation</a:t>
            </a:r>
          </a:p>
          <a:p>
            <a:pPr lvl="1" marL="1182624" indent="-591312" defTabSz="2365188">
              <a:spcBef>
                <a:spcPts val="4300"/>
              </a:spcBef>
              <a:defRPr sz="4656"/>
            </a:pPr>
            <a:r>
              <a:t>Otherwise it will be 0 and violate the assumption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Assump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Assumptions</a:t>
            </a:r>
          </a:p>
        </p:txBody>
      </p:sp>
      <p:sp>
        <p:nvSpPr>
          <p:cNvPr id="238" name="If our two main assumption hold, then the fixed effects estimator identifies the causal effec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If our two main assumption hold, then the fixed effects estimator identifies the causal effect</a:t>
            </a:r>
          </a:p>
          <a:p>
            <a:pPr/>
            <a:r>
              <a:t>The fixed effect estimate is consistent </a:t>
            </a:r>
            <a14:m>
              <m:oMath>
                <m:r>
                  <a:rPr xmlns:a="http://schemas.openxmlformats.org/drawingml/2006/main" sz="58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limLow>
                  <m:e>
                    <m:r>
                      <a:rPr xmlns:a="http://schemas.openxmlformats.org/drawingml/2006/main" sz="58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a:rPr xmlns:a="http://schemas.openxmlformats.org/drawingml/2006/main" sz="58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lim</m:t>
                    </m:r>
                  </m:e>
                  <m:lim>
                    <m:r>
                      <a:rPr xmlns:a="http://schemas.openxmlformats.org/drawingml/2006/main" sz="58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  <m:r>
                      <a:rPr xmlns:a="http://schemas.openxmlformats.org/drawingml/2006/main" sz="58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xmlns:a="http://schemas.openxmlformats.org/drawingml/2006/main" sz="58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∞</m:t>
                    </m:r>
                  </m:lim>
                </m:limLow>
                <m:sSub>
                  <m:e>
                    <m:limUpp>
                      <m:e>
                        <m:r>
                          <a:rPr xmlns:a="http://schemas.openxmlformats.org/drawingml/2006/main" sz="58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lim>
                        <m:r>
                          <a:rPr xmlns:a="http://schemas.openxmlformats.org/drawingml/2006/main" sz="58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̂</m:t>
                        </m:r>
                      </m:lim>
                    </m:limUpp>
                  </m:e>
                  <m:sub>
                    <m:r>
                      <a:rPr xmlns:a="http://schemas.openxmlformats.org/drawingml/2006/main" sz="58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F</m:t>
                    </m:r>
                    <m:r>
                      <a:rPr xmlns:a="http://schemas.openxmlformats.org/drawingml/2006/main" sz="58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r>
                      <a:rPr xmlns:a="http://schemas.openxmlformats.org/drawingml/2006/main" sz="58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xmlns:a="http://schemas.openxmlformats.org/drawingml/2006/main" sz="58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</m:sub>
                </m:sSub>
                <m:r>
                  <a:rPr xmlns:a="http://schemas.openxmlformats.org/drawingml/2006/main" sz="58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58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δ</m:t>
                </m:r>
                <m:r>
                  <a:rPr xmlns:a="http://schemas.openxmlformats.org/drawingml/2006/main" sz="58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  <a:r>
              <a:t> and unbiased</a:t>
            </a:r>
          </a:p>
          <a:p>
            <a:pPr lvl="1"/>
            <a:r>
              <a:t>This holds as long as the number of clusters is large enough</a:t>
            </a:r>
          </a:p>
          <a:p>
            <a:pPr lvl="2"/>
            <a:r>
              <a:t>This will be an issue we’ll run into with Diff-in-Diff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Caveats of Fixed Effects (Within) Estimato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Caveats of Fixed Effects (Within) Estimator</a:t>
            </a:r>
          </a:p>
        </p:txBody>
      </p:sp>
      <p:sp>
        <p:nvSpPr>
          <p:cNvPr id="241" name="There are two key caveats we need to be aware of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There are two key caveats we need to be aware of</a:t>
            </a:r>
          </a:p>
          <a:p>
            <a:pPr/>
            <a:r>
              <a:t>1) Fixed effects cannot resolve reverse causality</a:t>
            </a:r>
          </a:p>
          <a:p>
            <a:pPr lvl="1"/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6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Y</m:t>
                  </m:r>
                  <m:r>
                    <a:rPr xmlns:a="http://schemas.openxmlformats.org/drawingml/2006/main" sz="6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→</m:t>
                  </m:r>
                  <m:r>
                    <a:rPr xmlns:a="http://schemas.openxmlformats.org/drawingml/2006/main" sz="6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D</m:t>
                  </m:r>
                </m:oMath>
              </m:oMathPara>
            </a14:m>
          </a:p>
          <a:p>
            <a:pPr/>
            <a:r>
              <a:t>2) Fixed effects cannot control for time-varying unobserved confounders</a:t>
            </a:r>
          </a:p>
          <a:p>
            <a:pPr lvl="1"/>
            <a:r>
              <a:t>We have to assume that there are no time-varying unobserved confounders</a:t>
            </a:r>
          </a:p>
          <a:p>
            <a:pPr lvl="1"/>
            <a14:m>
              <m:oMath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E</m:t>
                </m:r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[</m:t>
                </m:r>
                <m:sSub>
                  <m:e>
                    <m:r>
                      <a:rPr xmlns:a="http://schemas.openxmlformats.org/drawingml/2006/main" sz="5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ε</m:t>
                    </m:r>
                  </m:e>
                  <m:sub>
                    <m:r>
                      <a:rPr xmlns:a="http://schemas.openxmlformats.org/drawingml/2006/main" sz="5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xmlns:a="http://schemas.openxmlformats.org/drawingml/2006/main" sz="5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</m:sub>
                </m:sSub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|</m:t>
                </m:r>
                <m:sSub>
                  <m:e>
                    <m:r>
                      <a:rPr xmlns:a="http://schemas.openxmlformats.org/drawingml/2006/main" sz="5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D</m:t>
                    </m:r>
                  </m:e>
                  <m:sub>
                    <m:r>
                      <a:rPr xmlns:a="http://schemas.openxmlformats.org/drawingml/2006/main" sz="5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xmlns:a="http://schemas.openxmlformats.org/drawingml/2006/main" sz="5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sSub>
                  <m:e>
                    <m:r>
                      <a:rPr xmlns:a="http://schemas.openxmlformats.org/drawingml/2006/main" sz="5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D</m:t>
                    </m:r>
                  </m:e>
                  <m:sub>
                    <m:r>
                      <a:rPr xmlns:a="http://schemas.openxmlformats.org/drawingml/2006/main" sz="5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xmlns:a="http://schemas.openxmlformats.org/drawingml/2006/main" sz="5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b>
                </m:sSub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.</m:t>
                </m:r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.</m:t>
                </m:r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.</m:t>
                </m:r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sSub>
                  <m:e>
                    <m:r>
                      <a:rPr xmlns:a="http://schemas.openxmlformats.org/drawingml/2006/main" sz="5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D</m:t>
                    </m:r>
                  </m:e>
                  <m:sub>
                    <m:r>
                      <a:rPr xmlns:a="http://schemas.openxmlformats.org/drawingml/2006/main" sz="5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xmlns:a="http://schemas.openxmlformats.org/drawingml/2006/main" sz="5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</m:sub>
                </m:sSub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sSub>
                  <m:e>
                    <m:r>
                      <a:rPr xmlns:a="http://schemas.openxmlformats.org/drawingml/2006/main" sz="5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u</m:t>
                    </m:r>
                  </m:e>
                  <m:sub>
                    <m:r>
                      <a:rPr xmlns:a="http://schemas.openxmlformats.org/drawingml/2006/main" sz="5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</m:sub>
                </m:sSub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]</m:t>
                </m:r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0</m:t>
                </m:r>
              </m:oMath>
            </a14:m>
            <a:r>
              <a:t> for </a:t>
            </a:r>
            <a14:m>
              <m:oMath>
                <m:r>
                  <a:rPr xmlns:a="http://schemas.openxmlformats.org/drawingml/2006/main" sz="57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t</m:t>
                </m:r>
                <m:r>
                  <a:rPr xmlns:a="http://schemas.openxmlformats.org/drawingml/2006/main" sz="57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57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1,2,...,</m:t>
                </m:r>
                <m:r>
                  <a:rPr xmlns:a="http://schemas.openxmlformats.org/drawingml/2006/main" sz="57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T</m:t>
                </m:r>
              </m:oMath>
            </a14:m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he Takeawa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Takeaway</a:t>
            </a:r>
          </a:p>
        </p:txBody>
      </p:sp>
      <p:sp>
        <p:nvSpPr>
          <p:cNvPr id="159" name="Panel Data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69391" indent="-469391" defTabSz="1877520">
              <a:spcBef>
                <a:spcPts val="3400"/>
              </a:spcBef>
              <a:defRPr sz="3696"/>
            </a:pPr>
            <a:r>
              <a:t>Panel Data</a:t>
            </a:r>
          </a:p>
          <a:p>
            <a:pPr lvl="1" marL="938783" indent="-469391" defTabSz="1877520">
              <a:spcBef>
                <a:spcPts val="3400"/>
              </a:spcBef>
              <a:defRPr sz="3696"/>
            </a:pPr>
            <a:r>
              <a:t>When we observe the same </a:t>
            </a:r>
            <a14:m>
              <m:oMath>
                <m:sSup>
                  <m:e>
                    <m:r>
                      <a:rPr xmlns:a="http://schemas.openxmlformats.org/drawingml/2006/main" sz="4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</m:e>
                  <m:sup>
                    <m:r>
                      <a:rPr xmlns:a="http://schemas.openxmlformats.org/drawingml/2006/main" sz="4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a:rPr xmlns:a="http://schemas.openxmlformats.org/drawingml/2006/main" sz="4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</m:t>
                    </m:r>
                  </m:sup>
                </m:sSup>
              </m:oMath>
            </a14:m>
            <a:r>
              <a:t> unit over time</a:t>
            </a:r>
          </a:p>
          <a:p>
            <a:pPr lvl="1" marL="938783" indent="-469391" defTabSz="1877520">
              <a:spcBef>
                <a:spcPts val="3400"/>
              </a:spcBef>
              <a:defRPr sz="3696"/>
            </a:pPr>
            <a:r>
              <a:t>With cross-sectional data, we do not observe the same </a:t>
            </a:r>
            <a14:m>
              <m:oMath>
                <m:sSup>
                  <m:e>
                    <m:r>
                      <a:rPr xmlns:a="http://schemas.openxmlformats.org/drawingml/2006/main" sz="4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</m:e>
                  <m:sup>
                    <m:r>
                      <a:rPr xmlns:a="http://schemas.openxmlformats.org/drawingml/2006/main" sz="4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a:rPr xmlns:a="http://schemas.openxmlformats.org/drawingml/2006/main" sz="4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</m:t>
                    </m:r>
                  </m:sup>
                </m:sSup>
              </m:oMath>
            </a14:m>
            <a:r>
              <a:t> over time</a:t>
            </a:r>
          </a:p>
          <a:p>
            <a:pPr lvl="1" marL="938783" indent="-469391" defTabSz="1877520">
              <a:spcBef>
                <a:spcPts val="3400"/>
              </a:spcBef>
              <a:defRPr sz="3696"/>
            </a:pPr>
            <a:r>
              <a:t>We can use the panel structure to control for unobserved or observed time-invariant heterogeneity </a:t>
            </a:r>
          </a:p>
          <a:p>
            <a:pPr lvl="1" marL="938783" indent="-469391" defTabSz="1877520">
              <a:spcBef>
                <a:spcPts val="3400"/>
              </a:spcBef>
              <a:defRPr sz="3696"/>
            </a:pPr>
            <a:r>
              <a:t>Time-invariant heterogeneity (observed or unobserved) are covariates that vary across units but do not vary within units</a:t>
            </a:r>
          </a:p>
          <a:p>
            <a:pPr marL="469391" indent="-469391" defTabSz="1877520">
              <a:spcBef>
                <a:spcPts val="3400"/>
              </a:spcBef>
              <a:defRPr sz="3696"/>
            </a:pPr>
            <a:r>
              <a:t>Fixed Effects (Within) Estimator</a:t>
            </a:r>
          </a:p>
          <a:p>
            <a:pPr lvl="1" marL="938783" indent="-469391" defTabSz="1877520">
              <a:spcBef>
                <a:spcPts val="3400"/>
              </a:spcBef>
              <a:defRPr sz="3696"/>
            </a:pPr>
            <a:r>
              <a:t>Is an identification strategy that can be employed with panel data</a:t>
            </a:r>
          </a:p>
          <a:p>
            <a:pPr lvl="1" marL="938783" indent="-469391" defTabSz="1877520">
              <a:spcBef>
                <a:spcPts val="3400"/>
              </a:spcBef>
              <a:defRPr sz="3696"/>
            </a:pPr>
            <a:r>
              <a:t>It works when we have unobserved time-invariant confounders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avea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Caveats</a:t>
            </a:r>
          </a:p>
        </p:txBody>
      </p:sp>
      <p:sp>
        <p:nvSpPr>
          <p:cNvPr id="244" name="Fixed Effects Estimator cannot handle reverse causality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Fixed Effects Estimator cannot handle reverse causality</a:t>
            </a:r>
          </a:p>
          <a:p>
            <a:pPr lvl="1"/>
            <a:r>
              <a:t>Cornwell and Trumbell (1994) find positive correlations between policing and crime rates using panel data from North Carolina</a:t>
            </a:r>
          </a:p>
        </p:txBody>
      </p:sp>
      <p:pic>
        <p:nvPicPr>
          <p:cNvPr id="24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17820" y="7256873"/>
            <a:ext cx="15693629" cy="598835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Cavea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Caveats</a:t>
            </a:r>
          </a:p>
        </p:txBody>
      </p:sp>
      <p:sp>
        <p:nvSpPr>
          <p:cNvPr id="248" name="Does this mean that police cause more crime?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85215" indent="-585215" defTabSz="2340805">
              <a:spcBef>
                <a:spcPts val="4300"/>
              </a:spcBef>
              <a:defRPr sz="4608"/>
            </a:pPr>
            <a:r>
              <a:t>Does this mean that police cause more crime?</a:t>
            </a:r>
          </a:p>
          <a:p>
            <a:pPr lvl="1" marL="1170431" indent="-585215" defTabSz="2340805">
              <a:spcBef>
                <a:spcPts val="4300"/>
              </a:spcBef>
              <a:defRPr sz="4608"/>
            </a:pPr>
            <a:r>
              <a:t>It is likely a reverse causality problem and they did not identify the causal effect</a:t>
            </a:r>
          </a:p>
          <a:p>
            <a:pPr lvl="1" marL="1170431" indent="-585215" defTabSz="2340805">
              <a:spcBef>
                <a:spcPts val="4300"/>
              </a:spcBef>
              <a:defRPr sz="4608"/>
            </a:pPr>
            <a:r>
              <a:t>Police spending is a function of crime rates and crimes rates </a:t>
            </a:r>
          </a:p>
          <a:p>
            <a:pPr lvl="1" marL="1170431" indent="-585215" defTabSz="2340805">
              <a:spcBef>
                <a:spcPts val="4300"/>
              </a:spcBef>
              <a:defRPr sz="4608"/>
            </a:pPr>
            <a:r>
              <a:rPr b="1"/>
              <a:t>Simultaneity bias </a:t>
            </a:r>
            <a:r>
              <a:t>is creating bias for their estimated treatment effects</a:t>
            </a:r>
          </a:p>
          <a:p>
            <a:pPr marL="585215" indent="-585215" defTabSz="2340805">
              <a:spcBef>
                <a:spcPts val="4300"/>
              </a:spcBef>
              <a:defRPr sz="4608"/>
            </a:pPr>
            <a:r>
              <a:t>Becker (1986) predicts the police spending per capita will theoretically reduce crime</a:t>
            </a:r>
          </a:p>
          <a:p>
            <a:pPr lvl="1" marL="1170431" indent="-585215" defTabSz="2340805">
              <a:spcBef>
                <a:spcPts val="4300"/>
              </a:spcBef>
              <a:defRPr sz="4608"/>
            </a:pPr>
            <a:r>
              <a:t>What is the relationship between the outcome, treatment, and covariates of interest?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Cavea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Caveats</a:t>
            </a:r>
          </a:p>
        </p:txBody>
      </p:sp>
      <p:sp>
        <p:nvSpPr>
          <p:cNvPr id="251" name="We need to assume no time-varying unobserved confounder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603504" indent="-603504" defTabSz="2413955">
              <a:spcBef>
                <a:spcPts val="4400"/>
              </a:spcBef>
              <a:defRPr sz="4752"/>
            </a:pPr>
            <a:r>
              <a:t>We need to assume no time-varying unobserved confounders</a:t>
            </a:r>
          </a:p>
          <a:p>
            <a:pPr lvl="1" marL="1207008" indent="-603504" defTabSz="2413955">
              <a:spcBef>
                <a:spcPts val="4400"/>
              </a:spcBef>
              <a:defRPr sz="4752"/>
            </a:pPr>
            <a:r>
              <a:t>The presence of any time-varying unobserved confounders will prevent the backdoor criterion from being satisfied</a:t>
            </a:r>
          </a:p>
          <a:p>
            <a:pPr lvl="1" marL="1207008" indent="-603504" defTabSz="2413955">
              <a:spcBef>
                <a:spcPts val="4400"/>
              </a:spcBef>
              <a:defRPr sz="4752"/>
            </a:pPr>
            <a:r>
              <a:t>This is just </a:t>
            </a:r>
            <a:r>
              <a:rPr b="1"/>
              <a:t>omitted variable bias</a:t>
            </a:r>
            <a:endParaRPr b="1"/>
          </a:p>
          <a:p>
            <a:pPr marL="603504" indent="-603504" defTabSz="2413955">
              <a:spcBef>
                <a:spcPts val="4400"/>
              </a:spcBef>
              <a:defRPr sz="4752"/>
            </a:pPr>
            <a:r>
              <a:t>You will need another research design to handle time-varying unobserved confounders</a:t>
            </a:r>
          </a:p>
          <a:p>
            <a:pPr lvl="1" marL="1207008" indent="-603504" defTabSz="2413955">
              <a:spcBef>
                <a:spcPts val="4400"/>
              </a:spcBef>
              <a:defRPr sz="4752"/>
            </a:pPr>
            <a:r>
              <a:t>Demean time-varying confounder is just moved to the composite error term and the strict exogeneity assumption (independence assumption) is violated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Example: Returns to Marriag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Example: Returns to Marriage</a:t>
            </a:r>
          </a:p>
        </p:txBody>
      </p:sp>
      <p:sp>
        <p:nvSpPr>
          <p:cNvPr id="254" name="Cornwell and Rupert (1997) attempt to estimate the returns to marriage on earning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Cornwell and Rupert (1997) attempt to estimate the returns to marriage on earnings</a:t>
            </a:r>
          </a:p>
          <a:p>
            <a:pPr lvl="1"/>
            <a:r>
              <a:t>The SDO shows that married men earn more than unmarried men</a:t>
            </a:r>
          </a:p>
          <a:p>
            <a:pPr lvl="1"/>
            <a:r>
              <a:t>The SDO is likely biased from confounders and selection into marriage</a:t>
            </a:r>
          </a:p>
          <a:p>
            <a:pPr/>
            <a:r>
              <a:t>We’ll use panel data estimators to see the returns to marriage </a:t>
            </a:r>
          </a:p>
          <a:p>
            <a:pPr lvl="1"/>
            <a:r>
              <a:t>What does the Feasible Generalized Least Squared model compared to Fixed Effects?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Example: Returns to Marriag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Example: Returns to Marriage</a:t>
            </a:r>
          </a:p>
        </p:txBody>
      </p:sp>
      <p:sp>
        <p:nvSpPr>
          <p:cNvPr id="257" name="Let’s set up the model for individuals   observed over four period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14527" indent="-414527" defTabSz="1658070">
              <a:spcBef>
                <a:spcPts val="3000"/>
              </a:spcBef>
              <a:defRPr sz="3264"/>
            </a:pPr>
            <a:r>
              <a:t>Let’s set up the model for individuals </a:t>
            </a:r>
            <a14:m>
              <m:oMath>
                <m:r>
                  <a:rPr xmlns:a="http://schemas.openxmlformats.org/drawingml/2006/main" sz="5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i</m:t>
                </m:r>
              </m:oMath>
            </a14:m>
            <a:r>
              <a:t> observed over four periods </a:t>
            </a:r>
            <a14:m>
              <m:oMath>
                <m:r>
                  <a:rPr xmlns:a="http://schemas.openxmlformats.org/drawingml/2006/main" sz="4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t</m:t>
                </m:r>
              </m:oMath>
            </a14:m>
          </a:p>
          <a:p>
            <a:pPr lvl="1" marL="829055" indent="-414527" defTabSz="1658070">
              <a:spcBef>
                <a:spcPts val="3000"/>
              </a:spcBef>
              <a:defRPr sz="3264"/>
            </a:pPr>
            <a14:m>
              <m:oMathPara>
                <m:oMathParaPr>
                  <m:jc m:val="left"/>
                </m:oMathParaPr>
                <m:oMath>
                  <m:sSub>
                    <m:e>
                      <m:r>
                        <a:rPr xmlns:a="http://schemas.openxmlformats.org/drawingml/2006/main" sz="3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</m:e>
                    <m:sub>
                      <m:r>
                        <a:rPr xmlns:a="http://schemas.openxmlformats.org/drawingml/2006/main" sz="3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3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sub>
                  </m:sSub>
                  <m:r>
                    <a:rPr xmlns:a="http://schemas.openxmlformats.org/drawingml/2006/main" sz="39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39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α</m:t>
                  </m:r>
                  <m:r>
                    <a:rPr xmlns:a="http://schemas.openxmlformats.org/drawingml/2006/main" sz="39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39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δ</m:t>
                  </m:r>
                  <m:sSub>
                    <m:e>
                      <m:r>
                        <a:rPr xmlns:a="http://schemas.openxmlformats.org/drawingml/2006/main" sz="3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</m:e>
                    <m:sub>
                      <m:r>
                        <a:rPr xmlns:a="http://schemas.openxmlformats.org/drawingml/2006/main" sz="3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3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sub>
                  </m:sSub>
                  <m:r>
                    <a:rPr xmlns:a="http://schemas.openxmlformats.org/drawingml/2006/main" sz="39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39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β</m:t>
                  </m:r>
                  <m:sSub>
                    <m:e>
                      <m:r>
                        <a:rPr xmlns:a="http://schemas.openxmlformats.org/drawingml/2006/main" sz="3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  <m:sub>
                      <m:r>
                        <a:rPr xmlns:a="http://schemas.openxmlformats.org/drawingml/2006/main" sz="3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3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sub>
                  </m:sSub>
                  <m:r>
                    <a:rPr xmlns:a="http://schemas.openxmlformats.org/drawingml/2006/main" sz="39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sSub>
                    <m:e>
                      <m:r>
                        <a:rPr xmlns:a="http://schemas.openxmlformats.org/drawingml/2006/main" sz="3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e>
                    <m:sub>
                      <m:r>
                        <a:rPr xmlns:a="http://schemas.openxmlformats.org/drawingml/2006/main" sz="3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sub>
                  </m:sSub>
                  <m:r>
                    <a:rPr xmlns:a="http://schemas.openxmlformats.org/drawingml/2006/main" sz="39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sSub>
                    <m:e>
                      <m:r>
                        <a:rPr xmlns:a="http://schemas.openxmlformats.org/drawingml/2006/main" sz="3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γ</m:t>
                      </m:r>
                    </m:e>
                    <m:sub>
                      <m:r>
                        <a:rPr xmlns:a="http://schemas.openxmlformats.org/drawingml/2006/main" sz="3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sub>
                  </m:sSub>
                  <m:r>
                    <a:rPr xmlns:a="http://schemas.openxmlformats.org/drawingml/2006/main" sz="39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sSub>
                    <m:e>
                      <m:r>
                        <a:rPr xmlns:a="http://schemas.openxmlformats.org/drawingml/2006/main" sz="3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ε</m:t>
                      </m:r>
                    </m:e>
                    <m:sub>
                      <m:r>
                        <a:rPr xmlns:a="http://schemas.openxmlformats.org/drawingml/2006/main" sz="3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3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sub>
                  </m:sSub>
                </m:oMath>
              </m:oMathPara>
            </a14:m>
          </a:p>
          <a:p>
            <a:pPr marL="414527" indent="-414527" defTabSz="1658070">
              <a:spcBef>
                <a:spcPts val="3000"/>
              </a:spcBef>
              <a:defRPr sz="3264"/>
            </a:pPr>
            <a:r>
              <a:t>Where </a:t>
            </a:r>
          </a:p>
          <a:p>
            <a:pPr lvl="1" marL="829055" indent="-414527" defTabSz="1658070">
              <a:spcBef>
                <a:spcPts val="3000"/>
              </a:spcBef>
              <a:defRPr sz="3264"/>
            </a:pPr>
            <a14:m>
              <m:oMath>
                <m:sSub>
                  <m:e>
                    <m:r>
                      <a:rPr xmlns:a="http://schemas.openxmlformats.org/drawingml/2006/main" sz="4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Y</m:t>
                    </m:r>
                  </m:e>
                  <m:sub>
                    <m:r>
                      <a:rPr xmlns:a="http://schemas.openxmlformats.org/drawingml/2006/main" sz="4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xmlns:a="http://schemas.openxmlformats.org/drawingml/2006/main" sz="4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</m:sub>
                </m:sSub>
              </m:oMath>
            </a14:m>
            <a:r>
              <a:t> is earnings for individual </a:t>
            </a:r>
            <a14:m>
              <m:oMath>
                <m:r>
                  <a:rPr xmlns:a="http://schemas.openxmlformats.org/drawingml/2006/main" sz="5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i</m:t>
                </m:r>
              </m:oMath>
            </a14:m>
            <a:r>
              <a:t> earnings in time period </a:t>
            </a:r>
            <a14:m>
              <m:oMath>
                <m:r>
                  <a:rPr xmlns:a="http://schemas.openxmlformats.org/drawingml/2006/main" sz="4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t</m:t>
                </m:r>
              </m:oMath>
            </a14:m>
          </a:p>
          <a:p>
            <a:pPr lvl="1" marL="829055" indent="-414527" defTabSz="1658070">
              <a:spcBef>
                <a:spcPts val="3000"/>
              </a:spcBef>
              <a:defRPr sz="3264"/>
            </a:pPr>
            <a14:m>
              <m:oMath>
                <m:sSub>
                  <m:e>
                    <m:r>
                      <a:rPr xmlns:a="http://schemas.openxmlformats.org/drawingml/2006/main" sz="3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M</m:t>
                    </m:r>
                  </m:e>
                  <m:sub>
                    <m:r>
                      <a:rPr xmlns:a="http://schemas.openxmlformats.org/drawingml/2006/main" sz="3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xmlns:a="http://schemas.openxmlformats.org/drawingml/2006/main" sz="3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</m:sub>
                </m:sSub>
              </m:oMath>
            </a14:m>
            <a:r>
              <a:t> is the outcome of interest and </a:t>
            </a:r>
            <a14:m>
              <m:oMath>
                <m:r>
                  <a:rPr xmlns:a="http://schemas.openxmlformats.org/drawingml/2006/main" sz="4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δ</m:t>
                </m:r>
              </m:oMath>
            </a14:m>
            <a:r>
              <a:t> is our treatment effect of interest</a:t>
            </a:r>
          </a:p>
          <a:p>
            <a:pPr lvl="1" marL="829055" indent="-414527" defTabSz="1658070">
              <a:spcBef>
                <a:spcPts val="3000"/>
              </a:spcBef>
              <a:defRPr sz="3264"/>
            </a:pPr>
            <a14:m>
              <m:oMath>
                <m:sSub>
                  <m:e>
                    <m:r>
                      <a:rPr xmlns:a="http://schemas.openxmlformats.org/drawingml/2006/main" sz="3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X</m:t>
                    </m:r>
                  </m:e>
                  <m:sub>
                    <m:r>
                      <a:rPr xmlns:a="http://schemas.openxmlformats.org/drawingml/2006/main" sz="3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xmlns:a="http://schemas.openxmlformats.org/drawingml/2006/main" sz="3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</m:sub>
                </m:sSub>
              </m:oMath>
            </a14:m>
            <a:r>
              <a:t> is a set of observable covariates for individual </a:t>
            </a:r>
            <a14:m>
              <m:oMath>
                <m:r>
                  <a:rPr xmlns:a="http://schemas.openxmlformats.org/drawingml/2006/main" sz="5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i</m:t>
                </m:r>
              </m:oMath>
            </a14:m>
            <a:r>
              <a:t> earnings in time period </a:t>
            </a:r>
            <a14:m>
              <m:oMath>
                <m:r>
                  <a:rPr xmlns:a="http://schemas.openxmlformats.org/drawingml/2006/main" sz="4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t</m:t>
                </m:r>
              </m:oMath>
            </a14:m>
          </a:p>
          <a:p>
            <a:pPr lvl="1" marL="829055" indent="-414527" defTabSz="1658070">
              <a:spcBef>
                <a:spcPts val="3000"/>
              </a:spcBef>
              <a:defRPr sz="3264"/>
            </a:pPr>
            <a14:m>
              <m:oMath>
                <m:sSub>
                  <m:e>
                    <m:r>
                      <a:rPr xmlns:a="http://schemas.openxmlformats.org/drawingml/2006/main" sz="3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sub>
                    <m:r>
                      <a:rPr xmlns:a="http://schemas.openxmlformats.org/drawingml/2006/main" sz="3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</m:sub>
                </m:sSub>
              </m:oMath>
            </a14:m>
            <a:r>
              <a:t> is unobserved time-invariant ability for individual </a:t>
            </a:r>
            <a14:m>
              <m:oMath>
                <m:r>
                  <a:rPr xmlns:a="http://schemas.openxmlformats.org/drawingml/2006/main" sz="5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i</m:t>
                </m:r>
              </m:oMath>
            </a14:m>
          </a:p>
          <a:p>
            <a:pPr lvl="1" marL="829055" indent="-414527" defTabSz="1658070">
              <a:spcBef>
                <a:spcPts val="3000"/>
              </a:spcBef>
              <a:defRPr sz="3264"/>
            </a:pPr>
            <a14:m>
              <m:oMath>
                <m:sSub>
                  <m:e>
                    <m:r>
                      <a:rPr xmlns:a="http://schemas.openxmlformats.org/drawingml/2006/main" sz="4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γ</m:t>
                    </m:r>
                  </m:e>
                  <m:sub>
                    <m:r>
                      <a:rPr xmlns:a="http://schemas.openxmlformats.org/drawingml/2006/main" sz="4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</m:sub>
                </m:sSub>
              </m:oMath>
            </a14:m>
            <a:r>
              <a:t> is unobserved time-invariant confounders for individual </a:t>
            </a:r>
            <a14:m>
              <m:oMath>
                <m:r>
                  <a:rPr xmlns:a="http://schemas.openxmlformats.org/drawingml/2006/main" sz="5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i</m:t>
                </m:r>
              </m:oMath>
            </a14:m>
          </a:p>
          <a:p>
            <a:pPr lvl="1" marL="829055" indent="-414527" defTabSz="1658070">
              <a:spcBef>
                <a:spcPts val="3000"/>
              </a:spcBef>
              <a:defRPr sz="3264"/>
            </a:pPr>
            <a14:m>
              <m:oMath>
                <m:sSub>
                  <m:e>
                    <m:r>
                      <a:rPr xmlns:a="http://schemas.openxmlformats.org/drawingml/2006/main" sz="4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ε</m:t>
                    </m:r>
                  </m:e>
                  <m:sub>
                    <m:r>
                      <a:rPr xmlns:a="http://schemas.openxmlformats.org/drawingml/2006/main" sz="4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xmlns:a="http://schemas.openxmlformats.org/drawingml/2006/main" sz="4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</m:sub>
                </m:sSub>
              </m:oMath>
            </a14:m>
            <a:r>
              <a:t> is our idiosyncratic error or unobserved determinants of wage that are assumed to be unrelated to </a:t>
            </a:r>
            <a14:m>
              <m:oMath>
                <m:sSub>
                  <m:e>
                    <m:r>
                      <a:rPr xmlns:a="http://schemas.openxmlformats.org/drawingml/2006/main" sz="3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M</m:t>
                    </m:r>
                  </m:e>
                  <m:sub>
                    <m:r>
                      <a:rPr xmlns:a="http://schemas.openxmlformats.org/drawingml/2006/main" sz="3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xmlns:a="http://schemas.openxmlformats.org/drawingml/2006/main" sz="3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</m:sub>
                </m:sSub>
              </m:oMath>
            </a14:m>
            <a:r>
              <a:t> </a:t>
            </a:r>
            <a:endParaRPr sz="4800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Example: Returns to Marriag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Example: Returns to Marriage</a:t>
            </a:r>
          </a:p>
        </p:txBody>
      </p:sp>
      <p:pic>
        <p:nvPicPr>
          <p:cNvPr id="26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93937" y="3532278"/>
            <a:ext cx="20396126" cy="881425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Example: Returns to Marriag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Example: Returns to Marriage</a:t>
            </a:r>
          </a:p>
        </p:txBody>
      </p:sp>
      <p:sp>
        <p:nvSpPr>
          <p:cNvPr id="263" name="Cornwell and Rupert (1997) find that the Feasible Generalized Least Squares model is upward biased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Cornwell and Rupert (1997) find that the Feasible Generalized Least Squares model is upward biased</a:t>
            </a:r>
          </a:p>
          <a:p>
            <a:pPr lvl="1"/>
            <a:r>
              <a:t>After controlling for time-varying covariates, such as education, tenure, and years of marriage</a:t>
            </a:r>
          </a:p>
          <a:p>
            <a:pPr lvl="1"/>
            <a:r>
              <a:t>The treatment effect is not statistically significant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Example: Stata Exercis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Example: Stata Exercise</a:t>
            </a:r>
          </a:p>
        </p:txBody>
      </p:sp>
      <p:sp>
        <p:nvSpPr>
          <p:cNvPr id="266" name="Stata Exercise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Stata Exercise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Concluding Remark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Concluding Remarks</a:t>
            </a:r>
          </a:p>
        </p:txBody>
      </p:sp>
      <p:sp>
        <p:nvSpPr>
          <p:cNvPr id="269" name="Fixed Effects (Within) Estimator can be a powerful tool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66927" indent="-566927" defTabSz="2267655">
              <a:spcBef>
                <a:spcPts val="4100"/>
              </a:spcBef>
              <a:defRPr sz="4464"/>
            </a:pPr>
            <a:r>
              <a:t>Fixed Effects (Within) Estimator can be a powerful tool  </a:t>
            </a:r>
          </a:p>
          <a:p>
            <a:pPr marL="566927" indent="-566927" defTabSz="2267655">
              <a:spcBef>
                <a:spcPts val="4100"/>
              </a:spcBef>
              <a:defRPr sz="4464"/>
            </a:pPr>
            <a:r>
              <a:t>May not be utilized enough in federal evaluations</a:t>
            </a:r>
          </a:p>
          <a:p>
            <a:pPr lvl="1" marL="1133855" indent="-566927" defTabSz="2267655">
              <a:spcBef>
                <a:spcPts val="4100"/>
              </a:spcBef>
              <a:defRPr sz="4464"/>
            </a:pPr>
            <a:r>
              <a:t>Unlike PSM, fixed effects can control for some unobservable confounders</a:t>
            </a:r>
          </a:p>
          <a:p>
            <a:pPr marL="566927" indent="-566927" defTabSz="2267655">
              <a:spcBef>
                <a:spcPts val="4100"/>
              </a:spcBef>
              <a:defRPr sz="4464"/>
            </a:pPr>
            <a:r>
              <a:t>As long as </a:t>
            </a:r>
          </a:p>
          <a:p>
            <a:pPr lvl="1" marL="1133855" indent="-566927" defTabSz="2267655">
              <a:spcBef>
                <a:spcPts val="4100"/>
              </a:spcBef>
              <a:defRPr sz="4464"/>
            </a:pPr>
            <a:r>
              <a:t>1) There are no time-varying confounders, you have a straight-forward methodology that can identify the causal effect</a:t>
            </a:r>
          </a:p>
          <a:p>
            <a:pPr lvl="1" marL="1133855" indent="-566927" defTabSz="2267655">
              <a:spcBef>
                <a:spcPts val="4100"/>
              </a:spcBef>
              <a:defRPr sz="4464"/>
            </a:pPr>
            <a:r>
              <a:t>2) There is no reverse causality</a:t>
            </a:r>
          </a:p>
          <a:p>
            <a:pPr lvl="2" marL="1700783" indent="-566927" defTabSz="2267655">
              <a:spcBef>
                <a:spcPts val="4100"/>
              </a:spcBef>
              <a:defRPr sz="4464"/>
            </a:pPr>
            <a:r>
              <a:t>This will require an instrumental variable strategy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akeaway (Fixed Effects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Takeaway (Fixed Effects)</a:t>
            </a:r>
          </a:p>
        </p:txBody>
      </p:sp>
      <p:sp>
        <p:nvSpPr>
          <p:cNvPr id="162" name="Strength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99872" indent="-499872" defTabSz="1999437">
              <a:spcBef>
                <a:spcPts val="3600"/>
              </a:spcBef>
              <a:defRPr sz="3936"/>
            </a:pPr>
            <a:r>
              <a:t>Strengths</a:t>
            </a:r>
          </a:p>
          <a:p>
            <a:pPr lvl="1" marL="999744" indent="-499872" defTabSz="1999437">
              <a:spcBef>
                <a:spcPts val="3600"/>
              </a:spcBef>
              <a:defRPr sz="3936"/>
            </a:pPr>
            <a:r>
              <a:t>We can control for unobserved confounders that do not vary over time with panel data and the fixed effects estimator</a:t>
            </a:r>
          </a:p>
          <a:p>
            <a:pPr marL="499872" indent="-499872" defTabSz="1999437">
              <a:spcBef>
                <a:spcPts val="3600"/>
              </a:spcBef>
              <a:defRPr sz="3936"/>
            </a:pPr>
            <a:r>
              <a:t>Weaknesses</a:t>
            </a:r>
          </a:p>
          <a:p>
            <a:pPr lvl="1" marL="999744" indent="-499872" defTabSz="1999437">
              <a:spcBef>
                <a:spcPts val="3600"/>
              </a:spcBef>
              <a:defRPr sz="3936"/>
            </a:pPr>
            <a:r>
              <a:t>We cannot control for unobserved confounders that do vary over time </a:t>
            </a:r>
          </a:p>
          <a:p>
            <a:pPr lvl="1" marL="999744" indent="-499872" defTabSz="1999437">
              <a:spcBef>
                <a:spcPts val="3600"/>
              </a:spcBef>
              <a:defRPr sz="3936"/>
            </a:pPr>
            <a:r>
              <a:t>We cannot control for simultaneity or reverse causation</a:t>
            </a:r>
          </a:p>
          <a:p>
            <a:pPr marL="499872" indent="-499872" defTabSz="1999437">
              <a:spcBef>
                <a:spcPts val="3600"/>
              </a:spcBef>
              <a:defRPr sz="3936"/>
            </a:pPr>
            <a:r>
              <a:t>Assumptions</a:t>
            </a:r>
          </a:p>
          <a:p>
            <a:pPr lvl="1" marL="999744" indent="-499872" defTabSz="1999437">
              <a:spcBef>
                <a:spcPts val="3600"/>
              </a:spcBef>
              <a:defRPr sz="3936"/>
            </a:pPr>
            <a:r>
              <a:t>Strict Exogeneity Assumption (Independence Assumption - not testable)</a:t>
            </a:r>
          </a:p>
          <a:p>
            <a:pPr lvl="1" marL="999744" indent="-499872" defTabSz="1999437">
              <a:spcBef>
                <a:spcPts val="3600"/>
              </a:spcBef>
              <a:defRPr sz="3936"/>
            </a:pPr>
            <a:r>
              <a:t>Rank Assumption (covariates must vary - testable)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Directed Acyclic Graphs: Panel Dat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Directed Acyclic Graphs: Panel Data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Directed Acyclic Graphs: Panel Dat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Directed Acyclic Graphs: Panel Data</a:t>
            </a:r>
          </a:p>
        </p:txBody>
      </p:sp>
      <p:pic>
        <p:nvPicPr>
          <p:cNvPr id="167" name="Picture 33" descr="Picture 3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24422" y="2919122"/>
            <a:ext cx="15135156" cy="109147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Directed Acyclic Graphs: Panel Dat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Directed Acyclic Graphs: Panel Data</a:t>
            </a:r>
          </a:p>
        </p:txBody>
      </p:sp>
      <p:sp>
        <p:nvSpPr>
          <p:cNvPr id="170" name="The most complex DAG ye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69391" indent="-469391" defTabSz="1877520">
              <a:spcBef>
                <a:spcPts val="3400"/>
              </a:spcBef>
              <a:defRPr sz="3696"/>
            </a:pPr>
            <a:r>
              <a:t>The most complex DAG yet</a:t>
            </a:r>
          </a:p>
          <a:p>
            <a:pPr marL="469391" indent="-469391" defTabSz="1877520">
              <a:spcBef>
                <a:spcPts val="3400"/>
              </a:spcBef>
              <a:defRPr sz="3696"/>
            </a:pPr>
            <a14:m>
              <m:oMath>
                <m:sSub>
                  <m:e>
                    <m:r>
                      <a:rPr xmlns:a="http://schemas.openxmlformats.org/drawingml/2006/main" sz="4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D</m:t>
                    </m:r>
                  </m:e>
                  <m:sub>
                    <m:r>
                      <a:rPr xmlns:a="http://schemas.openxmlformats.org/drawingml/2006/main" sz="4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xmlns:a="http://schemas.openxmlformats.org/drawingml/2006/main" sz="4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</m:sub>
                </m:sSub>
              </m:oMath>
            </a14:m>
            <a:r>
              <a:t> can vary over time</a:t>
            </a:r>
          </a:p>
          <a:p>
            <a:pPr lvl="1" marL="938783" indent="-469391" defTabSz="1877520">
              <a:spcBef>
                <a:spcPts val="3400"/>
              </a:spcBef>
              <a:defRPr sz="3696"/>
            </a:pPr>
            <a14:m>
              <m:oMathPara>
                <m:oMathParaPr>
                  <m:jc m:val="left"/>
                </m:oMathParaPr>
                <m:oMath>
                  <m:sSub>
                    <m:e>
                      <m:r>
                        <a:rPr xmlns:a="http://schemas.openxmlformats.org/drawingml/2006/main" sz="44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</m:e>
                    <m:sub>
                      <m:r>
                        <a:rPr xmlns:a="http://schemas.openxmlformats.org/drawingml/2006/main" sz="44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44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  <m:r>
                    <a:rPr xmlns:a="http://schemas.openxmlformats.org/drawingml/2006/main" sz="44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→</m:t>
                  </m:r>
                  <m:sSub>
                    <m:e>
                      <m:r>
                        <a:rPr xmlns:a="http://schemas.openxmlformats.org/drawingml/2006/main" sz="44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</m:e>
                    <m:sub>
                      <m:r>
                        <a:rPr xmlns:a="http://schemas.openxmlformats.org/drawingml/2006/main" sz="44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44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b>
                  </m:sSub>
                </m:oMath>
              </m:oMathPara>
            </a14:m>
          </a:p>
          <a:p>
            <a:pPr lvl="1" marL="938783" indent="-469391" defTabSz="1877520">
              <a:spcBef>
                <a:spcPts val="3400"/>
              </a:spcBef>
              <a:defRPr sz="3696"/>
            </a:pPr>
            <a14:m>
              <m:oMathPara>
                <m:oMathParaPr>
                  <m:jc m:val="left"/>
                </m:oMathParaPr>
                <m:oMath>
                  <m:sSub>
                    <m:e>
                      <m:r>
                        <a:rPr xmlns:a="http://schemas.openxmlformats.org/drawingml/2006/main" sz="4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</m:e>
                    <m:sub>
                      <m:r>
                        <a:rPr xmlns:a="http://schemas.openxmlformats.org/drawingml/2006/main" sz="4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4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b>
                  </m:sSub>
                  <m:r>
                    <a:rPr xmlns:a="http://schemas.openxmlformats.org/drawingml/2006/main" sz="4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→</m:t>
                  </m:r>
                  <m:sSub>
                    <m:e>
                      <m:r>
                        <a:rPr xmlns:a="http://schemas.openxmlformats.org/drawingml/2006/main" sz="4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</m:e>
                    <m:sub>
                      <m:r>
                        <a:rPr xmlns:a="http://schemas.openxmlformats.org/drawingml/2006/main" sz="4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4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sub>
                  </m:sSub>
                </m:oMath>
              </m:oMathPara>
            </a14:m>
          </a:p>
          <a:p>
            <a:pPr marL="469391" indent="-469391" defTabSz="1877520">
              <a:spcBef>
                <a:spcPts val="3400"/>
              </a:spcBef>
              <a:defRPr sz="3696"/>
            </a:pPr>
            <a14:m>
              <m:oMath>
                <m:sSub>
                  <m:e>
                    <m:r>
                      <a:rPr xmlns:a="http://schemas.openxmlformats.org/drawingml/2006/main" sz="4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Y</m:t>
                    </m:r>
                  </m:e>
                  <m:sub>
                    <m:r>
                      <a:rPr xmlns:a="http://schemas.openxmlformats.org/drawingml/2006/main" sz="4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xmlns:a="http://schemas.openxmlformats.org/drawingml/2006/main" sz="4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</m:sub>
                </m:sSub>
              </m:oMath>
            </a14:m>
            <a:r>
              <a:t> can vary over time</a:t>
            </a:r>
          </a:p>
          <a:p>
            <a:pPr lvl="1" marL="938783" indent="-469391" defTabSz="1877520">
              <a:spcBef>
                <a:spcPts val="3400"/>
              </a:spcBef>
              <a:defRPr sz="3696"/>
            </a:pPr>
            <a14:m>
              <m:oMathPara>
                <m:oMathParaPr>
                  <m:jc m:val="left"/>
                </m:oMathParaPr>
                <m:oMath>
                  <m:sSub>
                    <m:e>
                      <m:r>
                        <a:rPr xmlns:a="http://schemas.openxmlformats.org/drawingml/2006/main" sz="4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</m:e>
                    <m:sub>
                      <m:r>
                        <a:rPr xmlns:a="http://schemas.openxmlformats.org/drawingml/2006/main" sz="4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4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  <m:r>
                    <a:rPr xmlns:a="http://schemas.openxmlformats.org/drawingml/2006/main" sz="4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→</m:t>
                  </m:r>
                  <m:sSub>
                    <m:e>
                      <m:r>
                        <a:rPr xmlns:a="http://schemas.openxmlformats.org/drawingml/2006/main" sz="4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</m:e>
                    <m:sub>
                      <m:r>
                        <a:rPr xmlns:a="http://schemas.openxmlformats.org/drawingml/2006/main" sz="4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4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</m:oMath>
              </m:oMathPara>
            </a14:m>
          </a:p>
          <a:p>
            <a:pPr lvl="1" marL="938783" indent="-469391" defTabSz="1877520">
              <a:spcBef>
                <a:spcPts val="3400"/>
              </a:spcBef>
              <a:defRPr sz="3696"/>
            </a:pPr>
            <a14:m>
              <m:oMathPara>
                <m:oMathParaPr>
                  <m:jc m:val="left"/>
                </m:oMathParaPr>
                <m:oMath>
                  <m:sSub>
                    <m:e>
                      <m:r>
                        <a:rPr xmlns:a="http://schemas.openxmlformats.org/drawingml/2006/main" sz="44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</m:e>
                    <m:sub>
                      <m:r>
                        <a:rPr xmlns:a="http://schemas.openxmlformats.org/drawingml/2006/main" sz="44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44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b>
                  </m:sSub>
                  <m:r>
                    <a:rPr xmlns:a="http://schemas.openxmlformats.org/drawingml/2006/main" sz="44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→</m:t>
                  </m:r>
                  <m:sSub>
                    <m:e>
                      <m:r>
                        <a:rPr xmlns:a="http://schemas.openxmlformats.org/drawingml/2006/main" sz="44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</m:e>
                    <m:sub>
                      <m:r>
                        <a:rPr xmlns:a="http://schemas.openxmlformats.org/drawingml/2006/main" sz="44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44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b>
                  </m:sSub>
                </m:oMath>
              </m:oMathPara>
            </a14:m>
          </a:p>
          <a:p>
            <a:pPr lvl="1" marL="938783" indent="-469391" defTabSz="1877520">
              <a:spcBef>
                <a:spcPts val="3400"/>
              </a:spcBef>
              <a:defRPr sz="3696"/>
            </a:pPr>
            <a14:m>
              <m:oMathPara>
                <m:oMathParaPr>
                  <m:jc m:val="left"/>
                </m:oMathParaPr>
                <m:oMath>
                  <m:sSub>
                    <m:e>
                      <m:r>
                        <a:rPr xmlns:a="http://schemas.openxmlformats.org/drawingml/2006/main" sz="4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</m:e>
                    <m:sub>
                      <m:r>
                        <a:rPr xmlns:a="http://schemas.openxmlformats.org/drawingml/2006/main" sz="4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4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sub>
                  </m:sSub>
                  <m:r>
                    <a:rPr xmlns:a="http://schemas.openxmlformats.org/drawingml/2006/main" sz="4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→</m:t>
                  </m:r>
                  <m:sSub>
                    <m:e>
                      <m:r>
                        <a:rPr xmlns:a="http://schemas.openxmlformats.org/drawingml/2006/main" sz="4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</m:e>
                    <m:sub>
                      <m:r>
                        <a:rPr xmlns:a="http://schemas.openxmlformats.org/drawingml/2006/main" sz="4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4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sub>
                  </m:sSub>
                </m:oMath>
              </m:oMathPara>
            </a14:m>
            <a:endParaRPr sz="4800"/>
          </a:p>
        </p:txBody>
      </p:sp>
      <p:pic>
        <p:nvPicPr>
          <p:cNvPr id="171" name="Picture 33" descr="Picture 3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386179" y="3545990"/>
            <a:ext cx="11264622" cy="812352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Directed Acyclic Graphs: Panel Dat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Directed Acyclic Graphs: Panel Data</a:t>
            </a:r>
          </a:p>
        </p:txBody>
      </p:sp>
      <p:sp>
        <p:nvSpPr>
          <p:cNvPr id="174" name="affects   and…"/>
          <p:cNvSpPr txBox="1"/>
          <p:nvPr>
            <p:ph type="body" idx="1"/>
          </p:nvPr>
        </p:nvSpPr>
        <p:spPr>
          <a:xfrm>
            <a:off x="1206500" y="3374298"/>
            <a:ext cx="21971000" cy="9130218"/>
          </a:xfrm>
          <a:prstGeom prst="rect">
            <a:avLst/>
          </a:prstGeom>
        </p:spPr>
        <p:txBody>
          <a:bodyPr/>
          <a:lstStyle/>
          <a:p>
            <a:pPr marL="554736" indent="-554736" defTabSz="2218888">
              <a:spcBef>
                <a:spcPts val="4000"/>
              </a:spcBef>
              <a:defRPr sz="4368"/>
            </a:pPr>
            <a14:m>
              <m:oMath>
                <m:sSub>
                  <m:e>
                    <m:r>
                      <a:rPr xmlns:a="http://schemas.openxmlformats.org/drawingml/2006/main" sz="5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D</m:t>
                    </m:r>
                  </m:e>
                  <m:sub>
                    <m:r>
                      <a:rPr xmlns:a="http://schemas.openxmlformats.org/drawingml/2006/main" sz="5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xmlns:a="http://schemas.openxmlformats.org/drawingml/2006/main" sz="5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</m:sub>
                </m:sSub>
              </m:oMath>
            </a14:m>
            <a:r>
              <a:t> affects </a:t>
            </a:r>
            <a14:m>
              <m:oMath>
                <m:sSub>
                  <m:e>
                    <m:r>
                      <a:rPr xmlns:a="http://schemas.openxmlformats.org/drawingml/2006/main" sz="5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Y</m:t>
                    </m:r>
                  </m:e>
                  <m:sub>
                    <m:r>
                      <a:rPr xmlns:a="http://schemas.openxmlformats.org/drawingml/2006/main" sz="5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xmlns:a="http://schemas.openxmlformats.org/drawingml/2006/main" sz="5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</m:sub>
                </m:sSub>
              </m:oMath>
            </a14:m>
            <a:r>
              <a:t> and </a:t>
            </a:r>
            <a14:m>
              <m:oMath>
                <m:sSub>
                  <m:e>
                    <m:r>
                      <a:rPr xmlns:a="http://schemas.openxmlformats.org/drawingml/2006/main" sz="5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D</m:t>
                    </m:r>
                  </m:e>
                  <m:sub>
                    <m:r>
                      <a:rPr xmlns:a="http://schemas.openxmlformats.org/drawingml/2006/main" sz="5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xmlns:a="http://schemas.openxmlformats.org/drawingml/2006/main" sz="5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xmlns:a="http://schemas.openxmlformats.org/drawingml/2006/main" sz="5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a:rPr xmlns:a="http://schemas.openxmlformats.org/drawingml/2006/main" sz="5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xmlns:a="http://schemas.openxmlformats.org/drawingml/2006/main" sz="5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xmlns:a="http://schemas.openxmlformats.org/drawingml/2006/main" sz="5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sub>
                </m:sSub>
              </m:oMath>
            </a14:m>
          </a:p>
          <a:p>
            <a:pPr lvl="1" marL="1109472" indent="-554736" defTabSz="2218888">
              <a:spcBef>
                <a:spcPts val="4000"/>
              </a:spcBef>
              <a:defRPr sz="4368"/>
            </a:pPr>
            <a14:m>
              <m:oMathPara>
                <m:oMathParaPr>
                  <m:jc m:val="left"/>
                </m:oMathParaPr>
                <m:oMath>
                  <m:sSub>
                    <m:e>
                      <m:r>
                        <a:rPr xmlns:a="http://schemas.openxmlformats.org/drawingml/2006/main" sz="53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</m:e>
                    <m:sub>
                      <m:r>
                        <a:rPr xmlns:a="http://schemas.openxmlformats.org/drawingml/2006/main" sz="53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53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sub>
                  </m:sSub>
                  <m:r>
                    <a:rPr xmlns:a="http://schemas.openxmlformats.org/drawingml/2006/main" sz="53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←</m:t>
                  </m:r>
                  <m:sSub>
                    <m:e>
                      <m:r>
                        <a:rPr xmlns:a="http://schemas.openxmlformats.org/drawingml/2006/main" sz="53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</m:e>
                    <m:sub>
                      <m:r>
                        <a:rPr xmlns:a="http://schemas.openxmlformats.org/drawingml/2006/main" sz="53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53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sub>
                  </m:sSub>
                  <m:r>
                    <a:rPr xmlns:a="http://schemas.openxmlformats.org/drawingml/2006/main" sz="53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→</m:t>
                  </m:r>
                  <m:sSub>
                    <m:e>
                      <m:r>
                        <a:rPr xmlns:a="http://schemas.openxmlformats.org/drawingml/2006/main" sz="53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</m:e>
                    <m:sub>
                      <m:r>
                        <a:rPr xmlns:a="http://schemas.openxmlformats.org/drawingml/2006/main" sz="53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53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53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xmlns:a="http://schemas.openxmlformats.org/drawingml/2006/main" sz="53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xmlns:a="http://schemas.openxmlformats.org/drawingml/2006/main" sz="53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xmlns:a="http://schemas.openxmlformats.org/drawingml/2006/main" sz="53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sub>
                  </m:sSub>
                </m:oMath>
              </m:oMathPara>
            </a14:m>
          </a:p>
          <a:p>
            <a:pPr marL="554736" indent="-554736" defTabSz="2218888">
              <a:spcBef>
                <a:spcPts val="4000"/>
              </a:spcBef>
              <a:defRPr sz="4368"/>
            </a:pPr>
            <a:r>
              <a:t>We </a:t>
            </a:r>
            <a:r>
              <a:rPr b="1"/>
              <a:t>assume</a:t>
            </a:r>
            <a:r>
              <a:t> that outcomes are not affected</a:t>
            </a:r>
            <a:br/>
            <a:r>
              <a:t>by prior outcomes</a:t>
            </a:r>
          </a:p>
          <a:p>
            <a:pPr lvl="1" marL="1109472" indent="-554736" defTabSz="2218888">
              <a:spcBef>
                <a:spcPts val="4000"/>
              </a:spcBef>
              <a:defRPr sz="4368"/>
            </a:pPr>
            <a14:m>
              <m:oMathPara>
                <m:oMathParaPr>
                  <m:jc m:val="left"/>
                </m:oMathParaPr>
                <m:oMath>
                  <m:sSub>
                    <m:e>
                      <m:r>
                        <a:rPr xmlns:a="http://schemas.openxmlformats.org/drawingml/2006/main" sz="5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</m:e>
                    <m:sub>
                      <m:r>
                        <a:rPr xmlns:a="http://schemas.openxmlformats.org/drawingml/2006/main" sz="5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5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sub>
                  </m:sSub>
                  <m:r>
                    <a:rPr xmlns:a="http://schemas.openxmlformats.org/drawingml/2006/main" sz="5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⊥</m:t>
                  </m:r>
                  <m:sSub>
                    <m:e>
                      <m:r>
                        <a:rPr xmlns:a="http://schemas.openxmlformats.org/drawingml/2006/main" sz="5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</m:e>
                    <m:sub>
                      <m:r>
                        <a:rPr xmlns:a="http://schemas.openxmlformats.org/drawingml/2006/main" sz="5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5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5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xmlns:a="http://schemas.openxmlformats.org/drawingml/2006/main" sz="5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xmlns:a="http://schemas.openxmlformats.org/drawingml/2006/main" sz="5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xmlns:a="http://schemas.openxmlformats.org/drawingml/2006/main" sz="5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sub>
                  </m:sSub>
                </m:oMath>
              </m:oMathPara>
            </a14:m>
          </a:p>
          <a:p>
            <a:pPr marL="554736" indent="-554736" defTabSz="2218888">
              <a:spcBef>
                <a:spcPts val="4000"/>
              </a:spcBef>
              <a:defRPr sz="4368"/>
            </a:pPr>
            <a:r>
              <a:t>We assume that prior treatment does not </a:t>
            </a:r>
            <a:br/>
            <a:r>
              <a:t>affect current outcomes </a:t>
            </a:r>
            <a:r>
              <a:rPr b="1" i="1"/>
              <a:t>directly</a:t>
            </a:r>
            <a:r>
              <a:t>, but mediated</a:t>
            </a:r>
            <a:endParaRPr b="1" i="1"/>
          </a:p>
          <a:p>
            <a:pPr lvl="1" marL="1109472" indent="-554736" defTabSz="2218888">
              <a:spcBef>
                <a:spcPts val="4000"/>
              </a:spcBef>
              <a:defRPr sz="4368"/>
            </a:pPr>
            <a14:m>
              <m:oMath>
                <m:sSub>
                  <m:e>
                    <m:r>
                      <a:rPr xmlns:a="http://schemas.openxmlformats.org/drawingml/2006/main" sz="52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D</m:t>
                    </m:r>
                  </m:e>
                  <m:sub>
                    <m:r>
                      <a:rPr xmlns:a="http://schemas.openxmlformats.org/drawingml/2006/main" sz="52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xmlns:a="http://schemas.openxmlformats.org/drawingml/2006/main" sz="52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</m:sub>
                </m:sSub>
                <m:r>
                  <a:rPr xmlns:a="http://schemas.openxmlformats.org/drawingml/2006/main" sz="52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→</m:t>
                </m:r>
                <m:sSub>
                  <m:e>
                    <m:r>
                      <a:rPr xmlns:a="http://schemas.openxmlformats.org/drawingml/2006/main" sz="52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D</m:t>
                    </m:r>
                  </m:e>
                  <m:sub>
                    <m:r>
                      <a:rPr xmlns:a="http://schemas.openxmlformats.org/drawingml/2006/main" sz="52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xmlns:a="http://schemas.openxmlformats.org/drawingml/2006/main" sz="52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xmlns:a="http://schemas.openxmlformats.org/drawingml/2006/main" sz="52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a:rPr xmlns:a="http://schemas.openxmlformats.org/drawingml/2006/main" sz="52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xmlns:a="http://schemas.openxmlformats.org/drawingml/2006/main" sz="52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xmlns:a="http://schemas.openxmlformats.org/drawingml/2006/main" sz="52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sub>
                </m:sSub>
                <m:r>
                  <a:rPr xmlns:a="http://schemas.openxmlformats.org/drawingml/2006/main" sz="52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→</m:t>
                </m:r>
                <m:sSub>
                  <m:e>
                    <m:r>
                      <a:rPr xmlns:a="http://schemas.openxmlformats.org/drawingml/2006/main" sz="52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Y</m:t>
                    </m:r>
                  </m:e>
                  <m:sub>
                    <m:r>
                      <a:rPr xmlns:a="http://schemas.openxmlformats.org/drawingml/2006/main" sz="52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xmlns:a="http://schemas.openxmlformats.org/drawingml/2006/main" sz="52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xmlns:a="http://schemas.openxmlformats.org/drawingml/2006/main" sz="52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a:rPr xmlns:a="http://schemas.openxmlformats.org/drawingml/2006/main" sz="52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xmlns:a="http://schemas.openxmlformats.org/drawingml/2006/main" sz="52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xmlns:a="http://schemas.openxmlformats.org/drawingml/2006/main" sz="52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sub>
                </m:sSub>
              </m:oMath>
            </a14:m>
            <a:br/>
            <a:endParaRPr sz="4800"/>
          </a:p>
        </p:txBody>
      </p:sp>
      <p:pic>
        <p:nvPicPr>
          <p:cNvPr id="175" name="Picture 33" descr="Picture 3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386179" y="3545990"/>
            <a:ext cx="11264622" cy="812352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Directed Acyclic Graphs: Panel Dat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Directed Acyclic Graphs: Panel Data</a:t>
            </a:r>
          </a:p>
        </p:txBody>
      </p:sp>
      <p:sp>
        <p:nvSpPr>
          <p:cNvPr id="178" name="are observed confounders  that do not vary over tim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14:m>
              <m:oMath>
                <m:sSub>
                  <m:e>
                    <m:r>
                      <a:rPr xmlns:a="http://schemas.openxmlformats.org/drawingml/2006/main" sz="5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X</m:t>
                    </m:r>
                  </m:e>
                  <m:sub>
                    <m:r>
                      <a:rPr xmlns:a="http://schemas.openxmlformats.org/drawingml/2006/main" sz="5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</m:sub>
                </m:sSub>
              </m:oMath>
            </a14:m>
            <a:r>
              <a:t> are observed confounders </a:t>
            </a:r>
            <a:br/>
            <a:r>
              <a:t>that do not vary over time</a:t>
            </a:r>
          </a:p>
          <a:p>
            <a:pPr/>
            <a14:m>
              <m:oMath>
                <m:sSub>
                  <m:e>
                    <m:r>
                      <a:rPr xmlns:a="http://schemas.openxmlformats.org/drawingml/2006/main" sz="62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u</m:t>
                    </m:r>
                  </m:e>
                  <m:sub>
                    <m:r>
                      <a:rPr xmlns:a="http://schemas.openxmlformats.org/drawingml/2006/main" sz="62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</m:sub>
                </m:sSub>
              </m:oMath>
            </a14:m>
            <a:r>
              <a:t> are unobserved confounders </a:t>
            </a:r>
            <a:br/>
            <a:r>
              <a:t>that do not vary over time</a:t>
            </a:r>
          </a:p>
          <a:p>
            <a:pPr/>
            <a14:m>
              <m:oMath>
                <m:sSub>
                  <m:e>
                    <m:r>
                      <a:rPr xmlns:a="http://schemas.openxmlformats.org/drawingml/2006/main" sz="5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D</m:t>
                    </m:r>
                  </m:e>
                  <m:sub>
                    <m:r>
                      <a:rPr xmlns:a="http://schemas.openxmlformats.org/drawingml/2006/main" sz="5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xmlns:a="http://schemas.openxmlformats.org/drawingml/2006/main" sz="5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</m:sub>
                </m:sSub>
              </m:oMath>
            </a14:m>
            <a:r>
              <a:t> and </a:t>
            </a:r>
            <a14:m>
              <m:oMath>
                <m:sSub>
                  <m:e>
                    <m:r>
                      <a:rPr xmlns:a="http://schemas.openxmlformats.org/drawingml/2006/main" sz="6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Y</m:t>
                    </m:r>
                  </m:e>
                  <m:sub>
                    <m:r>
                      <a:rPr xmlns:a="http://schemas.openxmlformats.org/drawingml/2006/main" sz="6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xmlns:a="http://schemas.openxmlformats.org/drawingml/2006/main" sz="6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</m:sub>
                </m:sSub>
              </m:oMath>
            </a14:m>
            <a:r>
              <a:t> have t in the subscripts</a:t>
            </a:r>
            <a:br/>
            <a:r>
              <a:t>and </a:t>
            </a:r>
            <a14:m>
              <m:oMath>
                <m:sSub>
                  <m:e>
                    <m:r>
                      <a:rPr xmlns:a="http://schemas.openxmlformats.org/drawingml/2006/main" sz="5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X</m:t>
                    </m:r>
                  </m:e>
                  <m:sub>
                    <m:r>
                      <a:rPr xmlns:a="http://schemas.openxmlformats.org/drawingml/2006/main" sz="5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</m:sub>
                </m:sSub>
              </m:oMath>
            </a14:m>
            <a:r>
              <a:t> and </a:t>
            </a:r>
            <a14:m>
              <m:oMath>
                <m:sSub>
                  <m:e>
                    <m:r>
                      <a:rPr xmlns:a="http://schemas.openxmlformats.org/drawingml/2006/main" sz="62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u</m:t>
                    </m:r>
                  </m:e>
                  <m:sub>
                    <m:r>
                      <a:rPr xmlns:a="http://schemas.openxmlformats.org/drawingml/2006/main" sz="62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</m:sub>
                </m:sSub>
              </m:oMath>
            </a14:m>
            <a:r>
              <a:t> do not</a:t>
            </a:r>
          </a:p>
          <a:p>
            <a:pPr/>
            <a:r>
              <a:t>This means that D and Y vary over time</a:t>
            </a:r>
            <a:br/>
            <a:r>
              <a:t>and X and u are time-invariant</a:t>
            </a:r>
          </a:p>
        </p:txBody>
      </p:sp>
      <p:pic>
        <p:nvPicPr>
          <p:cNvPr id="179" name="Picture 33" descr="Picture 3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386179" y="3545990"/>
            <a:ext cx="11264622" cy="812352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