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2/2/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2/2/2023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10: Synthetic Contro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10: Synthetic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185" name="Motivating Example: Mariel Boatlif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Motivating Example: Mariel Boatlift</a:t>
            </a:r>
          </a:p>
        </p:txBody>
      </p:sp>
      <p:sp>
        <p:nvSpPr>
          <p:cNvPr id="186" name="Card (1990) utilizes a DD model and compared Miami to Atlanta, Los Angelos, Houston, and Tamp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Card (1990) utilizes a DD model and compared Miami to Atlanta, Los Angelos, Houston, and Tampa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Using the Current Population Survey (CPS), Card found no impact on native-born workers wages or employment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Similar to the controversial Minimum Wage study, this study violated conventional wisdom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Peri and Yasenov (2018) replicated this study with a synthetic control design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Similar results were found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Peri and Yasenov (2018) contribute to the literature by replicating with a synthetic control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There may have been ad hoc selection of control cities by Card (1990)</a:t>
            </a:r>
          </a:p>
          <a:p>
            <a:pPr lvl="1" marL="963168" indent="-481584" defTabSz="1926287">
              <a:spcBef>
                <a:spcPts val="3500"/>
              </a:spcBef>
              <a:defRPr sz="3792"/>
            </a:pPr>
            <a:r>
              <a:t>There may have been biased standard errors with using DD with only 1 treatment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189" name="Introduction of 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Introduction of Synthetic Control</a:t>
            </a:r>
          </a:p>
        </p:txBody>
      </p:sp>
      <p:sp>
        <p:nvSpPr>
          <p:cNvPr id="190" name="Synthetic Contr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Synthetic Control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Comparative Case Study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Uses a quantitative comparative case study by focusing on a particular single unit, such as a state, school, county, group, etc.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Optimal Set of Weights and Counterfactual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Optimizes a set of weights from a donor pool of comparison states to generate a counterfactual for the treatment state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Simple yet powerful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This is just a generalization of the difference-in-difference design and one of the most important evaluation designs in recent years (Athey and Imben, 2017)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193" name="Introduction of 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Introduction of Synthetic Control</a:t>
            </a:r>
          </a:p>
        </p:txBody>
      </p:sp>
      <p:sp>
        <p:nvSpPr>
          <p:cNvPr id="194" name="Restating the premise of synthetic contr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Restating the premise of synthetic control</a:t>
            </a:r>
          </a:p>
          <a:p>
            <a:pPr lvl="1"/>
            <a:r>
              <a:t>Abadie and Gardeazabal (2003) use a method of a weighted average of units from a donor pool to model a counterfactual (synthetic control)</a:t>
            </a:r>
          </a:p>
          <a:p>
            <a:pPr lvl="1"/>
            <a:r>
              <a:t>They argue when there a few aggregate units, this method does a better job of reproducing characteristics of a treated unit then using a single comparison unit</a:t>
            </a:r>
          </a:p>
          <a:p>
            <a:pPr lvl="2"/>
            <a:r>
              <a:t>Especially when working with states, we want to use a combination of states and weight them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197" name="Introduction of 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Introduction of Synthetic Control</a:t>
            </a:r>
          </a:p>
        </p:txBody>
      </p:sp>
      <p:sp>
        <p:nvSpPr>
          <p:cNvPr id="198" name="Restating strengths of synthetic contr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Restating strengths of synthetic control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Abadie, Diamond, and Hainmueller (2010) argue that this method has advantages over regression-based methods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The counterfactual is interpolated instead extrapolated - similarities are based on data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The construction of the counterfactual does not require access to post-treatment outcomes (or helps avoid peeking while specifying)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Weights are constructed transparently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Bridges qualitative and quantitative studies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201" name="Introduction of 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Introduction of Synthetic Control</a:t>
            </a:r>
          </a:p>
        </p:txBody>
      </p:sp>
      <p:sp>
        <p:nvSpPr>
          <p:cNvPr id="202" name="Preventing Ad Hoc Sel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Preventing Ad Hoc Selection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Abadie, Diamond, and Hainmueller (2010) argue that this helps prevent ad hoc selection of comparison groups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The weights are optimized because the minimize the distance between the treatment and control group and prevent ad hoc selection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Research endogenously choosing still a problem 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Ferman, Pinto, and Possebom (2020) note that the distance function is still endogenously chosen by the researchers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Ferman, et al. (2020) recommend specification tests for robustness to prevent cherry picking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07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08" name="The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2" indent="-438912" defTabSz="1755604">
              <a:spcBef>
                <a:spcPts val="3200"/>
              </a:spcBef>
              <a:defRPr sz="3456"/>
            </a:pPr>
            <a:r>
              <a:t>The Estimator 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Sup>
                    <m:e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Where </a:t>
            </a:r>
            <a14:m>
              <m:oMath>
                <m:sSub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is a vector of optimized weights that is a function of our choice of covariates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Let </a:t>
            </a:r>
            <a14:m>
              <m:oMath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be the outcome of interest for unit </a:t>
            </a:r>
            <a14:m>
              <m:oMath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of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aggregate units at time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2" marL="1316736" indent="-438912" defTabSz="1755604">
              <a:spcBef>
                <a:spcPts val="3200"/>
              </a:spcBef>
              <a:defRPr sz="3456"/>
            </a:pP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will be our treatment group and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will be our donor pool of comparisons</a:t>
            </a:r>
          </a:p>
          <a:p>
            <a:pPr marL="438912" indent="-438912" defTabSz="1755604">
              <a:spcBef>
                <a:spcPts val="3200"/>
              </a:spcBef>
              <a:defRPr sz="3456"/>
            </a:pPr>
            <a:r>
              <a:t>The synthetic control estimator estimates the effect of the program at time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It’s just the difference between our treatment group and a weighted control group at time </a:t>
            </a:r>
            <a14:m>
              <m:oMath>
                <m:sSub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where our optimized-weighted control group will depend on our set of covariates we choose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11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12" name="Matching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Matching variables</a:t>
            </a:r>
          </a:p>
          <a:p>
            <a:pPr lvl="1"/>
            <a:r>
              <a:t>Matching variables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are chosen as predictors of post-intervention outcomes and must be unaffected by the program, treatment, or intervention</a:t>
            </a:r>
          </a:p>
          <a:p>
            <a:pPr/>
            <a:r>
              <a:t>Weights</a:t>
            </a:r>
          </a:p>
          <a:p>
            <a:pPr lvl="1"/>
            <a:r>
              <a:t>Weights are chosen to minimize the norm (or distance) between observations subject to some constraints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15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16" name="Weight constra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Weight constraints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There are 2 weight constraints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p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for </a:t>
            </a:r>
            <a14:m>
              <m:oMath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2,...,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lvl="2" marL="1737360" indent="-579119" defTabSz="2316421">
              <a:spcBef>
                <a:spcPts val="4200"/>
              </a:spcBef>
              <a:defRPr sz="456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sSub>
                    <m:e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In other words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There are no negative weights (but zero weights are okay)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The weights must sum to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19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20" name="Minimizing distance (or optimizing weigh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Minimizing distance (or optimizing weights)</a:t>
            </a:r>
          </a:p>
          <a:p>
            <a:pPr lvl="1"/>
            <a:r>
              <a:t>Minimizing the distance between treatment and our control requires</a:t>
            </a:r>
            <a:br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∥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sSu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rad>
              </m:oMath>
            </a14:m>
          </a:p>
          <a:p>
            <a:pPr lvl="1"/>
            <a:r>
              <a:t>We can see that the covariates of our control group are weighted by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and the distance is minimized between treatment and control covariates by our 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2"/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is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, so 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matters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The Take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  <a:p>
            <a:pPr/>
            <a:r>
              <a:t>Introduction and Motivating Examples</a:t>
            </a:r>
          </a:p>
          <a:p>
            <a:pPr/>
            <a:r>
              <a:t>Formalization of the Estimator</a:t>
            </a:r>
          </a:p>
          <a:p>
            <a:pPr/>
            <a:r>
              <a:t>Example California Prop 99</a:t>
            </a:r>
          </a:p>
          <a:p>
            <a:pPr/>
            <a:r>
              <a:t>Inference</a:t>
            </a:r>
          </a:p>
          <a:p>
            <a:pPr/>
            <a:r>
              <a:t>Falsification and Implementing Checklist</a:t>
            </a:r>
          </a:p>
          <a:p>
            <a:pPr/>
            <a:r>
              <a:t>State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23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24" name="What is   and why does it matt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What is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and why does it matter?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determines the importance of each covariate (weight of each covariate)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is a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positive semidefinite matrix that contains the diagonal,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We have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number of covariates that is indexed by </a:t>
            </a:r>
            <a14:m>
              <m:oMath>
                <m:r>
                  <a:rPr xmlns:a="http://schemas.openxmlformats.org/drawingml/2006/main" sz="5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Synthetic control weights minimize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s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27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28" name="Choic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1"/>
            <a:r>
              <a:t>Optimal weights, </a:t>
            </a:r>
            <a14:m>
              <m:oMath>
                <m:sSup>
                  <m:e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6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, are dependent upon our 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1"/>
            <a:r>
              <a:t>Synthetic Control </a:t>
            </a:r>
            <a14:m>
              <m:oMath>
                <m:sSup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p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meant to reproduce the treatment group in absence of treatment</a:t>
            </a:r>
          </a:p>
          <a:p>
            <a:pPr lvl="1"/>
            <a:r>
              <a:t>Covariate importance weights,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, should reflect the predictive power of the covariates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31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32" name="Choice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Choice for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1"/>
            <a:r>
              <a:t>Abadie, Diamond, and Hainmueller suggest choosing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that minimizes the mean squared prediction error in the </a:t>
            </a:r>
            <a:r>
              <a:rPr b="1"/>
              <a:t>pre-treatment period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sSub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s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:r>
              <a:t>It is a good idea to do specification tests on your 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, as well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35" name="Formal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Formalization</a:t>
            </a:r>
          </a:p>
        </p:txBody>
      </p:sp>
      <p:sp>
        <p:nvSpPr>
          <p:cNvPr id="236" name="What about unobserved facto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What about unobserved factors?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Abadie, et al. (2010) argue that is you have sufficiently large number of pre-treatment periods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Matching on </a:t>
            </a:r>
            <a:r>
              <a:rPr b="1"/>
              <a:t>pre-treatment outcomes</a:t>
            </a:r>
            <a:r>
              <a:t> can help control for heterogenous responses to multiple unobserved factors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We’ll see this in the example, where pre-treatment smoking rates is a covariate of interest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intuition is that only groups that are alike on observed and unobserved factors will follow a similar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rmalization of the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Formalization of the Estimator</a:t>
            </a:r>
          </a:p>
        </p:txBody>
      </p:sp>
      <p:sp>
        <p:nvSpPr>
          <p:cNvPr id="239" name="Takeaw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Takeaway</a:t>
            </a:r>
          </a:p>
        </p:txBody>
      </p:sp>
      <p:sp>
        <p:nvSpPr>
          <p:cNvPr id="240" name="Synthetic control is just the difference between our treatment group and an optimized-weighted control group at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:r>
              <a:t>Synthetic control is just the difference between our treatment group and an optimized-weighted control group at time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Weights are dependent on our choice of covariates and the importance of each covariate is set by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Our optimized weights,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, are a function of the predictive power of the covariates and their importance weights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Most people choose a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that minimizes the mean squared prediction error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Use pre-treatment outcomes with sufficient time periods to alleviate unobservables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43" name="California Prop 9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California Prop 99</a:t>
            </a:r>
          </a:p>
        </p:txBody>
      </p:sp>
      <p:sp>
        <p:nvSpPr>
          <p:cNvPr id="244" name="Abadie, Diamond, and Hainmueller (2010) want to assess the impact of California Prop 99 on smo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Abadie, Diamond, and Hainmueller (2010) want to assess the impact of California Prop 99 on smoking </a:t>
            </a:r>
          </a:p>
          <a:p>
            <a:pPr lvl="1"/>
            <a:r>
              <a:t>In 1988, California passed Proposition 99, which increased taxes on cigarettes by $0.25 per pack, spurred a clean-air ordinance, funded anti-smoking media campaign, etc.</a:t>
            </a:r>
          </a:p>
          <a:p>
            <a:pPr lvl="1"/>
            <a:r>
              <a:t>The law produced more than $100 million in anti-tobacco projects</a:t>
            </a:r>
          </a:p>
          <a:p>
            <a:pPr lvl="2"/>
            <a:r>
              <a:t>It is important to note that other states followed California’s lead and these states were dropped from the analysis (AK, HI, MD, MI, NJ, NY, WA)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47" name="California Prop 9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California Prop 99</a:t>
            </a:r>
          </a:p>
        </p:txBody>
      </p:sp>
      <p:sp>
        <p:nvSpPr>
          <p:cNvPr id="248" name="From the plotting the raw data there is a general declining trend in sales of cigarettes pack per capi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From the plotting the raw data</a:t>
            </a:r>
            <a:br/>
            <a:r>
              <a:t>there is a general declining trend</a:t>
            </a:r>
            <a:br/>
            <a:r>
              <a:t>in sales of cigarettes pack per capita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We cannot distinguish if there is a</a:t>
            </a:r>
            <a:br/>
            <a:r>
              <a:t>causal effect by plotting the raw </a:t>
            </a:r>
            <a:br/>
            <a:r>
              <a:t>data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California seems to decline at a faster</a:t>
            </a:r>
            <a:br/>
            <a:r>
              <a:t>rate than the rest of the U.S.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We need a synthetic comparison</a:t>
            </a:r>
            <a:br/>
            <a:r>
              <a:t>to assess the causal effect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4552" y="3124843"/>
            <a:ext cx="10792226" cy="10503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52" name="California Prop 9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California Prop 99</a:t>
            </a:r>
          </a:p>
        </p:txBody>
      </p:sp>
      <p:sp>
        <p:nvSpPr>
          <p:cNvPr id="253" name="The authors provide the covariates used to generate Synthetic Californi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The authors provide the</a:t>
            </a:r>
            <a:br/>
            <a:r>
              <a:t>covariates used to generate</a:t>
            </a:r>
            <a:br/>
            <a:r>
              <a:t>Synthetic California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The authors provide a covariate </a:t>
            </a:r>
            <a:br/>
            <a:r>
              <a:t>balance test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lagged pre-treatment outcomes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logged GDP per capita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% of 15-24 year olds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Retail Price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Beer consumption per capita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8572" y="3141519"/>
            <a:ext cx="13040402" cy="8781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57" name="California Prop 9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California Prop 99</a:t>
            </a:r>
          </a:p>
        </p:txBody>
      </p:sp>
      <p:sp>
        <p:nvSpPr>
          <p:cNvPr id="258" name="Comparing California to synthetic  California from1970 to 20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Comparing California to synthetic </a:t>
            </a:r>
            <a:br/>
            <a:r>
              <a:t>California from1970 to 2000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Parallel trends before treatment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Synthetic California is based on</a:t>
            </a:r>
            <a:br/>
            <a:r>
              <a:t>weighted outcomes from 38</a:t>
            </a:r>
            <a:br/>
            <a:r>
              <a:t>donor states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Note: The authors choice of </a:t>
            </a:r>
            <a:br/>
            <a:r>
              <a:t>covariates impacts the weights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There appears to be an impact</a:t>
            </a:r>
            <a:br/>
            <a:r>
              <a:t>of Prop 99 on per capita sales at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endParaRPr sz="4800"/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4933" y="3404241"/>
            <a:ext cx="12736136" cy="9572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62" name="California Prop 9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California Prop 99</a:t>
            </a:r>
          </a:p>
        </p:txBody>
      </p:sp>
      <p:sp>
        <p:nvSpPr>
          <p:cNvPr id="263" name="Similar to RDD, synthetic  control design if very visually intens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to RDD, synthetic </a:t>
            </a:r>
            <a:br/>
            <a:r>
              <a:t>control design if very visually</a:t>
            </a:r>
            <a:br/>
            <a:r>
              <a:t>intensive</a:t>
            </a:r>
          </a:p>
          <a:p>
            <a:pPr/>
            <a:r>
              <a:t>There appears to be an impact</a:t>
            </a:r>
            <a:br/>
            <a:r>
              <a:t>especially after </a:t>
            </a:r>
            <a14:m>
              <m:oMath>
                <m:sSub>
                  <m:e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4933" y="3404241"/>
            <a:ext cx="12736136" cy="9572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59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0" name="The premi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premise</a:t>
            </a:r>
          </a:p>
          <a:p>
            <a:pPr lvl="1"/>
            <a:r>
              <a:t>A generalized difference-in-differences method that can get around the problem of having only 1 treatment group</a:t>
            </a:r>
          </a:p>
          <a:p>
            <a:pPr lvl="1"/>
            <a:r>
              <a:t>This method uses predictive covariates to generate a synthetic control group for the treatment group by applying an optimal set of weights</a:t>
            </a:r>
          </a:p>
          <a:p>
            <a:pPr lvl="1"/>
            <a:r>
              <a:t>We are mixing methods</a:t>
            </a:r>
          </a:p>
          <a:p>
            <a:pPr lvl="2"/>
            <a:r>
              <a:t>We are using predictive analytics and causal inference at an aggregate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67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70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71" name="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Estimator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have seen the steps for the estimator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How do we calculate the inference?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Exact p-values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Abadie, Diamond, and Hainmueller (2010) suggest using exact p-values based on Fisher (1935)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If we want to know if California’s Prop 99 had a statistically significant impact, so we will compare it to a distribution of placebo tests from the pool of donors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74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75" name="Setting up Exact p-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Setting up Exact p-values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We need to set up a null hypothesis of “no treatment effect”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Using randomized inference, we assign treatment to every untreated unit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We recalculate the model’s key coefficients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We collect the key coefficients in a distribution and use the distribution for inference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Abadie, et al (2010) suggest using root mean squared prediction error (RMSPE) values in pre-treatment and post-treatment as the statistic used for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78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79" name="We have six steps for calculating exact p-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We have six steps for calculating exact p-values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1)Iteratively apply the synthetic control method to each group unit in the donor pool and obtain a distribution of placebo effects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2) Calculate the RMSPE for each placebo in pre-treatment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lim>
                  </m:limUp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m:oMathPara>
            </a14:m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3) Calculate the RMSPE for each placebo in post-treatment (post-treatment period)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82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83" name="We have six steps for calculating exact p-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We have six steps for calculating exact p-values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4) Compute the ratio of post-treatment to pre-treatment RMSPE for each group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sSub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sSub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5) Sort the ratios in the descending order from greatest to highest and rank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6) Calculate the treatment unit’s ratio in the distribution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num>
                    <m:den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den>
                  </m:f>
                </m:oMath>
              </m:oMathPara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86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87" name="Implementing exact p-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Implementing exact p-values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Plotting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can overall all placebos</a:t>
            </a:r>
            <a:br/>
            <a:r>
              <a:t>with Stata two-way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California is in the tail end</a:t>
            </a:r>
            <a:br/>
            <a:r>
              <a:t>of the distribution after </a:t>
            </a:r>
            <a14:m>
              <m:oMath>
                <m:sSub>
                  <m:e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can also see states</a:t>
            </a:r>
            <a:br/>
            <a:r>
              <a:t>that are radically different</a:t>
            </a:r>
            <a:br/>
            <a:r>
              <a:t>in pre-treatment period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1688" y="3641595"/>
            <a:ext cx="13499556" cy="9891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91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92" name="Iteratively, we can drop states that are radically different from California in the pre-treatment peri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Iteratively, we can drop states</a:t>
            </a:r>
            <a:br/>
            <a:r>
              <a:t>that are radically different from</a:t>
            </a:r>
            <a:br/>
            <a:r>
              <a:t>California in the pre-treatment</a:t>
            </a:r>
            <a:br/>
            <a:r>
              <a:t>period</a:t>
            </a:r>
          </a:p>
          <a:p>
            <a:pPr/>
            <a:r>
              <a:t>Abadie, et al. (2010) suggest</a:t>
            </a:r>
            <a:br/>
            <a:r>
              <a:t>dropping any pre-treatment that</a:t>
            </a:r>
            <a:br/>
            <a:r>
              <a:t>is greater than 2 times your </a:t>
            </a:r>
            <a:br/>
            <a:r>
              <a:t>treatment state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9115" y="3608996"/>
            <a:ext cx="12416388" cy="9535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  <p:sp>
        <p:nvSpPr>
          <p:cNvPr id="296" name="Synthetic Contr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Synthetic Control</a:t>
            </a:r>
          </a:p>
        </p:txBody>
      </p:sp>
      <p:sp>
        <p:nvSpPr>
          <p:cNvPr id="297" name="Using inference based on exact p-values, we can also plot the histogram of p-value rati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Using inference based on exact</a:t>
            </a:r>
            <a:br/>
            <a:r>
              <a:t>p-values, we can also plot</a:t>
            </a:r>
            <a:br/>
            <a:r>
              <a:t>the histogram of p-value</a:t>
            </a:r>
            <a:br/>
            <a:r>
              <a:t>ratios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California ranks 1st out of the</a:t>
            </a:r>
            <a:br/>
            <a:r>
              <a:t>38 states units 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(where other</a:t>
            </a:r>
            <a:br/>
            <a:r>
              <a:t>states with similar legislation</a:t>
            </a:r>
            <a:br/>
            <a:r>
              <a:t>where dropped)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California had an exact p-value of</a:t>
            </a:r>
            <a:br/>
            <a:r>
              <a:t>0.026</a:t>
            </a:r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3096" y="3983560"/>
            <a:ext cx="13474740" cy="9664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alsification and Implementing Check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Falsification and Implementing Checklist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al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Falsification</a:t>
            </a:r>
          </a:p>
        </p:txBody>
      </p:sp>
      <p:sp>
        <p:nvSpPr>
          <p:cNvPr id="303" name="Placebo D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Placebo Date</a:t>
            </a:r>
          </a:p>
        </p:txBody>
      </p:sp>
      <p:sp>
        <p:nvSpPr>
          <p:cNvPr id="304" name="Testing the Valid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the Validity</a:t>
            </a:r>
          </a:p>
          <a:p>
            <a:pPr lvl="1"/>
            <a:r>
              <a:t>We can test the validity of the synthetic control estimator through falsification (or placebo tests)</a:t>
            </a:r>
          </a:p>
          <a:p>
            <a:pPr lvl="1"/>
            <a:r>
              <a:t>False </a:t>
            </a:r>
            <a14:m>
              <m:oMath>
                <m:sSub>
                  <m:e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lvl="2"/>
            <a:r>
              <a:t>We can set a placebo date or </a:t>
            </a:r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to a date earlier than the adoption date</a:t>
            </a:r>
          </a:p>
          <a:p>
            <a:pPr lvl="2"/>
            <a:r>
              <a:t>Placebo </a:t>
            </a:r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should have no impact on the outcome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63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4" name="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Pros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Does not have inference issues with only 1 treatment group like 2x2 DD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It’s visually intensive like RDD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A counterfactual for the treatment group is generated by applying an optimal set of weights from our pool of comparisons 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Weights are transparent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Helps prevent ad hoc selection of comparison groups or peeking at results</a:t>
            </a:r>
          </a:p>
          <a:p>
            <a:pPr lvl="1" marL="1048511" indent="-524255" defTabSz="2096971">
              <a:spcBef>
                <a:spcPts val="3800"/>
              </a:spcBef>
              <a:defRPr sz="4128"/>
            </a:pPr>
            <a:r>
              <a:t>Helps prevent standard errors from reflecting sample variance instead of the ability of the control group to reproduce a counterfactual to the treatment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Implementing Synthetic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Synthetic Control</a:t>
            </a:r>
          </a:p>
        </p:txBody>
      </p:sp>
      <p:sp>
        <p:nvSpPr>
          <p:cNvPr id="307" name="Checkli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Checklist</a:t>
            </a:r>
          </a:p>
        </p:txBody>
      </p:sp>
      <p:sp>
        <p:nvSpPr>
          <p:cNvPr id="308" name="Check the quality of pre-treatment f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Check the quality of pre-treatment fit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Minimize the Mean Squared Error (MSE)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Check for covariate balance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Show a covariate balance table for treatment, synthetic control, and donor pool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Specification Tests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You need to use specification tests for your selection of V 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Report a few specifications to prevent cherry picking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Falsification Tests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Using False Dates or False Groups (but we use false groups for our inference)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11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12" name="Cunningham examines the impact of Texas’ prison construction on Black male incarc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Cunningham examines the impact of Texas’ prison construction on Black male incarceration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Background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In 1980, the Texas Department of Corrections lost a lawsuit in Ruiz v Estelle, where Ruiz was the prisoner and Estelle was the warden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case argued that overcrowding and other prison conditions were unconstitutional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To assure compliance, the Texas Department of Corrections was placed under court supervision until 2003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15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16" name="Background (con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Background (cont)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Texas had a choice after Ruiz v Estelle if it wanted to continue arrests at the same rate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Build more prisons or parole more prisoners - initially Texas chose more paroles</a:t>
            </a:r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In 1993, Governor Anne Richards began allocating state funding to build more prisons and the state legislature approved $1 billion for prison construction</a:t>
            </a:r>
          </a:p>
          <a:p>
            <a:pPr lvl="3" marL="2243327" indent="-560831" defTabSz="2243271">
              <a:spcBef>
                <a:spcPts val="4100"/>
              </a:spcBef>
              <a:defRPr sz="4416"/>
            </a:pPr>
            <a:r>
              <a:t>This increased capacity after 1993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Texas began to shift away from paroles and towards keep prisoners in prison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19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20" name="We can see the impact of the governor and  legislature investment in operational capac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see the impact</a:t>
            </a:r>
            <a:br/>
            <a:r>
              <a:t>of the governor and </a:t>
            </a:r>
            <a:br/>
            <a:r>
              <a:t>legislature investment in</a:t>
            </a:r>
            <a:br/>
            <a:r>
              <a:t>operational capacity </a:t>
            </a:r>
            <a:br/>
            <a14:m>
              <m:oMath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1993</m:t>
                </m:r>
              </m:oMath>
            </a14:m>
          </a:p>
          <a:p>
            <a:pPr/>
            <a:r>
              <a:t>But, did this increase in</a:t>
            </a:r>
            <a:br/>
            <a:r>
              <a:t>prison capacity have an</a:t>
            </a:r>
            <a:br/>
            <a:r>
              <a:t>impact elsewhere?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3813" y="3621466"/>
            <a:ext cx="13093887" cy="9510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24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25" name="Looking at Black male  incarceration, we can see that there was an increase in Texas starting in 1993 compared to the rest of the United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at Black male </a:t>
            </a:r>
            <a:br/>
            <a:r>
              <a:t>incarceration, we can see</a:t>
            </a:r>
            <a:br/>
            <a:r>
              <a:t>that there was an increase</a:t>
            </a:r>
            <a:br/>
            <a:r>
              <a:t>in Texas starting in 1993</a:t>
            </a:r>
            <a:br/>
            <a:r>
              <a:t>compared to the rest of the</a:t>
            </a:r>
            <a:br/>
            <a:r>
              <a:t>United States</a:t>
            </a:r>
          </a:p>
          <a:p>
            <a:pPr/>
            <a:r>
              <a:t>Both Texas and the rest of</a:t>
            </a:r>
            <a:br/>
            <a:r>
              <a:t>the U.S. had increase trends</a:t>
            </a:r>
            <a:br/>
            <a:r>
              <a:t>in Black male incarceration</a:t>
            </a:r>
            <a:br/>
            <a:r>
              <a:t>before 1993</a:t>
            </a:r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322" y="3962036"/>
            <a:ext cx="14240074" cy="9654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29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30" name="Cunningham provides the covariates used  to estimate synthetic Tex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Cunningham provides the covariates used </a:t>
            </a:r>
            <a:br/>
            <a:r>
              <a:t>to estimate synthetic Texas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Lagged pre-treatment rates in</a:t>
            </a:r>
            <a:br/>
            <a:r>
              <a:t>1988, 1990, 1991, and 1992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Unemployment rate, income, and </a:t>
            </a:r>
            <a:br/>
            <a:r>
              <a:t>poverty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Lagged AIDS per capita in 1990, 1991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Lagged Black population % in 1990,</a:t>
            </a:r>
            <a:br/>
            <a:r>
              <a:t>1991, and 1992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Percentage of 15-24 year olds in 1990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1166" y="3267151"/>
            <a:ext cx="12739720" cy="10218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34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35" name="Cunningham provides the gap between Texas and synthetic Texas in the Black male prisoner  prediction err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Cunningham provides the</a:t>
            </a:r>
            <a:br/>
            <a:r>
              <a:t>gap between Texas and</a:t>
            </a:r>
            <a:br/>
            <a:r>
              <a:t>synthetic Texas in the</a:t>
            </a:r>
            <a:br/>
            <a:r>
              <a:t>Black male prisoner </a:t>
            </a:r>
            <a:br/>
            <a:r>
              <a:t>prediction error</a:t>
            </a:r>
          </a:p>
          <a:p>
            <a:pPr/>
            <a:r>
              <a:t>It shows similar pre-treatment</a:t>
            </a:r>
            <a:br/>
            <a:r>
              <a:t>trends before </a:t>
            </a:r>
            <a14:m>
              <m:oMath>
                <m:sSub>
                  <m:e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6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1599" y="3305036"/>
            <a:ext cx="12678685" cy="10142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39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40" name="Cunningham also provides the weights that are optimized from his choic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Cunningham also provides</a:t>
            </a:r>
            <a:br/>
            <a:r>
              <a:t>the weights that are optimized</a:t>
            </a:r>
            <a:br/>
            <a:r>
              <a:t>from his choice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</a:p>
          <a:p>
            <a:pPr/>
            <a:r>
              <a:t>California makes up 0.408</a:t>
            </a:r>
            <a:br/>
            <a:r>
              <a:t>of synthetic Texas, while</a:t>
            </a:r>
            <a:br/>
            <a:r>
              <a:t>Illinois makes up 0.36 of</a:t>
            </a:r>
            <a:br/>
            <a:r>
              <a:t>synthetic Texas</a:t>
            </a:r>
          </a:p>
          <a:p>
            <a:pPr/>
            <a:r>
              <a:t>Florida and Louisiana </a:t>
            </a:r>
            <a:br/>
            <a:r>
              <a:t>make up the rest and all other</a:t>
            </a:r>
            <a:br/>
            <a:r>
              <a:t>states are 0 weighted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3985" y="3899488"/>
            <a:ext cx="16590207" cy="6808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44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45" name="Cunningham next provides the  steps for calculating exact  p-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Cunningham next provides the </a:t>
            </a:r>
            <a:br/>
            <a:r>
              <a:t>steps for calculating exact </a:t>
            </a:r>
            <a:br/>
            <a:r>
              <a:t>p-values </a:t>
            </a:r>
          </a:p>
          <a:p>
            <a:pPr/>
            <a:r>
              <a:t>Texas has the 2nd highest</a:t>
            </a:r>
            <a:br/>
            <a:r>
              <a:t>ratio out of 46 state units</a:t>
            </a:r>
          </a:p>
          <a:p>
            <a:pPr/>
            <a:r>
              <a:t>The exact p-value was</a:t>
            </a:r>
            <a:br/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0.04</m:t>
                </m:r>
              </m:oMath>
            </a14:m>
          </a:p>
        </p:txBody>
      </p:sp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3469" y="3413618"/>
            <a:ext cx="11714214" cy="9925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tat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</p:txBody>
      </p:sp>
      <p:sp>
        <p:nvSpPr>
          <p:cNvPr id="349" name="Prison Construction and Black Male Incarcer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Prison Construction and Black Male Incarceration</a:t>
            </a:r>
          </a:p>
        </p:txBody>
      </p:sp>
      <p:sp>
        <p:nvSpPr>
          <p:cNvPr id="350" name="Cunningham finally provides the distribution of placebo tests for all 46 placebo te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Cunningham finally provides</a:t>
            </a:r>
            <a:br/>
            <a:r>
              <a:t>the distribution of placebo</a:t>
            </a:r>
            <a:br/>
            <a:r>
              <a:t>tests for all 46 placebo tests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Texas can be seen on the </a:t>
            </a:r>
            <a:br/>
            <a:r>
              <a:t>top, which shows a trend</a:t>
            </a:r>
            <a:br/>
            <a:r>
              <a:t>that is different from other</a:t>
            </a:r>
            <a:br/>
            <a:r>
              <a:t>donor states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If you wanted a falsification,</a:t>
            </a:r>
            <a:br/>
            <a:r>
              <a:t>you could use prior years</a:t>
            </a:r>
            <a:br/>
            <a:r>
              <a:t>such as 1988 or 1989 and end</a:t>
            </a:r>
            <a:br/>
            <a:r>
              <a:t>the sample in 1992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2485" y="3373509"/>
            <a:ext cx="12667976" cy="1000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67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68" name="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  <a:p>
            <a:pPr lvl="1"/>
            <a:r>
              <a:t>We are still matching on observable characteristics and we cannot match or generate weights based upon unobservable characteristics</a:t>
            </a:r>
          </a:p>
          <a:p>
            <a:pPr lvl="1"/>
            <a:r>
              <a:t>Parallel trends assumption still needs to be satisfied</a:t>
            </a:r>
          </a:p>
          <a:p>
            <a:pPr lvl="1"/>
            <a:r>
              <a:t>No canned inference packages and inference needs to be calculated </a:t>
            </a:r>
          </a:p>
          <a:p>
            <a:pPr lvl="2"/>
            <a:r>
              <a:t>(Note: We can used randomized inference to calculate the inference for synthetic control)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71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72" name="Assum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Assumptions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Parallel Trends assumption 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The main assumption just like 2x2 DD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Convex Hull Assumption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This assumption states that </a:t>
            </a:r>
            <a14:m>
              <m:oMath>
                <m:sSub>
                  <m:e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in the convex hull or minimum set that contains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The treatment state must be similar to comparison states before treatment and if the treatment group is not comparable then the assumption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75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76" name="Testable Assum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Testable Assumptions</a:t>
            </a:r>
          </a:p>
          <a:p>
            <a:pPr lvl="1"/>
            <a:r>
              <a:t>We can only indirectly test the parallel trends assumption</a:t>
            </a:r>
          </a:p>
          <a:p>
            <a:pPr lvl="2"/>
            <a:r>
              <a:t>Similar to 2x2 DD</a:t>
            </a:r>
          </a:p>
          <a:p>
            <a:pPr lvl="1"/>
            <a:r>
              <a:t>We can test the Convex Hull assumption</a:t>
            </a:r>
          </a:p>
          <a:p>
            <a:pPr lvl="2"/>
            <a:r>
              <a:t>We can check to make sure that the treatment group is similar to the donor pool of comparisons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ntroduction and Motivatin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and Motivating Example</a:t>
            </a:r>
          </a:p>
        </p:txBody>
      </p:sp>
      <p:sp>
        <p:nvSpPr>
          <p:cNvPr id="181" name="Motivating Example: Mariel Boatlif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Motivating Example: Mariel Boatlift</a:t>
            </a:r>
          </a:p>
        </p:txBody>
      </p:sp>
      <p:sp>
        <p:nvSpPr>
          <p:cNvPr id="182" name="Card (1990) assesses the question of immigration’s impact on local labor market cond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Card (1990) assesses the question of immigration’s impact on local labor market conditions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Natural experiment was the Mariel Boatlift from Cuba to South Florida from April to October 1980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Approximately 125,000 Cubans were allowed to leave Cuba for Miami 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event caused a 7% increase in low-skilled workers into a relatively small area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Card wanted to test simple competitive labor market model to see if wages and employment fell for native-born workers in Miami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