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, PhD 2/2/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Rowe, PhD 2/2/2023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9: Two-Way Fixed Effects with Differential Tim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9: Two-Way Fixed Effects with Differential Timing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190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91" name="Goodman-Bacon (2019) provides a decomposition of the two-way fixed effects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Goodman-Bacon (2019) provides a decomposition of the two-way fixed effects estimator </a:t>
            </a:r>
          </a:p>
          <a:p>
            <a:pPr/>
            <a:r>
              <a:t>The Bacon-Goodman (2021) Decomposition Theorem states that </a:t>
            </a:r>
          </a:p>
          <a:p>
            <a:pPr lvl="1"/>
            <a:r>
              <a:t>“Assume that the data contain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1,...,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timing groups of units ordered by the time when they receive a binary treatment,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.  There may be one timing group,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, that includes units that never receive treatment.  The OLS estimate, </a:t>
            </a: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lim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p>
                </m:sSup>
              </m:oMath>
            </a14:m>
            <a:r>
              <a:t>, in a two-way fixed effects regression is a weighted average of all possible two-by-two DD estimators.”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194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95" name="The Bacon-Goodman Decomposition Theorem states t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The Bacon-Goodman Decomposition Theorem states that 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Is a variance-weighted average of all potential 2x2 DD estimates </a:t>
            </a:r>
          </a:p>
          <a:p>
            <a:pPr lvl="2" marL="1755647" indent="-585215" defTabSz="2340805">
              <a:spcBef>
                <a:spcPts val="4300"/>
              </a:spcBef>
              <a:defRPr sz="4608"/>
            </a:pPr>
            <a:r>
              <a:t>Where weights are based upon group size (or group share) and variance in treatment (or time share)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Under the assumption of variance-weighted common trends and time-invariant treatment effects </a:t>
            </a:r>
          </a:p>
          <a:p>
            <a:pPr lvl="2" marL="1755647" indent="-585215" defTabSz="2340805">
              <a:spcBef>
                <a:spcPts val="4300"/>
              </a:spcBef>
              <a:defRPr sz="4608"/>
            </a:pPr>
            <a:r>
              <a:t>If treatment effects are time varying, there is a new bias that shows up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Recall 2x2 DD estimate is: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bar>
                      <m:barPr>
                        <m:ctrl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Sup>
                  <m:e>
                    <m:bar>
                      <m:barPr>
                        <m:ctrl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bar>
                      <m:barPr>
                        <m:ctrl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Sup>
                  <m:e>
                    <m:bar>
                      <m:barPr>
                        <m:ctrl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198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99" name="With a TWFEDD with Time  Different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a TWFEDD with Time </a:t>
            </a:r>
            <a:br/>
            <a:r>
              <a:t>Differential </a:t>
            </a:r>
          </a:p>
          <a:p>
            <a:pPr/>
            <a:r>
              <a:t>We have 3 groups</a:t>
            </a:r>
          </a:p>
          <a:p>
            <a:pPr lvl="1"/>
            <a:r>
              <a:t>Early Treatment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</a:p>
          <a:p>
            <a:pPr lvl="1"/>
            <a:r>
              <a:t>Late Treatment </a:t>
            </a:r>
            <a14:m>
              <m:oMath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 lvl="1"/>
            <a:r>
              <a:t>Never Treatment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</p:txBody>
      </p:sp>
      <p:pic>
        <p:nvPicPr>
          <p:cNvPr id="200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7422" y="3207944"/>
            <a:ext cx="15115200" cy="10448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03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04" name="For each 2x2 DD, we can write a general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For each 2x2 DD, we can</a:t>
            </a:r>
            <a:br/>
            <a:r>
              <a:t>write a general estimator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  <m: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</m:oMath>
              </m:oMathPara>
            </a14:m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Where </a:t>
            </a:r>
            <a14:m>
              <m:oMath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is the treatment</a:t>
            </a:r>
            <a:br/>
            <a:r>
              <a:t>group index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Where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are our two</a:t>
            </a:r>
            <a:br/>
            <a:r>
              <a:t>groups being compared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For example,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</m:oMath>
            </a14:m>
            <a:r>
              <a:t> and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</m:oMath>
            </a14:m>
            <a:endParaRPr sz="4800"/>
          </a:p>
        </p:txBody>
      </p:sp>
      <p:pic>
        <p:nvPicPr>
          <p:cNvPr id="205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720" y="3318679"/>
            <a:ext cx="15115199" cy="1044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08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09" name="The Two-Way Fixed Effects DD is a combination of all possible 2x2 D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Two-Way Fixed Effects DD is a combination of all possible 2x2 DD</a:t>
            </a:r>
          </a:p>
          <a:p>
            <a:pPr lvl="1"/>
            <a:r>
              <a:t>If we have 3 groups: early adopter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, late adopter </a:t>
            </a:r>
            <a14:m>
              <m:oMath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, and never adopter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lvl="2"/>
            <a:r>
              <a:t>Then we have 4 total 2x2 DD: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</m:oMath>
            </a14:m>
            <a:r>
              <a:t>,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</m:oMath>
            </a14:m>
            <a:r>
              <a:t>,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</m:oMath>
            </a14:m>
            <a:r>
              <a:t>, and 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</m:oMath>
            </a14:m>
          </a:p>
          <a:p>
            <a:pPr lvl="1"/>
            <a:r>
              <a:t>If we have 4 groups: adopter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adopter </a:t>
            </a:r>
            <a14:m>
              <m:oMath>
                <m:r>
                  <a:rPr xmlns:a="http://schemas.openxmlformats.org/drawingml/2006/main" sz="6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adopter </a:t>
            </a:r>
            <a14:m>
              <m:oMath>
                <m:r>
                  <a:rPr xmlns:a="http://schemas.openxmlformats.org/drawingml/2006/main" sz="6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and never adopter </a:t>
            </a:r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lvl="2"/>
            <a:r>
              <a:t>Then we have 9 total 2x2 DD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3700" y="10489438"/>
            <a:ext cx="13328525" cy="3608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Line"/>
          <p:cNvSpPr/>
          <p:nvPr/>
        </p:nvSpPr>
        <p:spPr>
          <a:xfrm>
            <a:off x="9320138" y="10752175"/>
            <a:ext cx="1" cy="27285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15626190" y="10752175"/>
            <a:ext cx="1" cy="27285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15" name="Weights and Variance Treat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Weights and Variance Treatment</a:t>
            </a:r>
          </a:p>
        </p:txBody>
      </p:sp>
      <p:sp>
        <p:nvSpPr>
          <p:cNvPr id="216" name="The weights for each 2x2 DD depends on the group size and variance in treat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The weights for each 2x2 DD</a:t>
            </a:r>
            <a:br/>
            <a:r>
              <a:t>depends on the group size</a:t>
            </a:r>
            <a:br/>
            <a:r>
              <a:t>and variance in treatment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Length of time spent in </a:t>
            </a:r>
            <a:br/>
            <a:r>
              <a:t>treatment determines the</a:t>
            </a:r>
            <a:br/>
            <a:r>
              <a:t>variance in treatment, which </a:t>
            </a:r>
            <a:br/>
            <a:r>
              <a:t>influences the 2x2 DD weight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The weight of the 2x2 DD </a:t>
            </a:r>
            <a:br/>
            <a:r>
              <a:t>determines how much </a:t>
            </a:r>
            <a:br/>
            <a:r>
              <a:t>influence a particular 2x2</a:t>
            </a:r>
            <a:br/>
            <a:r>
              <a:t>DD has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Variance is maximized when </a:t>
            </a:r>
            <a:br/>
            <a:r>
              <a:t>time in treatment is 50%</a:t>
            </a:r>
          </a:p>
        </p:txBody>
      </p:sp>
      <p:pic>
        <p:nvPicPr>
          <p:cNvPr id="217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720" y="3318679"/>
            <a:ext cx="15115199" cy="1044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20" name="Weights and Variance Treat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Weights and Variance Treatment</a:t>
            </a:r>
          </a:p>
        </p:txBody>
      </p:sp>
      <p:sp>
        <p:nvSpPr>
          <p:cNvPr id="221" name="Let’s say that there are 5 peri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Let’s say that there are 5</a:t>
            </a:r>
            <a:br/>
            <a:r>
              <a:t>periods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The early adopter gets treatment</a:t>
            </a:r>
            <a:br/>
            <a:r>
              <a:t>in 2nd period and spend 80%</a:t>
            </a:r>
            <a:br/>
            <a:r>
              <a:t>of the time in treatment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bar>
                        <m:barPr>
                          <m:ctrlP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</m:t>
                  </m:r>
                </m:oMath>
              </m:oMathPara>
            </a14:m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The late adopter gets treatment</a:t>
            </a:r>
            <a:br/>
            <a:r>
              <a:t>in 4th period and spends 40% </a:t>
            </a:r>
            <a:br/>
            <a:r>
              <a:t>of the time in treatment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bar>
                        <m:barPr>
                          <m:ctrl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</m:t>
                  </m:r>
                </m:oMath>
              </m:oMathPara>
            </a14:m>
            <a:endParaRPr sz="4800"/>
          </a:p>
        </p:txBody>
      </p:sp>
      <p:pic>
        <p:nvPicPr>
          <p:cNvPr id="222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719" y="3318679"/>
            <a:ext cx="15115200" cy="10448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25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26" name="We have two treatment groups   and   and an untreated gro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We have two treatment groups</a:t>
            </a:r>
            <a:br/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and an untreated group</a:t>
            </a:r>
            <a:br/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Treatment for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occurs at </a:t>
            </a:r>
            <a14:m>
              <m:oMath>
                <m:sSubSup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and</a:t>
            </a:r>
            <a:br/>
            <a:r>
              <a:t>treatment for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occurs at </a:t>
            </a:r>
            <a14:m>
              <m:oMath>
                <m:sSubSup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in 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We have pre and post for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at </a:t>
            </a:r>
            <a14:m>
              <m:oMath>
                <m:sSubSup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br/>
            <a:r>
              <a:t>and pre and post for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at </a:t>
            </a:r>
            <a14:m>
              <m:oMath>
                <m:sSubSup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In the early period, no one is </a:t>
            </a:r>
            <a:br/>
            <a:r>
              <a:t>treated; in the mid period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treated;</a:t>
            </a:r>
            <a:br/>
            <a:r>
              <a:t>in the late period,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are treated</a:t>
            </a:r>
            <a:endParaRPr sz="4800"/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3015" y="3566018"/>
            <a:ext cx="13551877" cy="10039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30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31" name="We have 4 2x2 DD estim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t>We have 4 2x2 DD estimates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compared to untreated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18160" indent="-518160" defTabSz="2072588">
              <a:spcBef>
                <a:spcPts val="3800"/>
              </a:spcBef>
              <a:defRPr sz="4080"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compared to already treated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</a:p>
          <a:p>
            <a:pPr lvl="1" marL="1036320" indent="-518160" defTabSz="2072588">
              <a:spcBef>
                <a:spcPts val="3800"/>
              </a:spcBef>
              <a:defRPr sz="4080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6771" y="4467673"/>
            <a:ext cx="10553051" cy="7817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Two-Way Fixed Effects with Differential Ti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Two-Way Fixed Effects with Differential Timing</a:t>
            </a:r>
          </a:p>
        </p:txBody>
      </p:sp>
      <p:sp>
        <p:nvSpPr>
          <p:cNvPr id="157" name="The Take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  <a:p>
            <a:pPr/>
            <a:r>
              <a:t>Two-Way Fixed Effects</a:t>
            </a:r>
          </a:p>
          <a:p>
            <a:pPr/>
            <a:r>
              <a:t>Bacon Decomposition Theorem (Cunningham, 2020; Goodman-Bacon, 2021)</a:t>
            </a:r>
          </a:p>
          <a:p>
            <a:pPr/>
            <a:r>
              <a:t>Potential Outcomes</a:t>
            </a:r>
          </a:p>
          <a:p>
            <a:pPr/>
            <a:r>
              <a:t>Decomposition of Variance-Weighted ATT</a:t>
            </a:r>
          </a:p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35" name="Estima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Estimator</a:t>
            </a:r>
          </a:p>
        </p:txBody>
      </p:sp>
      <p:sp>
        <p:nvSpPr>
          <p:cNvPr id="236" name="TWFEDD is a composition of of all possible 2x2 DD estim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TWFEDD is a composition of of all possible 2x2 DD estimates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p>
                  </m:s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</m:sSub>
                  <m:sSubSup>
                    <m:e>
                      <m:limUp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Low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limLow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sSubSup>
                    <m:e>
                      <m:limUp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bSup>
                    <m:e>
                      <m:limUp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Assume that we have a balanced panel with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time periods and </a:t>
            </a:r>
            <a14:m>
              <m:oMath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cross-sectional units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Where 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  <m:sup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bSup>
              </m:oMath>
            </a14:m>
            <a:r>
              <a:t> are our DD estimates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 are our weights for each DD estimate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39" name="Estima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Estimator</a:t>
            </a:r>
          </a:p>
        </p:txBody>
      </p:sp>
      <p:sp>
        <p:nvSpPr>
          <p:cNvPr id="240" name="are our DD estim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2" indent="-438912" defTabSz="1755604">
              <a:spcBef>
                <a:spcPts val="3200"/>
              </a:spcBef>
              <a:defRPr sz="3456"/>
            </a:pP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  <m:sup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bSup>
              </m:oMath>
            </a14:m>
            <a:r>
              <a:t> are our DD estimates</a:t>
            </a:r>
          </a:p>
          <a:p>
            <a:pPr lvl="1" marL="877824" indent="-438912" defTabSz="1755604">
              <a:spcBef>
                <a:spcPts val="3200"/>
              </a:spcBef>
              <a:defRPr sz="3456"/>
            </a:pPr>
            <a14:m>
              <m:oMath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treatment compared to never untreated </a:t>
            </a:r>
            <a14:m>
              <m:oMath>
                <m:r>
                  <a:rPr xmlns:a="http://schemas.openxmlformats.org/drawingml/2006/main" sz="4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lvl="2" marL="1316736" indent="-438912" defTabSz="1755604">
              <a:spcBef>
                <a:spcPts val="3200"/>
              </a:spcBef>
              <a:defRPr sz="345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2" marL="1316736" indent="-438912" defTabSz="1755604">
              <a:spcBef>
                <a:spcPts val="3200"/>
              </a:spcBef>
              <a:defRPr sz="345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 marL="877824" indent="-438912" defTabSz="1755604">
              <a:spcBef>
                <a:spcPts val="3200"/>
              </a:spcBef>
              <a:defRPr sz="3456"/>
            </a:pPr>
            <a14:m>
              <m:oMath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compared to untreated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</a:p>
          <a:p>
            <a:pPr lvl="2" marL="1316736" indent="-438912" defTabSz="1755604">
              <a:spcBef>
                <a:spcPts val="3200"/>
              </a:spcBef>
              <a:defRPr sz="345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 marL="877824" indent="-438912" defTabSz="1755604">
              <a:spcBef>
                <a:spcPts val="3200"/>
              </a:spcBef>
              <a:defRPr sz="3456"/>
            </a:pP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compared to already treated </a:t>
            </a:r>
            <a14:m>
              <m:oMath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</a:p>
          <a:p>
            <a:pPr lvl="2" marL="1316736" indent="-438912" defTabSz="1755604">
              <a:spcBef>
                <a:spcPts val="3200"/>
              </a:spcBef>
              <a:defRPr sz="345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bar>
                        <m:bar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43" name="Estima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Estimator</a:t>
            </a:r>
          </a:p>
        </p:txBody>
      </p:sp>
      <p:sp>
        <p:nvSpPr>
          <p:cNvPr id="244" name="Weigh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Weights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e>
                        <m:limUpp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lim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num>
                  <m:den>
                    <m:sSup>
                      <m:e>
                        <m:limUpp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lim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den>
                </m:f>
              </m:oMath>
            </a14:m>
            <a:r>
              <a:t> and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bar>
                      <m:barPr>
                        <m:ctrl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82624" indent="-591312" defTabSz="2365188">
              <a:spcBef>
                <a:spcPts val="4300"/>
              </a:spcBef>
              <a:defRPr sz="4656"/>
            </a:pP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e>
                        <m:limUpp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lim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num>
                  <m:den>
                    <m:sSup>
                      <m:e>
                        <m:limUpp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lim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den>
                </m:f>
              </m:oMath>
            </a14:m>
            <a:r>
              <a:t> and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den>
                </m:f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den>
                </m:f>
              </m:oMath>
            </a14:m>
          </a:p>
          <a:p>
            <a:pPr lvl="1" marL="1182624" indent="-591312" defTabSz="2365188">
              <a:spcBef>
                <a:spcPts val="4300"/>
              </a:spcBef>
              <a:defRPr sz="4656"/>
            </a:pP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e>
                        <m:limUpp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lim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</m:num>
                  <m:den>
                    <m:sSup>
                      <m:e>
                        <m:limUpp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lim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den>
                </m:f>
              </m:oMath>
            </a14:m>
            <a:r>
              <a:t> an </a:t>
            </a: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num>
                  <m:den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den>
                </m:f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num>
                  <m:den>
                    <m:sSub>
                      <m:e>
                        <m:bar>
                          <m:barPr>
                            <m:ctrlP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pos m:val="top"/>
                          </m:barPr>
                          <m:e>
                            <m:r>
                              <a:rPr xmlns:a="http://schemas.openxmlformats.org/drawingml/2006/main" sz="5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bar>
                      </m:e>
                      <m:sub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den>
                </m:f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47" name="Estima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Estimator</a:t>
            </a:r>
          </a:p>
        </p:txBody>
      </p:sp>
      <p:sp>
        <p:nvSpPr>
          <p:cNvPr id="248" name="Weigh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Weights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Where </a:t>
            </a: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p>
                </m:s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limLow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lim>
                </m:limLow>
                <m:limLow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Low>
                <m:sSubSup>
                  <m:e>
                    <m:limUpp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</a:p>
          <a:p>
            <a:pPr lvl="2" marL="1755647" indent="-585215" defTabSz="2340805">
              <a:spcBef>
                <a:spcPts val="4300"/>
              </a:spcBef>
              <a:defRPr sz="4608"/>
            </a:pPr>
            <a:r>
              <a:t>Double demeaned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bar>
                  <m:bar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bar>
                      <m:barPr>
                        <m:ctrl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</m:ba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grand mean </a:t>
            </a:r>
            <a14:m>
              <m:oMath>
                <m:bar>
                  <m:bar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bar>
                      <m:barPr>
                        <m:ctrl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</m:ba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limLow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lim>
                </m:limLow>
                <m:limLow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Low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and </a:t>
            </a:r>
            <a14:m>
              <m:oMath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lim>
                </m:limLow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lim>
                </m:limLow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51" name="Estima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Estimator</a:t>
            </a:r>
          </a:p>
        </p:txBody>
      </p:sp>
      <p:sp>
        <p:nvSpPr>
          <p:cNvPr id="252" name="Weigh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Weights</a:t>
            </a:r>
          </a:p>
          <a:p>
            <a:pPr lvl="1"/>
            <a14:m>
              <m:oMath>
                <m:r>
                  <a:rPr xmlns:a="http://schemas.openxmlformats.org/drawingml/2006/main" sz="6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is the </a:t>
            </a:r>
            <a:r>
              <a:rPr b="1"/>
              <a:t>sample share</a:t>
            </a:r>
            <a:r>
              <a:t> for each timing group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lim>
                  </m:limLow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m:oMathPara>
            </a14:m>
          </a:p>
          <a:p>
            <a:pPr lvl="1"/>
            <a14:m>
              <m:oMath>
                <m:sSub>
                  <m:e>
                    <m:bar>
                      <m:barPr>
                        <m:ctrlP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 </a:t>
            </a:r>
            <a:r>
              <a:rPr b="1"/>
              <a:t>time share</a:t>
            </a:r>
            <a:r>
              <a:t> spent in treatment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bar>
                        <m:barPr>
                          <m:ctrlPr>
                            <a:rPr xmlns:a="http://schemas.openxmlformats.org/drawingml/2006/main" sz="5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Low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55" name="Varia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Variance</a:t>
            </a:r>
          </a:p>
        </p:txBody>
      </p:sp>
      <p:sp>
        <p:nvSpPr>
          <p:cNvPr id="256" name="Two things should pop out with the vari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Two things should pop out with the variance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1) Group variation vs unit-level variation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More states that adopt a program at the same time, the bigger the influence they will have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2) Within-group treatment variance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Treatment variance is maximized at 0.5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bar>
                  <m:bar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</m:ba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0.5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3" marL="1999488" indent="-499872" defTabSz="1999437">
              <a:spcBef>
                <a:spcPts val="3600"/>
              </a:spcBef>
              <a:defRPr sz="3936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</m:ba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0.1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0.1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0.9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0.09</m:t>
                  </m:r>
                </m:oMath>
              </m:oMathPara>
            </a14:m>
          </a:p>
          <a:p>
            <a:pPr lvl="3" marL="1999488" indent="-499872" defTabSz="1999437">
              <a:spcBef>
                <a:spcPts val="3600"/>
              </a:spcBef>
              <a:defRPr sz="3936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</m:ba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0.6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0.24</m:t>
                  </m:r>
                </m:oMath>
              </m:oMathPara>
            </a14:m>
          </a:p>
          <a:p>
            <a:pPr lvl="3" marL="1999488" indent="-499872" defTabSz="1999437">
              <a:spcBef>
                <a:spcPts val="3600"/>
              </a:spcBef>
              <a:defRPr b="1" sz="3936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</m:ba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0.25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59" name="Varia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Variance</a:t>
            </a:r>
          </a:p>
        </p:txBody>
      </p:sp>
      <p:sp>
        <p:nvSpPr>
          <p:cNvPr id="260" name="Goodman-Bacon (2021) notes two issues with vari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Goodman-Bacon (2021) notes two issues with variance</a:t>
            </a:r>
          </a:p>
          <a:p>
            <a:pPr lvl="1"/>
            <a:r>
              <a:t>Variance is largest when two treatment groups are closer in size and when treatment occurs closer to the middle of the time window</a:t>
            </a:r>
          </a:p>
          <a:p>
            <a:pPr lvl="2"/>
            <a:r>
              <a:t>A larger treatment group will have more weight than the smaller treatment group</a:t>
            </a:r>
          </a:p>
          <a:p>
            <a:pPr lvl="2"/>
            <a:r>
              <a:t>Within-group treatment variation matters and </a:t>
            </a:r>
            <a:r>
              <a:rPr b="1"/>
              <a:t>changing the number of periods changes the weights</a:t>
            </a:r>
          </a:p>
          <a:p>
            <a:pPr lvl="1"/>
            <a:r>
              <a:t>Variance is maximized when </a:t>
            </a:r>
            <a14:m>
              <m:oMath>
                <m:bar>
                  <m:bar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pos m:val="top"/>
                  </m:barPr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</m:ba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Bacon-Goodman Decomposi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Bacon-Goodman Decomposition Theorem</a:t>
            </a:r>
          </a:p>
        </p:txBody>
      </p:sp>
      <p:sp>
        <p:nvSpPr>
          <p:cNvPr id="263" name="Varia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Variance</a:t>
            </a:r>
          </a:p>
        </p:txBody>
      </p:sp>
      <p:sp>
        <p:nvSpPr>
          <p:cNvPr id="264" name="There are a few notes on variance in treatment timing from Cunningham (2020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There are a few notes on variance in treatment timing from Cunningham (2020)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1) Group variation vs unit-level variation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More states that adopt a program at the same time, the bigger the influence they will have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2) Within-group treatment variance and treatment variance is maximized at 0.5</a:t>
            </a:r>
          </a:p>
          <a:p>
            <a:pPr lvl="3" marL="2145791" indent="-536447" defTabSz="2145738">
              <a:spcBef>
                <a:spcPts val="3900"/>
              </a:spcBef>
              <a:defRPr sz="4224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</m:ba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0.1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0.1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0.9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0.09</m:t>
                  </m:r>
                </m:oMath>
              </m:oMathPara>
            </a14:m>
          </a:p>
          <a:p>
            <a:pPr lvl="3" marL="2145791" indent="-536447" defTabSz="2145738">
              <a:spcBef>
                <a:spcPts val="3900"/>
              </a:spcBef>
              <a:defRPr sz="4224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</m:ba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0.6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0.24</m:t>
                  </m:r>
                </m:oMath>
              </m:oMathPara>
            </a14:m>
          </a:p>
          <a:p>
            <a:pPr lvl="3" marL="2145791" indent="-536447" defTabSz="2145738">
              <a:spcBef>
                <a:spcPts val="3900"/>
              </a:spcBef>
              <a:defRPr b="1" sz="4224"/>
            </a:pPr>
            <a14:m>
              <m:oMathPara>
                <m:oMathParaPr>
                  <m:jc m:val="left"/>
                </m:oMathParaPr>
                <m:oMath>
                  <m:bar>
                    <m:bar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</m:ba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0.25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69" name="Switching Eq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Switching Equation</a:t>
            </a:r>
          </a:p>
        </p:txBody>
      </p:sp>
      <p:sp>
        <p:nvSpPr>
          <p:cNvPr id="270" name="TWFEDD is nothing more than a weighted average of all possible 2-by-2 D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TWFEDD is nothing more than a weighted average of all possible 2-by-2 DD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We can use a switching equation to replace sampling averages with potential outcomes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Our observed outcome (what we observe)</a:t>
            </a:r>
          </a:p>
          <a:p>
            <a:pPr lvl="2" marL="1536191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Our potential outcome in date range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with </a:t>
            </a:r>
            <a14:m>
              <m:oMath>
                <m:sSub>
                  <m:e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sub>
                </m:sSub>
              </m:oMath>
            </a14:m>
            <a:r>
              <a:t> periods</a:t>
            </a:r>
          </a:p>
          <a:p>
            <a:pPr lvl="2" marL="1536191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2" marL="1536191" indent="-512063" defTabSz="2048204">
              <a:spcBef>
                <a:spcPts val="3700"/>
              </a:spcBef>
              <a:defRPr sz="4032"/>
            </a:pPr>
            <a:r>
              <a:t>Where </a:t>
            </a: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our treatment group and </a:t>
            </a: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is the time when </a:t>
            </a: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treated and </a:t>
            </a:r>
            <a14:m>
              <m:oMath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means that “given the treatment group got the treatment in time </a:t>
            </a: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“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0" name="Two-Way Fixed Effects with Differential Ti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Two-Way Fixed Effects with Differential Timing</a:t>
            </a:r>
          </a:p>
        </p:txBody>
      </p:sp>
      <p:sp>
        <p:nvSpPr>
          <p:cNvPr id="161" name="The Two-Way Fixed Effects with Difference-in-Differences (TWFED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The Two-Way Fixed Effects with Difference-in-Differences (TWFEDD) 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A weighted average of all potential 2x2 Difference-in-Differences (DD) estimates where weights are based on group size and variance in treatment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Differential timing can occur when different treatment clusters adopt at different times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For example, several states may implement similar programs, but the implementation of these programs occurs at different times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The Bacon Decomposition Theorem shows that you will have biased estimate of the ATT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The Bacon Decomposition Theorem shows that TWFEDD is a variance-weighted ATT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73" name="Switching Eq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Switching Equation</a:t>
            </a:r>
          </a:p>
        </p:txBody>
      </p:sp>
      <p:sp>
        <p:nvSpPr>
          <p:cNvPr id="274" name="In practice   will represent post-treatment wind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In practice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will represent post-treatment window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f>
                    <m:fPr>
                      <m:ctrlP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den>
                  </m:f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lim>
                  </m:limLow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The difference over time in average potential outcomes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f>
                    <m:fPr>
                      <m:ctrlP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den>
                  </m:f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lim>
                  </m:limLow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xmlns:a="http://schemas.openxmlformats.org/drawingml/2006/main" sz="4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den>
                  </m:f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lim>
                  </m:limLow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f>
                    <m:fPr>
                      <m:ctrlP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den>
                  </m:f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lim>
                  </m:limLow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lim>
                  </m:limLow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p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With trends, differences mean potential outcomes is non-zero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77" name="Switching Eq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Switching Equation</a:t>
            </a:r>
          </a:p>
        </p:txBody>
      </p:sp>
      <p:sp>
        <p:nvSpPr>
          <p:cNvPr id="278" name="Wher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:br/>
            <a:r>
              <a:t>      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limLow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  <m:sup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  <m:sup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⏟</m:t>
                        </m:r>
                      </m:lim>
                    </m:limLow>
                  </m:e>
                  <m:lim>
                    <m:r>
                      <m:rPr>
                        <m:nor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Switching Equation</m:t>
                    </m:r>
                  </m:lim>
                </m:limLow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limLow>
                      <m:e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⏟</m:t>
                        </m:r>
                      </m:lim>
                    </m:limLow>
                  </m:e>
                  <m:lim>
                    <m:r>
                      <m:rPr>
                        <m:nor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Add 0</m:t>
                    </m:r>
                  </m:lim>
                </m:limLow>
              </m:oMath>
            </a14:m>
            <a:br/>
            <a:br/>
            <a:r>
              <a:t>     Where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br/>
            <a:br/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limLow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lim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⏟</m:t>
                        </m:r>
                      </m:lim>
                    </m:limLow>
                  </m:e>
                  <m:lim>
                    <m:r>
                      <m:rPr>
                        <m:nor/>
                      </m:r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ATT</m:t>
                    </m:r>
                  </m:lim>
                </m:limLow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limLow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  <m:sup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e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  <m:sup>
                            <m:r>
                              <a:rPr xmlns:a="http://schemas.openxmlformats.org/drawingml/2006/main" sz="4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lim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⏟</m:t>
                        </m:r>
                      </m:lim>
                    </m:limLow>
                  </m:e>
                  <m:lim>
                    <m:r>
                      <m:rPr>
                        <m:nor/>
                      </m:r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NonParallel Trend Bias</m:t>
                    </m:r>
                  </m:lim>
                </m:limLow>
              </m:oMath>
            </a14:m>
            <a:br/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81" name="Switching Eq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Switching Equation</a:t>
            </a:r>
          </a:p>
        </p:txBody>
      </p:sp>
      <p:sp>
        <p:nvSpPr>
          <p:cNvPr id="282" name="This can be rewritten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can be rewritten as</a:t>
            </a:r>
            <a:br/>
            <a:br/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limLow>
                      <m:e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e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e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  <m:sup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lim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⏟</m:t>
                        </m:r>
                      </m:lim>
                    </m:limLow>
                  </m:e>
                  <m:lim>
                    <m:r>
                      <m:rPr>
                        <m:nor/>
                      </m:rP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NonParallel Selection Bias</m:t>
                    </m:r>
                  </m:lim>
                </m:limLow>
              </m:oMath>
            </a14:m>
          </a:p>
          <a:p>
            <a:pPr/>
            <a:r>
              <a:t>If the Parallel Trend assumption holds for each individual 2x2 DD, then the ATT is identified</a:t>
            </a:r>
          </a:p>
          <a:p>
            <a:pPr lvl="1"/>
            <a:r>
              <a:t>We aren’t done yet</a:t>
            </a:r>
            <a:br/>
            <a:br/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85" name="Switching Eq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Switching Equation</a:t>
            </a:r>
          </a:p>
        </p:txBody>
      </p:sp>
      <p:sp>
        <p:nvSpPr>
          <p:cNvPr id="286" name="We have three sets of 2x2 D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We have three sets of 2x2 DD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Our 2x2 that we just discussed of treated to untreated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</m:oMath>
              </m:oMathPara>
            </a14:m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A 2x2 DD of treated </a:t>
            </a:r>
            <a14:m>
              <m:oMath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to untreated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in the mid period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A 2x2 DD of treated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to already treated </a:t>
            </a:r>
            <a14:m>
              <m:oMath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in the late period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14:m>
              <m:oMath>
                <m:sSubSup>
                  <m:e>
                    <m:limUpp>
                      <m:e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br/>
            <a:r>
              <a:t>     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89" name="Switching Eq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Switching Equation</a:t>
            </a:r>
          </a:p>
        </p:txBody>
      </p:sp>
      <p:sp>
        <p:nvSpPr>
          <p:cNvPr id="290" name="Notice that last term on comparing treated   to already trea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Notice that last term on comparing treated </a:t>
            </a:r>
            <a14:m>
              <m:oMath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to already treated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m:rPr>
                      <m:sty m:val="p"/>
                    </m:rP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limLow>
                        <m:e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sSub>
                            <m:e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sSub>
                            <m:e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4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lim>
                          <m:r>
                            <a:rPr xmlns:a="http://schemas.openxmlformats.org/drawingml/2006/main" sz="4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⏟</m:t>
                          </m:r>
                        </m:lim>
                      </m:limLow>
                    </m:e>
                    <m:lim>
                      <m:r>
                        <m:rPr>
                          <m:nor/>
                        </m:rPr>
                        <a:rPr xmlns:a="http://schemas.openxmlformats.org/drawingml/2006/main" sz="4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Heterogenous in Time Bias</m:t>
                      </m:r>
                    </m:lim>
                  </m:limLow>
                </m:oMath>
              </m:oMathPara>
            </a14:m>
          </a:p>
          <a:p>
            <a:pPr lvl="2"/>
            <a:r>
              <a:t>The identification of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involves changes in average treatment effects on the treated over time for already treated group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</a:p>
          <a:p>
            <a:pPr lvl="1"/>
            <a:r>
              <a:t>Even if we have parallel trends for each 2x2 DD, any heterogeneity in time for the average treatment effects for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will introduce bias</a:t>
            </a:r>
            <a:br/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otential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Outcomes</a:t>
            </a:r>
          </a:p>
        </p:txBody>
      </p:sp>
      <p:sp>
        <p:nvSpPr>
          <p:cNvPr id="293" name="Re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94" name="Recall that the TWFEDD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:r>
              <a:t>Recall that the TWFEDD is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>
                <m:sSup>
                  <m:e>
                    <m:limUpp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lim>
                </m:limLow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sSubSup>
                  <m:e>
                    <m:limUpp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lim>
                </m:limLow>
                <m:limLow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bSup>
                  <m:e>
                    <m:limUpp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sSubSup>
                  <m:e>
                    <m:limUpp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   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Each component is (and don’t forget the weight for each)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m:rPr>
                      <m:sty m:val="p"/>
                    </m:rP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</m:oMath>
              </m:oMathPara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m:rPr>
                      <m:sty m:val="p"/>
                    </m:rP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limUpp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297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00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301" name="We can simplify our TWFEDD fr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295" indent="-463295" defTabSz="1853137">
              <a:spcBef>
                <a:spcPts val="3400"/>
              </a:spcBef>
              <a:defRPr sz="3648"/>
            </a:pPr>
            <a:r>
              <a:t>We can simplify our TWFEDD from: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p>
                  </m:s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</m:sSub>
                  <m:sSubSup>
                    <m:e>
                      <m:limUpp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limLow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sSubSup>
                    <m:e>
                      <m:limUpp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bSup>
                    <m:e>
                      <m:limUpp>
                        <m:e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marL="463295" indent="-463295" defTabSz="1853137">
              <a:spcBef>
                <a:spcPts val="3400"/>
              </a:spcBef>
              <a:defRPr sz="3648"/>
            </a:pPr>
            <a:r>
              <a:t>Goodman-Bacon (2021) shows using the probability limit of the TWFEDD: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sSub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sub>
                </m:sSub>
                <m:sSup>
                  <m:e>
                    <m:limUpp>
                      <m:e>
                        <m:r>
                          <a:rPr xmlns:a="http://schemas.openxmlformats.org/drawingml/2006/main" sz="4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4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p>
                </m:sSup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p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p>
                </m:sSup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               (Recall: </a:t>
            </a: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)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the variance-weighted average treatment effect on the treated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the variance-weighted common trends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14:m>
              <m:oMath>
                <m:r>
                  <m:rPr>
                    <m:sty m:val="p"/>
                  </m:rP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the weighted sum of the change in treatment effects within each time group’s before and after treatment time (heterogeneity in time bias)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04" name="Variance-Weighted A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Variance-Weighted ATT </a:t>
            </a:r>
          </a:p>
        </p:txBody>
      </p:sp>
      <p:sp>
        <p:nvSpPr>
          <p:cNvPr id="305" name="The Variance-Weighted Average Treatment Effect on the Treat (VWATT) is the causal parameter that TWFEDD can estim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Variance-Weighted Average Treatment Effect on the Treat (VWATT) is the causal parameter that TWFEDD can estimate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limLow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Low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limLow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  <m: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bSup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1"/>
            <a:r>
              <a:t>Where</a:t>
            </a:r>
          </a:p>
          <a:p>
            <a:pPr lvl="2"/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  <a:r>
              <a:t> are the probability limits of the weights </a:t>
            </a:r>
            <a14:m>
              <m:oMath>
                <m:r>
                  <a:rPr xmlns:a="http://schemas.openxmlformats.org/drawingml/2006/main" sz="6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from earlier</a:t>
            </a:r>
          </a:p>
          <a:p>
            <a:pPr/>
            <a:r>
              <a:t>VWATT is a positively weighted average of ATTs for the treatment groups and post-periods across all 2x2 DDs that make up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08" name="Variance-Weighted Common Trend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Variance-Weighted Common Trends</a:t>
            </a:r>
          </a:p>
        </p:txBody>
      </p:sp>
      <p:sp>
        <p:nvSpPr>
          <p:cNvPr id="309" name="Variance-Weighted Common Trends (VWCT) generalizes the common trends with a timing vari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Variance-Weighted Common Trends (VWCT) generalizes the common trends with a timing variation</a:t>
            </a:r>
          </a:p>
          <a:p>
            <a:pPr lvl="1"/>
            <a:r>
              <a:t>This is the main assumption of TWFEDD and deals with selection bias</a:t>
            </a:r>
          </a:p>
          <a:p>
            <a:pPr lvl="1"/>
            <a:r>
              <a:t>It’s a collection of trends for all of the subcomponents</a:t>
            </a:r>
          </a:p>
          <a:p>
            <a:pPr lvl="1"/>
            <a:r>
              <a:t>It’s a bit weaker than the parallel trends assumption</a:t>
            </a:r>
          </a:p>
          <a:p>
            <a:pPr/>
            <a:r>
              <a:t>Why don’t we need identical trends like 2x2 DD?</a:t>
            </a:r>
          </a:p>
          <a:p>
            <a:pPr lvl="1"/>
            <a:r>
              <a:t>The weights can make common trends hold even if we don’t have exact parallel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64" name="Two-Way Fixed Effects with Differential Ti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Two-Way Fixed Effects with Differential Timing</a:t>
            </a:r>
          </a:p>
        </p:txBody>
      </p:sp>
      <p:sp>
        <p:nvSpPr>
          <p:cNvPr id="165" name="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Pros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 utilize variation in timing in the implementation of programs, policies, or treatments, which is common among states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The main assumption, Variance-weighed common trend, is slightly weaker than parallel trends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Cons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Like 2x2 DD, we can only estimate the ATT and not the ATE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Heterogeneity in time can bias our estimates even if the variance-weighted common trend assumption is satisfied 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Heterogeneity Treatment Bias occurs when we compare late adopters to early adopters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12" name="Variance-Weighted Common Trend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Variance-Weighted Common Trends</a:t>
            </a:r>
          </a:p>
        </p:txBody>
      </p:sp>
      <p:sp>
        <p:nvSpPr>
          <p:cNvPr id="313" name="Goodman-Bacon (2021) sh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Goodman-Bacon (2021) shows 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VWCT is an average of the difference in counterfactual trends between pairs of timing groups and different time periods using the weights from the decomposition theorem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limLow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lim>
                </m:limLow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m:rPr>
                    <m:sty m:val="p"/>
                  </m:rP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</m:oMath>
            </a14:m>
            <a:br/>
            <a:br/>
            <a:r>
              <a:t>               </a:t>
            </a:r>
            <a14:m>
              <m:oMath>
                <m:limLow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lim>
                </m:limLow>
                <m:limLow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Low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m:rPr>
                    <m:sty m:val="p"/>
                  </m:rP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</m:oMath>
            </a14:m>
            <a:br/>
            <a:r>
              <a:t>                              </a:t>
            </a:r>
            <a14:m>
              <m:oMath>
                <m:sSubSup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m:rPr>
                    <m:sty m:val="p"/>
                  </m:rP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Sup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16" name="Heterogeneity in Time Bi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Heterogeneity in Time Bias</a:t>
            </a:r>
          </a:p>
        </p:txBody>
      </p:sp>
      <p:sp>
        <p:nvSpPr>
          <p:cNvPr id="317" name="Goodman-Bacon (2021) shows the third term of the decom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Goodman-Bacon (2021) shows the third term of the decomposition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limLow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lim>
                  </m:limLow>
                  <m:limLow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sSub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This equals a weighted sum of the change in treatment effects within each timing group before and after a </a:t>
            </a:r>
            <a:r>
              <a:rPr b="1"/>
              <a:t>later</a:t>
            </a:r>
            <a:r>
              <a:t> treatment time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This is the source of heterogeneity in time bias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This does not invalidate the research design, but another estimator might be more appropriate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Even the main assumption of VWCT is satisfied, you can still have bias from HTB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20" name="Heterogeneity in Time Bi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Heterogeneity in Time Bias</a:t>
            </a:r>
          </a:p>
        </p:txBody>
      </p:sp>
      <p:sp>
        <p:nvSpPr>
          <p:cNvPr id="321" name="There are two sources of  heterogeneity treatment bi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There are two sources of </a:t>
            </a:r>
            <a:br/>
            <a:r>
              <a:t>heterogeneity treatment bias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Across Groups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Within Time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TWFEDD is concerned with</a:t>
            </a:r>
            <a:br/>
            <a:r>
              <a:t>heterogeneity treatment bias</a:t>
            </a:r>
            <a:br/>
            <a:r>
              <a:t>within time or time-varying</a:t>
            </a:r>
            <a:br/>
            <a:r>
              <a:t>treatment effects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The </a:t>
            </a: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at time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may</a:t>
            </a:r>
            <a:br/>
            <a:r>
              <a:t>differ at time </a:t>
            </a:r>
            <a14:m>
              <m:oMath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endParaRPr sz="4800"/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0248" y="3749545"/>
            <a:ext cx="13608169" cy="9617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25" name="Heterogeneity in Time Bi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Heterogeneity in Time Bias</a:t>
            </a:r>
          </a:p>
        </p:txBody>
      </p:sp>
      <p:sp>
        <p:nvSpPr>
          <p:cNvPr id="326" name="Differing post-treatment  windows can generate time-varying treatment eff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Differing post-treatment </a:t>
            </a:r>
            <a:br/>
            <a:r>
              <a:t>windows can generate</a:t>
            </a:r>
            <a:br/>
            <a:r>
              <a:t>time-varying treatment</a:t>
            </a:r>
            <a:br/>
            <a:r>
              <a:t>effects</a:t>
            </a:r>
          </a:p>
          <a:p>
            <a:pPr/>
            <a:r>
              <a:t>Even if the counterfactual</a:t>
            </a:r>
            <a:br/>
            <a:r>
              <a:t>outcomes are identical, but</a:t>
            </a:r>
            <a:br/>
            <a:r>
              <a:t>the treatment effect is a</a:t>
            </a:r>
            <a:br/>
            <a:r>
              <a:t>linear break in the trend</a:t>
            </a:r>
          </a:p>
        </p:txBody>
      </p:sp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0248" y="3749545"/>
            <a:ext cx="13608169" cy="9617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Decomposition of Variance-Weighted A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of Variance-Weighted ATT</a:t>
            </a:r>
          </a:p>
        </p:txBody>
      </p:sp>
      <p:sp>
        <p:nvSpPr>
          <p:cNvPr id="330" name="Heterogeneity in Time Bi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Heterogeneity in Time Bias</a:t>
            </a:r>
          </a:p>
        </p:txBody>
      </p:sp>
      <p:sp>
        <p:nvSpPr>
          <p:cNvPr id="331" name="More problematic when we have a lot of  treated to already treated 2x2 D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problematic</a:t>
            </a:r>
            <a:br/>
            <a:r>
              <a:t>when we have a lot of </a:t>
            </a:r>
            <a:br/>
            <a:r>
              <a:t>treated to already treated</a:t>
            </a:r>
            <a:br/>
            <a:r>
              <a:t>2x2 DDs</a:t>
            </a:r>
          </a:p>
          <a:p>
            <a:pPr/>
            <a:r>
              <a:t>Or, if these 2x2 DDs have </a:t>
            </a:r>
            <a:br/>
            <a:r>
              <a:t>large weights</a:t>
            </a:r>
          </a:p>
          <a:p>
            <a:pPr/>
            <a:r>
              <a:t>Less problematic if these </a:t>
            </a:r>
            <a:br/>
            <a:r>
              <a:t>a few of these 2x2 DDs or</a:t>
            </a:r>
            <a:br/>
            <a:r>
              <a:t>they have small weights</a:t>
            </a:r>
          </a:p>
        </p:txBody>
      </p:sp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0248" y="3749545"/>
            <a:ext cx="13608169" cy="9617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35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38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39" name="Cheng and Hoekstra (2013) evaluate the impact of gun reform on violence with time differential adoption of gun reform after the death of Trayvon Martin in 201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Cheng and Hoekstra (2013) evaluate the impact of gun reform on violence with time differential adoption of gun reform after the death of Trayvon Martin in 2012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Main Result: They find that Castle-Doctrine did not deter crime, but increased homicide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Program/Policy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The authors assess the reform of castle-doctrine statutes (or “Stand Your Ground” laws) on homicides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Reform (Change)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Between 2000 and 2010, 21 states expanded their castle-doctrine by extending the castle-doctrine to outside of the home where lethal force could legally be used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It eliminated the long-standing common law of a victim’s duty to retreat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And, if the victim felt threatened, then they could legally use lethal force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42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pic>
        <p:nvPicPr>
          <p:cNvPr id="3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950" y="3264311"/>
            <a:ext cx="17236600" cy="10707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46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47" name="The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Theory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These reforms reduced the cost of killing someone on the margin, but reducing the expected costs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Civil liability is lowered, since the policy change made it harder for the prosecutor to say the victim was not in fear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It reduces costs by removing civil liability for manslaughter, but eliminating this constraint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If people are sensitive to incentives, depending on the elasticity of lethal self-defense with respect to cost, we can expect an increase in lethal violence for the marginal victim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If the reformed worked, then we expect homicides to rise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True positive: victim would have been murdered if not for lethal force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False positive: victim would not have been murdered and the change increases homicides relative to the counterfactual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50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51" name="Theory (con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Theory (cont)</a:t>
            </a:r>
          </a:p>
          <a:p>
            <a:pPr lvl="1"/>
            <a:r>
              <a:t>Cheng and Hoekstra (2013) test of marginal cost theory compared the deterrence theory of Lott and Mustard (1997) and Becker (1968)</a:t>
            </a:r>
          </a:p>
          <a:p>
            <a:pPr/>
            <a:r>
              <a:t>Model and Method</a:t>
            </a:r>
          </a:p>
          <a:p>
            <a:pPr lvl="1"/>
            <a:r>
              <a:t>Cheng and Hoekstra (2013) utilize a difference-in-difference design, </a:t>
            </a:r>
          </a:p>
          <a:p>
            <a:pPr lvl="1"/>
            <a:r>
              <a:t>But there are differential timings in treatment, since states do not adopt castle-doctrine reform simultaneously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68" name="Two-Way Fixed Effects with Differential Ti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Two-Way Fixed Effects with Differential Timing</a:t>
            </a:r>
          </a:p>
        </p:txBody>
      </p:sp>
      <p:sp>
        <p:nvSpPr>
          <p:cNvPr id="169" name="Assum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  <a:p>
            <a:pPr lvl="1"/>
            <a:r>
              <a:t>Variance-weighted Common Trends Assumption</a:t>
            </a:r>
          </a:p>
          <a:p>
            <a:pPr lvl="2"/>
            <a:r>
              <a:t>This is similar to parallel trends assumption but a bit weaker</a:t>
            </a:r>
          </a:p>
          <a:p>
            <a:pPr lvl="1"/>
            <a:r>
              <a:t>Stable Unit Treatment Value Assumption</a:t>
            </a:r>
          </a:p>
          <a:p>
            <a:pPr/>
            <a:r>
              <a:t>Testable Assumptions</a:t>
            </a:r>
          </a:p>
          <a:p>
            <a:pPr lvl="1"/>
            <a:r>
              <a:t>We can indirectly test the Variance-weighted Common Trends Assumption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54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55" name="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5487" indent="-475487" defTabSz="1901904">
              <a:spcBef>
                <a:spcPts val="3500"/>
              </a:spcBef>
              <a:defRPr sz="3743"/>
            </a:pPr>
            <a:r>
              <a:t>Model </a:t>
            </a:r>
          </a:p>
          <a:p>
            <a:pPr lvl="1" marL="950975" indent="-475487" defTabSz="1901904">
              <a:spcBef>
                <a:spcPts val="3500"/>
              </a:spcBef>
              <a:defRPr sz="3743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γ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homicide rate per 100k</a:t>
            </a:r>
          </a:p>
          <a:p>
            <a:pPr lvl="1" marL="950975" indent="-475487" defTabSz="1901904">
              <a:spcBef>
                <a:spcPts val="3500"/>
              </a:spcBef>
              <a:defRPr sz="3743"/>
            </a:pPr>
            <a14:m>
              <m:oMath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usually a binary [0,1], </a:t>
            </a:r>
          </a:p>
          <a:p>
            <a:pPr lvl="2" marL="1426463" indent="-475487" defTabSz="1901904">
              <a:spcBef>
                <a:spcPts val="3500"/>
              </a:spcBef>
              <a:defRPr sz="3743"/>
            </a:pPr>
            <a:r>
              <a:t>Slightly modify to account for laws adopted partially into the year, such that a law adopted in July is coded as </a:t>
            </a:r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</a:p>
          <a:p>
            <a:pPr lvl="1" marL="950975" indent="-475487" defTabSz="1901904">
              <a:spcBef>
                <a:spcPts val="3500"/>
              </a:spcBef>
              <a:defRPr sz="3743"/>
            </a:pPr>
            <a14:m>
              <m:oMath>
                <m:sSub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are region-by-year fixed effects (so a treatment state’s counterfactual will come from its region) and other covariates</a:t>
            </a:r>
          </a:p>
          <a:p>
            <a:pPr lvl="1" marL="950975" indent="-475487" defTabSz="1901904">
              <a:spcBef>
                <a:spcPts val="3500"/>
              </a:spcBef>
              <a:defRPr sz="3743"/>
            </a:pPr>
            <a14:m>
              <m:oMath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state fixed effects, </a:t>
            </a:r>
            <a14:m>
              <m:oMath>
                <m:sSub>
                  <m:e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e>
                  <m:sub>
                    <m:r>
                      <a:rPr xmlns:a="http://schemas.openxmlformats.org/drawingml/2006/main" sz="4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are year fixed effects, and </a:t>
            </a:r>
            <a14:m>
              <m:oMath>
                <m:sSub>
                  <m:e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error term (clustering at state level)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58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59" name="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Data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FBI Uniform Crime Reports Summary Part 1 files</a:t>
            </a:r>
          </a:p>
          <a:p>
            <a:pPr lvl="2" marL="1645919" indent="-548639" defTabSz="2194505">
              <a:spcBef>
                <a:spcPts val="4000"/>
              </a:spcBef>
              <a:defRPr sz="4319"/>
            </a:pPr>
            <a:r>
              <a:t>2000 to 2010 were the years utilized</a:t>
            </a:r>
          </a:p>
          <a:p>
            <a:pPr lvl="2" marL="1645919" indent="-548639" defTabSz="2194505">
              <a:spcBef>
                <a:spcPts val="4000"/>
              </a:spcBef>
              <a:defRPr sz="4319"/>
            </a:pPr>
            <a:r>
              <a:t>There are harmonized data set on eight “index” crimes collected from voluntarily participating police administrations</a:t>
            </a:r>
          </a:p>
          <a:p>
            <a:pPr lvl="2" marL="1645919" indent="-548639" defTabSz="2194505">
              <a:spcBef>
                <a:spcPts val="4000"/>
              </a:spcBef>
              <a:defRPr sz="4319"/>
            </a:pPr>
            <a:r>
              <a:t>Crimes were converted into a rate of crime per 100,000 people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American Community Survey</a:t>
            </a:r>
          </a:p>
          <a:p>
            <a:pPr lvl="2" marL="1645919" indent="-548639" defTabSz="2194505">
              <a:spcBef>
                <a:spcPts val="4000"/>
              </a:spcBef>
              <a:defRPr sz="4319"/>
            </a:pPr>
            <a:r>
              <a:t>Provides median family incomes, poverty, and other social-economic status (SES)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62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63" name="Falsification Te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Falsification Tests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Non-lethal retaliation in public crimes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Motor vehicle thefts and larcenies 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We would expect no impact on these outcomes that should not involve lethal retaliation in public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Potential lethal-retaliation in public crimes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Burglary, robbery, and aggravated assault </a:t>
            </a:r>
          </a:p>
          <a:p>
            <a:pPr lvl="2" marL="1335024" indent="-445008" defTabSz="1779987">
              <a:spcBef>
                <a:spcPts val="3200"/>
              </a:spcBef>
              <a:defRPr sz="3504"/>
            </a:pPr>
            <a:r>
              <a:t>We might expect negative effects on these outcomes, since the deterrence hypothesis says these crimes should be deterred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Main Result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Homicides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66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67" name="Non-lethal force in public cri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Non-lethal</a:t>
            </a:r>
            <a:br/>
            <a:r>
              <a:t>force in public</a:t>
            </a:r>
            <a:br/>
            <a:r>
              <a:t>crimes</a:t>
            </a:r>
          </a:p>
          <a:p>
            <a:pPr/>
            <a:r>
              <a:t>Small and </a:t>
            </a:r>
            <a:br/>
            <a:r>
              <a:t>insignificant</a:t>
            </a:r>
            <a:br/>
            <a:r>
              <a:t>outcomes</a:t>
            </a:r>
          </a:p>
          <a:p>
            <a:pPr/>
            <a:r>
              <a:t>This is what</a:t>
            </a:r>
            <a:br/>
            <a:r>
              <a:t>we expect</a:t>
            </a:r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4668" y="3599915"/>
            <a:ext cx="18414775" cy="10084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71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72" name="Potential Lethal-force falsification tests show positive increases, but mostly insignificant  across specif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Potential Lethal-force</a:t>
            </a:r>
            <a:br/>
            <a:r>
              <a:t>falsification tests show</a:t>
            </a:r>
            <a:br/>
            <a:r>
              <a:t>positive increases, but</a:t>
            </a:r>
            <a:br/>
            <a:r>
              <a:t>mostly insignificant </a:t>
            </a:r>
            <a:br/>
            <a:r>
              <a:t>across specification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We should have expected</a:t>
            </a:r>
            <a:br/>
            <a:r>
              <a:t>negative effects for </a:t>
            </a:r>
            <a:br/>
            <a:r>
              <a:t>deterrence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No evidence of positive</a:t>
            </a:r>
            <a:br/>
            <a:r>
              <a:t>spillovers from </a:t>
            </a:r>
            <a:br/>
            <a:r>
              <a:t>deterrence 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7849" y="3498348"/>
            <a:ext cx="14791909" cy="5946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3555" y="9192810"/>
            <a:ext cx="14880497" cy="418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77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78" name="The authors provide the plotted raw data for each state by year of adoption of logged homicides per 100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The authors provide</a:t>
            </a:r>
            <a:br/>
            <a:r>
              <a:t>the plotted raw data</a:t>
            </a:r>
            <a:br/>
            <a:r>
              <a:t>for each state by year</a:t>
            </a:r>
            <a:br/>
            <a:r>
              <a:t>of adoption of logged</a:t>
            </a:r>
            <a:br/>
            <a:r>
              <a:t>homicides per 100K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Offenses appear to be</a:t>
            </a:r>
            <a:br/>
            <a:r>
              <a:t>fairly flat for treatment</a:t>
            </a:r>
            <a:br/>
            <a:r>
              <a:t>and control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This is not a direct </a:t>
            </a:r>
            <a:br/>
            <a:r>
              <a:t>test of the parallel trends</a:t>
            </a:r>
            <a:br/>
            <a:r>
              <a:t>but plotting data helps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2350" y="3840452"/>
            <a:ext cx="10106946" cy="9401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6671" y="3999081"/>
            <a:ext cx="4710458" cy="4102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83" name="Castle Doctrine and Homicides (Cheng and Hoekstra, 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Castle Doctrine and Homicides (Cheng and Hoekstra, 2013)</a:t>
            </a:r>
          </a:p>
        </p:txBody>
      </p:sp>
      <p:sp>
        <p:nvSpPr>
          <p:cNvPr id="384" name="The main results show that reducing the marginal cost of lethal force increases homicide r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The main results show that</a:t>
            </a:r>
            <a:br/>
            <a:r>
              <a:t>reducing the marginal cost</a:t>
            </a:r>
            <a:br/>
            <a:r>
              <a:t>of lethal force increases</a:t>
            </a:r>
            <a:br/>
            <a:r>
              <a:t>homicide rates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Castle-Doctrine reform</a:t>
            </a:r>
            <a:br/>
            <a:r>
              <a:t>increases homicide rates</a:t>
            </a:r>
            <a:br/>
            <a:r>
              <a:t>by 8.3% to 10.5% or 600</a:t>
            </a:r>
            <a:br/>
            <a:r>
              <a:t>more homicides per year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This result is robust across</a:t>
            </a:r>
            <a:br/>
            <a:r>
              <a:t>different specification tests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Evidence for marginal cost</a:t>
            </a:r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513" y="3369808"/>
            <a:ext cx="13431558" cy="5295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2513" y="8981702"/>
            <a:ext cx="13541294" cy="4136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89" name="Stata Example: Replicate Cheng and Hoekstra (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Stata Example: Replicate Cheng and Hoekstra (2013)</a:t>
            </a:r>
          </a:p>
        </p:txBody>
      </p:sp>
      <p:sp>
        <p:nvSpPr>
          <p:cNvPr id="390" name="Cheng and Hoekstra (2013) utilized a TWFEDD with time differential (different adoption times) before Bacon-Goodman Decom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Cheng and Hoekstra (2013) utilized a TWFEDD with time differential (different adoption times) before Bacon-Goodman Decomposition </a:t>
            </a:r>
          </a:p>
          <a:p>
            <a:pPr lvl="1"/>
            <a:r>
              <a:t>We will replicate Cheng and Hoekstra, but we will keep the policy binary</a:t>
            </a:r>
          </a:p>
          <a:p>
            <a:pPr/>
            <a:r>
              <a:t>We will use leads and lags Event Study</a:t>
            </a:r>
          </a:p>
          <a:p>
            <a:pPr lvl="1"/>
            <a:r>
              <a:t>Using coefplot Stata package</a:t>
            </a:r>
          </a:p>
          <a:p>
            <a:pPr/>
            <a:r>
              <a:t>We will look at weights of our TWFEDD</a:t>
            </a:r>
          </a:p>
          <a:p>
            <a:pPr lvl="1"/>
            <a:r>
              <a:t>Using ddtiming and bacondecomp Stata packages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93" name="Stata Example: Replicate Cheng and Hoekstra (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Stata Example: Replicate Cheng and Hoekstra (2013)</a:t>
            </a:r>
          </a:p>
        </p:txBody>
      </p:sp>
      <p:sp>
        <p:nvSpPr>
          <p:cNvPr id="394" name="We will add value  by adding a Event Study to corroborate Cheng and Hoekstra plotting the raw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add value </a:t>
            </a:r>
            <a:br/>
            <a:r>
              <a:t>by adding a Event</a:t>
            </a:r>
            <a:br/>
            <a:r>
              <a:t>Study to corroborate</a:t>
            </a:r>
            <a:br/>
            <a:r>
              <a:t>Cheng and Hoekstra</a:t>
            </a:r>
            <a:br/>
            <a:r>
              <a:t>plotting the raw data</a:t>
            </a:r>
          </a:p>
          <a:p>
            <a:pPr/>
            <a:r>
              <a:t>There are some odd</a:t>
            </a:r>
            <a:br/>
            <a:r>
              <a:t>leads 8 to 9 years</a:t>
            </a:r>
            <a:br/>
            <a:r>
              <a:t>before, but parallel </a:t>
            </a:r>
            <a:br/>
            <a:r>
              <a:t>trends for 7 years prior</a:t>
            </a:r>
            <a:br/>
            <a:r>
              <a:t>to the policy adoption</a:t>
            </a:r>
          </a:p>
        </p:txBody>
      </p:sp>
      <p:pic>
        <p:nvPicPr>
          <p:cNvPr id="3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8145" y="4038703"/>
            <a:ext cx="14549942" cy="94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98" name="Stata Example: Replicate Cheng and Hoekstra (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Stata Example: Replicate Cheng and Hoekstra (2013)</a:t>
            </a:r>
          </a:p>
        </p:txBody>
      </p:sp>
      <p:sp>
        <p:nvSpPr>
          <p:cNvPr id="399" name="The Bacon-Goodman Decomposition shows that the Castle Doctrine  increases homicide rates by 7.1%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The Bacon-Goodman</a:t>
            </a:r>
            <a:br/>
            <a:r>
              <a:t>Decomposition shows</a:t>
            </a:r>
            <a:br/>
            <a:r>
              <a:t>that the Castle Doctrine </a:t>
            </a:r>
            <a:br/>
            <a:r>
              <a:t>increases homicide rates</a:t>
            </a:r>
            <a:br/>
            <a:r>
              <a:t>by 7.1%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Notice the weights,</a:t>
            </a:r>
            <a:br/>
            <a:r>
              <a:t>treated to never treated</a:t>
            </a:r>
            <a:br/>
            <a:r>
              <a:t>has a weight of 0.89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Notice that the 2x2 DD</a:t>
            </a:r>
            <a:br/>
            <a:r>
              <a:t>of early adopter to late</a:t>
            </a:r>
            <a:br/>
            <a:r>
              <a:t>adopter is a decline in</a:t>
            </a:r>
            <a:br/>
            <a:r>
              <a:t>homicide rates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3531" y="3678155"/>
            <a:ext cx="14865893" cy="906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iff-in-Diff and TWFE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Diff-in-Diff and TWFEDD</a:t>
            </a:r>
          </a:p>
        </p:txBody>
      </p:sp>
      <p:sp>
        <p:nvSpPr>
          <p:cNvPr id="172" name="Comparis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403" name="Stata Example: Replicate Cheng and Hoekstra (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Stata Example: Replicate Cheng and Hoekstra (2013)</a:t>
            </a:r>
          </a:p>
        </p:txBody>
      </p:sp>
      <p:sp>
        <p:nvSpPr>
          <p:cNvPr id="404" name="Our result is 0.06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result is 0.069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0.077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0.029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0.024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0.046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0.899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0.078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0.069</m:t>
                  </m:r>
                </m:oMath>
              </m:oMathPara>
            </a14:m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394" y="6864574"/>
            <a:ext cx="11827116" cy="587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408" name="Stata Example: Replicate Cheng and Hoekstra (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Stata Example: Replicate Cheng and Hoekstra (2013)</a:t>
            </a:r>
          </a:p>
        </p:txBody>
      </p:sp>
      <p:sp>
        <p:nvSpPr>
          <p:cNvPr id="409" name="All of our DD estimates can be  seen in our DDtiming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All of our DD estimates can be </a:t>
            </a:r>
            <a:br/>
            <a:r>
              <a:t>seen in our DDtiming graph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Most DD estimates have a</a:t>
            </a:r>
            <a:br/>
            <a:r>
              <a:t>positive estimate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Most treated to never treated</a:t>
            </a:r>
            <a:br/>
            <a:r>
              <a:t>are positive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There is one DD estimate </a:t>
            </a:r>
            <a:br/>
            <a:r>
              <a:t>that has over 0.6 of the weight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In addition, most treated to</a:t>
            </a:r>
            <a:br/>
            <a:r>
              <a:t>never treated has larger weight</a:t>
            </a:r>
          </a:p>
        </p:txBody>
      </p:sp>
      <p:pic>
        <p:nvPicPr>
          <p:cNvPr id="4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4782" y="3422023"/>
            <a:ext cx="13785040" cy="9908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oncluding Re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Concluding Remarks</a:t>
            </a:r>
          </a:p>
        </p:txBody>
      </p:sp>
      <p:sp>
        <p:nvSpPr>
          <p:cNvPr id="413" name="Stata Example: Replicate Cheng and Hoekstra (2013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Stata Example: Replicate Cheng and Hoekstra (2013)</a:t>
            </a:r>
          </a:p>
        </p:txBody>
      </p:sp>
      <p:sp>
        <p:nvSpPr>
          <p:cNvPr id="414" name="There is a lot going on with TWFEDD when we have a lot variation in time ado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There is a lot going on with TWFEDD when we have a lot variation in time adoption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Be cause when you have time differentials using TWFEDD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There is plenty of ongoing work with TWFEDD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Work on weighting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Work on selection of “good” 2x2 DD estimates within our TWFEDD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Work on matrix completion for a full panel 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Work on TWFEDD by Borusyak (2021) and did_imputation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iff-in-Diff and TWFE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Diff-in-Diff and TWFEDD</a:t>
            </a:r>
          </a:p>
        </p:txBody>
      </p:sp>
      <p:sp>
        <p:nvSpPr>
          <p:cNvPr id="175" name="The Premi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Premise</a:t>
            </a:r>
          </a:p>
        </p:txBody>
      </p:sp>
      <p:sp>
        <p:nvSpPr>
          <p:cNvPr id="176" name="Given federalist nature of the U.S., states have a lot of discretion to govern themselves and implement programs and polic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federalist nature of the U.S., states have a lot of discretion to govern themselves and implement programs and policies</a:t>
            </a:r>
          </a:p>
          <a:p>
            <a:pPr/>
            <a:r>
              <a:t>When state adopt similar programs or policies, they usually do so at different times</a:t>
            </a:r>
          </a:p>
          <a:p>
            <a:pPr/>
            <a:r>
              <a:t>Goodman-Bacon (2019) considers this staggered assignment of treatment across geographic units over time to be “differential timing” of treatment</a:t>
            </a:r>
          </a:p>
          <a:p>
            <a:pPr/>
            <a:r>
              <a:t>Until the Goodman-Bacon (2019), we did not have a good idea of the Difference-in-Difference design when staggered adoption was present 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4403" y="831728"/>
            <a:ext cx="8636001" cy="29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iff-in-Diff and TWFE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Diff-in-Diff and TWFEDD</a:t>
            </a:r>
          </a:p>
        </p:txBody>
      </p:sp>
      <p:sp>
        <p:nvSpPr>
          <p:cNvPr id="180" name="Estim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Estimation</a:t>
            </a:r>
          </a:p>
        </p:txBody>
      </p:sp>
      <p:sp>
        <p:nvSpPr>
          <p:cNvPr id="181" name="Canonical 2x2 Difference-in-Differ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1706837">
              <a:spcBef>
                <a:spcPts val="3100"/>
              </a:spcBef>
              <a:defRPr sz="3359"/>
            </a:pPr>
            <a:r>
              <a:t>Canonical 2x2 Difference-in-Difference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marL="426719" indent="-426719" defTabSz="1706837">
              <a:spcBef>
                <a:spcPts val="3100"/>
              </a:spcBef>
              <a:defRPr sz="3359"/>
            </a:pPr>
            <a:r>
              <a:t>Two-Way Fixed Effects Difference-in-Differences (TWFEDD) where time differentials can be considered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2" marL="1280159" indent="-426719" defTabSz="1706837">
              <a:spcBef>
                <a:spcPts val="3100"/>
              </a:spcBef>
              <a:defRPr sz="3359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outcome of interest</a:t>
            </a:r>
          </a:p>
          <a:p>
            <a:pPr lvl="2" marL="1280159" indent="-426719" defTabSz="1706837">
              <a:spcBef>
                <a:spcPts val="3100"/>
              </a:spcBef>
              <a:defRPr sz="3359"/>
            </a:pPr>
            <a14:m>
              <m:oMath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t> is our group fixed effects</a:t>
            </a:r>
          </a:p>
          <a:p>
            <a:pPr lvl="2" marL="1280159" indent="-426719" defTabSz="1706837">
              <a:spcBef>
                <a:spcPts val="3100"/>
              </a:spcBef>
              <a:defRPr sz="3359"/>
            </a:pP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time fixed effects</a:t>
            </a:r>
          </a:p>
          <a:p>
            <a:pPr lvl="2" marL="1280159" indent="-426719" defTabSz="1706837">
              <a:spcBef>
                <a:spcPts val="3100"/>
              </a:spcBef>
              <a:defRPr sz="3359"/>
            </a:pPr>
            <a14:m>
              <m:oMath>
                <m:sSub>
                  <m:e>
                    <m:r>
                      <a:rPr xmlns:a="http://schemas.openxmlformats.org/drawingml/2006/main"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binary treatment variable 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:r>
              <a:t>It’s called two-way fixed effects, since we have unit fixed effects and time fixed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iff-in-Diff and TWFE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Diff-in-Diff and TWFEDD</a:t>
            </a:r>
          </a:p>
        </p:txBody>
      </p:sp>
      <p:sp>
        <p:nvSpPr>
          <p:cNvPr id="184" name="Estim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Estimation</a:t>
            </a:r>
          </a:p>
        </p:txBody>
      </p:sp>
      <p:sp>
        <p:nvSpPr>
          <p:cNvPr id="185" name="Before we delve into the details, let’s just look at the two categories of TWFED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delve into the details, let’s just look at the two categories of TWFEDD</a:t>
            </a:r>
          </a:p>
          <a:p>
            <a:pPr/>
            <a:r>
              <a:t>Estimates</a:t>
            </a:r>
          </a:p>
          <a:p>
            <a:pPr lvl="1"/>
            <a:r>
              <a:t>All possible 2x2 DD are included</a:t>
            </a:r>
          </a:p>
          <a:p>
            <a:pPr/>
            <a:r>
              <a:t>Weights</a:t>
            </a:r>
          </a:p>
          <a:p>
            <a:pPr lvl="1"/>
            <a:r>
              <a:t>Group Size </a:t>
            </a:r>
          </a:p>
          <a:p>
            <a:pPr lvl="1"/>
            <a:r>
              <a:t>Group Time in Treatment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