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, PhD 1/5/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Rowe, PhD 1/5/2023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6: Instrumental Variabl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6: Instrumental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sp>
        <p:nvSpPr>
          <p:cNvPr id="183" name="Using a prior knowledge is helpful…"/>
          <p:cNvSpPr txBox="1"/>
          <p:nvPr>
            <p:ph type="body" idx="1"/>
          </p:nvPr>
        </p:nvSpPr>
        <p:spPr>
          <a:xfrm>
            <a:off x="1206500" y="3062680"/>
            <a:ext cx="21971000" cy="9441836"/>
          </a:xfrm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Using a prior knowledge is helpful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Draw a DAG to assess the feasibility of the instrument 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You need to defend the untestable exclusive restriction assumption and you will need to do this with theory, literature, and deep institutional knowledge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There is more skepticism today about instruments than in the past due to the untestable exclusive restriction assumption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You need an instrument that works through the treatment and does not impact the outcome 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For example: the gender pair of children and women labor force participation</a:t>
            </a:r>
          </a:p>
          <a:p>
            <a:pPr lvl="2" marL="1371600" indent="-457200" defTabSz="1828754">
              <a:spcBef>
                <a:spcPts val="3300"/>
              </a:spcBef>
              <a:defRPr sz="3600"/>
            </a:pP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is family size and </a:t>
            </a: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gender pair and </a:t>
            </a: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is women’s labor force participation</a:t>
            </a:r>
          </a:p>
          <a:p>
            <a:pPr lvl="2" marL="1371600" indent="-457200" defTabSz="1828754">
              <a:spcBef>
                <a:spcPts val="3300"/>
              </a:spcBef>
              <a:defRPr sz="3600"/>
            </a:pP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either two girls, two boys, or one girl and one boy</a:t>
            </a:r>
          </a:p>
          <a:p>
            <a:pPr lvl="2" marL="1371600" indent="-457200" defTabSz="1828754">
              <a:spcBef>
                <a:spcPts val="3300"/>
              </a:spcBef>
              <a:defRPr sz="3600"/>
            </a:pP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should impact </a:t>
            </a: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, but </a:t>
            </a: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should be irrelevant to </a:t>
            </a: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V in Two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in Two Scenarios</a:t>
            </a:r>
          </a:p>
        </p:txBody>
      </p:sp>
      <p:sp>
        <p:nvSpPr>
          <p:cNvPr id="186" name="Homogenous Treatment Effects…"/>
          <p:cNvSpPr txBox="1"/>
          <p:nvPr>
            <p:ph type="body" idx="1"/>
          </p:nvPr>
        </p:nvSpPr>
        <p:spPr>
          <a:xfrm>
            <a:off x="1206500" y="3488581"/>
            <a:ext cx="21971000" cy="9015935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Homogenous Treatment Effects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Individual treatment effects do not vary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2 assumptions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Calculate the ATE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Heterogenous Treatment Effects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Individual treatment effects vary from person to person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More assumptions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Less power due fewer observations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Calculate the 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eterogenous and Hom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96971">
              <a:defRPr spc="-146" sz="7310"/>
            </a:lvl1pPr>
          </a:lstStyle>
          <a:p>
            <a:pPr/>
            <a:r>
              <a:t>Heterogenous and Homogenous Treatment Effects</a:t>
            </a:r>
          </a:p>
        </p:txBody>
      </p:sp>
      <p:sp>
        <p:nvSpPr>
          <p:cNvPr id="189" name="Homogenous Treatment Effects (treatment effects do not var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Homogenous Treatment Effects (treatment effects do not vary)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When effects are assumed to be homogenous then our strategy is applicable to the entire population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We estimate an ATE with IV under homogenous treatment effects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Heterogenous Treatment Effects (treatment effects vary from individual to individual)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1) An exogenous shock from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may only affect a subpopulation, so our causal effect may only be valid for that subpopulation or local average treatment effects (LATE)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2) If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only applicable to a subpopulation of compilers, there are fewer data points to identify the causal effects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ocal Average Treatment Effects (LA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Average Treatment Effects (LATE)</a:t>
            </a:r>
          </a:p>
        </p:txBody>
      </p:sp>
      <p:sp>
        <p:nvSpPr>
          <p:cNvPr id="192" name="We are likely dealing with heterogenous treatment eff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likely dealing with heterogenous treatment effects</a:t>
            </a:r>
          </a:p>
          <a:p>
            <a:pPr lvl="1"/>
            <a:r>
              <a:t>We only identify the treatment effects to the subpopulation that responds to a change in the instrument</a:t>
            </a:r>
          </a:p>
          <a:p>
            <a:pPr/>
            <a:r>
              <a:t>The local average treatment effects (LATE) is the causal effect subpopulation of compilers that compile with the instrument</a:t>
            </a:r>
          </a:p>
          <a:p>
            <a:pPr/>
            <a:r>
              <a:t>IV will be underpowered since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</a:p>
          <a:p>
            <a:pPr lvl="1"/>
            <a:r>
              <a:t>This leads to larger standard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V under Hom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Homogenous Treatment Effects</a:t>
            </a:r>
          </a:p>
        </p:txBody>
      </p:sp>
      <p:sp>
        <p:nvSpPr>
          <p:cNvPr id="195" name="We’ll discuss IV under Homogenous Treatment Effects fir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discuss IV under Homogenous Treatment Effects first</a:t>
            </a:r>
          </a:p>
          <a:p>
            <a:pPr/>
            <a:r>
              <a:t>We assume that treatment effects are constant (or do not vary)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∀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</m:oMath>
              </m:oMathPara>
            </a14:m>
          </a:p>
          <a:p>
            <a:pPr/>
            <a:r>
              <a:t>Under this scenario, we will be able to calculate the ATE with an IV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00" name="A classic example that IV can resolve is endogeneity with schooling and 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A classic example that IV can resolve is endogeneity with schooling and ability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Ability is confounding schooling choice and earnings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Where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is logged earnings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is schooling (treatment)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ability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 is the error term for individual </a:t>
            </a:r>
            <a14:m>
              <m:oMath>
                <m:r>
                  <a:rPr xmlns:a="http://schemas.openxmlformats.org/drawingml/2006/main" sz="7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endParaRPr sz="4800"/>
          </a:p>
        </p:txBody>
      </p:sp>
      <p:pic>
        <p:nvPicPr>
          <p:cNvPr id="201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2774" y="7144114"/>
            <a:ext cx="10808132" cy="6287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04" name="Direct Pathwa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Direct Pathway: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Indirect Pathway: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Ability is the unmeasured or </a:t>
            </a:r>
            <a:br/>
            <a:r>
              <a:t>unobserved confounder in this</a:t>
            </a:r>
            <a:br/>
            <a:r>
              <a:t>example 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There could be other types of</a:t>
            </a:r>
            <a:br/>
            <a:r>
              <a:t>unobserved confounders, such as</a:t>
            </a:r>
            <a:br/>
            <a:r>
              <a:t>intelligence, motivation, or other</a:t>
            </a:r>
            <a:br/>
            <a:r>
              <a:t>non-cognitive abilities, but we use ability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The error term is uncorrelated with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or </a:t>
            </a:r>
            <a14:m>
              <m:oMath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in this example (which are assumptions)</a:t>
            </a:r>
            <a:endParaRPr sz="4800"/>
          </a:p>
        </p:txBody>
      </p:sp>
      <p:pic>
        <p:nvPicPr>
          <p:cNvPr id="205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714" y="4021367"/>
            <a:ext cx="10808132" cy="6287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08" name="Given that ability is unobserved (or unmeasured) we set up the follow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Given that ability is unobserved (or unmeasured) we set up the following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η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Recall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>
                <m:limUpp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f>
                  <m:fPr>
                    <m:ctrlP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 when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omitted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:r>
              <a:t>Where our bias is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f>
                  <m:fPr>
                    <m:ctrlP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11" name="Recall the direction of the bi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Recall the direction of the bias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</a:p>
          <a:p>
            <a:pPr marL="591312" indent="-591312" defTabSz="2365188">
              <a:spcBef>
                <a:spcPts val="4300"/>
              </a:spcBef>
              <a:defRPr sz="4656"/>
            </a:pPr>
          </a:p>
          <a:p>
            <a:pPr marL="591312" indent="-591312" defTabSz="2365188">
              <a:spcBef>
                <a:spcPts val="4300"/>
              </a:spcBef>
              <a:defRPr sz="4656"/>
            </a:pPr>
          </a:p>
          <a:p>
            <a:pPr marL="591312" indent="-591312" defTabSz="2365188">
              <a:spcBef>
                <a:spcPts val="4300"/>
              </a:spcBef>
              <a:defRPr sz="4656"/>
            </a:pP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We would expect that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It is likely that are </a:t>
            </a:r>
            <a14:m>
              <m:oMath>
                <m:limUp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upward biased</a:t>
            </a:r>
            <a:endParaRPr sz="480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9330" y="5067092"/>
            <a:ext cx="16233483" cy="5265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Take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</a:t>
            </a:r>
          </a:p>
          <a:p>
            <a:pPr/>
            <a:r>
              <a:t>Intuition of Instrumental Variables (IV)</a:t>
            </a:r>
          </a:p>
          <a:p>
            <a:pPr/>
            <a:r>
              <a:t>Two Scenarios of IV</a:t>
            </a:r>
          </a:p>
          <a:p>
            <a:pPr lvl="1"/>
            <a:r>
              <a:t>IV with Homogenous Treatment Effects</a:t>
            </a:r>
          </a:p>
          <a:p>
            <a:pPr lvl="1"/>
            <a:r>
              <a:t>IV with Heterogenous Treatment Effects</a:t>
            </a:r>
          </a:p>
          <a:p>
            <a:pPr/>
            <a:r>
              <a:t>Examples</a:t>
            </a:r>
          </a:p>
          <a:p>
            <a:pPr/>
            <a:r>
              <a:t>Popular Instruments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15" name="Let’s introduce an instrument into our classic ex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introduce an instrument into our classic example</a:t>
            </a:r>
          </a:p>
          <a:p>
            <a:pPr lvl="1"/>
            <a:r>
              <a:t>Assume we found a good instrument that affects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but is uncorrelated with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or </a:t>
            </a:r>
            <a14:m>
              <m:oMath>
                <m:r>
                  <a:rPr xmlns:a="http://schemas.openxmlformats.org/drawingml/2006/main" sz="6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, such as a lottery</a:t>
            </a:r>
          </a:p>
        </p:txBody>
      </p:sp>
      <p:pic>
        <p:nvPicPr>
          <p:cNvPr id="216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7806" y="7170433"/>
            <a:ext cx="16608388" cy="6281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19" name="Since   is independent of our confounder  , we get around the endogeneity problem…"/>
          <p:cNvSpPr txBox="1"/>
          <p:nvPr>
            <p:ph type="body" idx="1"/>
          </p:nvPr>
        </p:nvSpPr>
        <p:spPr>
          <a:xfrm>
            <a:off x="1206500" y="3029027"/>
            <a:ext cx="21971000" cy="10170529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Since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independent of our confounder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we get around the endogeneity problem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There is a mediated pathway from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to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works through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to affect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marL="542544" indent="-542544" defTabSz="2170121">
              <a:spcBef>
                <a:spcPts val="4000"/>
              </a:spcBef>
              <a:defRPr sz="4272"/>
            </a:pP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br/>
            <a:br/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Reorder</a:t>
            </a:r>
            <a:br/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br/>
            <a:br/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Where</a:t>
            </a:r>
          </a:p>
          <a:p>
            <a:pPr lvl="1" marL="1085088" indent="-542544" defTabSz="2170121">
              <a:spcBef>
                <a:spcPts val="4000"/>
              </a:spcBef>
              <a:defRPr sz="427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γ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ε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22" name="Si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Since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94816" indent="-597408" defTabSz="2389572">
              <a:spcBef>
                <a:spcPts val="4400"/>
              </a:spcBef>
              <a:defRPr sz="4704"/>
            </a:pPr>
            <a:r>
              <a:t>Our parameter of interest is on the right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</m:oMath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We can isolate the parameter of interest when </a:t>
            </a:r>
          </a:p>
          <a:p>
            <a:pPr lvl="1" marL="1194816" indent="-597408" defTabSz="2389572">
              <a:spcBef>
                <a:spcPts val="4400"/>
              </a:spcBef>
              <a:defRPr sz="4704"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Then</a:t>
            </a:r>
          </a:p>
          <a:p>
            <a:pPr lvl="1" marL="1194816" indent="-597408" defTabSz="2389572">
              <a:spcBef>
                <a:spcPts val="4400"/>
              </a:spcBef>
              <a:defRPr sz="4704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5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25" name="This is our IV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our IV estimator</a:t>
            </a:r>
          </a:p>
          <a:p>
            <a:pPr lvl="1"/>
            <a14:m>
              <m:oMath>
                <m:limUp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 </a:t>
            </a:r>
          </a:p>
          <a:p>
            <a:pPr/>
            <a:r>
              <a:t>The numerator of the IV estimator is called the reduce form</a:t>
            </a:r>
          </a:p>
          <a:p>
            <a:pPr lvl="1"/>
            <a14:m>
              <m:oMath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or the relationship between the instrument and the outcome</a:t>
            </a:r>
          </a:p>
          <a:p>
            <a:pPr/>
            <a:r>
              <a:t>The denominator of the IV estimator is called the first-stage</a:t>
            </a:r>
          </a:p>
          <a:p>
            <a:pPr lvl="1"/>
            <a14:m>
              <m:oMath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or the relationship between the instrument and our treatment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V under Homogene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under Homogeneous Treatment Effects</a:t>
            </a:r>
          </a:p>
        </p:txBody>
      </p:sp>
      <p:sp>
        <p:nvSpPr>
          <p:cNvPr id="228" name="We can see our two assumptions here…"/>
          <p:cNvSpPr txBox="1"/>
          <p:nvPr>
            <p:ph type="body" idx="1"/>
          </p:nvPr>
        </p:nvSpPr>
        <p:spPr>
          <a:xfrm>
            <a:off x="1206500" y="3236571"/>
            <a:ext cx="21971000" cy="9267945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We can see our two assumptions here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>
                <m:limUp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 when </a:t>
            </a:r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Exclusive restriction assumption (untestable)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independent of </a:t>
            </a: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or </a:t>
            </a:r>
            <a14:m>
              <m:oMath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Non-zero 1st stage assumption 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If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zero, then we cannot get </a:t>
            </a:r>
            <a14:m>
              <m:oMath>
                <m:limUpp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since we will be dividing by 0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The stronger the correlation, the better the instrument</a:t>
            </a:r>
          </a:p>
          <a:p>
            <a:pPr marL="469391" indent="-469391" defTabSz="1877520">
              <a:spcBef>
                <a:spcPts val="3400"/>
              </a:spcBef>
              <a:defRPr b="1" sz="3696"/>
            </a:pPr>
            <a:r>
              <a:t>Key Point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If you have a weak instrument then </a:t>
            </a:r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the estimator is biased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wo-Stage Least Squa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Two-Stage Least Squares</a:t>
            </a:r>
          </a:p>
        </p:txBody>
      </p:sp>
      <p:sp>
        <p:nvSpPr>
          <p:cNvPr id="231" name="The Two-Stage Least Squares (2SLS) estimator is a common IV estimator…"/>
          <p:cNvSpPr txBox="1"/>
          <p:nvPr>
            <p:ph type="body" idx="1"/>
          </p:nvPr>
        </p:nvSpPr>
        <p:spPr>
          <a:xfrm>
            <a:off x="1206500" y="3143916"/>
            <a:ext cx="21971000" cy="9360600"/>
          </a:xfrm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The Two-Stage Least Squares (2SLS) estimator is a common IV estimator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sub>
                  </m:sSub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den>
                  </m:f>
                </m:oMath>
              </m:oMathPara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Suppose you have data on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</a:p>
          <a:p>
            <a:pPr lvl="2" marL="1481327" indent="-493776" defTabSz="1975054">
              <a:spcBef>
                <a:spcPts val="3600"/>
              </a:spcBef>
              <a:defRPr sz="3888"/>
            </a:pPr>
            <a14:m>
              <m:oMath>
                <m:sSub>
                  <m:e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br/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</a:t>
            </a:r>
          </a:p>
          <a:p>
            <a:pPr lvl="2" marL="1481327" indent="-493776" defTabSz="1975054">
              <a:spcBef>
                <a:spcPts val="3600"/>
              </a:spcBef>
              <a:defRPr sz="3888"/>
            </a:pPr>
            <a:r>
              <a:t>Where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>
                <m:limUp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f>
                      <m:fPr>
                        <m:ctrlP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num>
                  <m:den>
                    <m:f>
                      <m:fPr>
                        <m:ctrlP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den>
                </m:f>
              </m:oMath>
            </a14:m>
            <a:r>
              <a:t> Where </a:t>
            </a:r>
            <a14:m>
              <m:oMath>
                <m:limUp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wo-Stage Least Squa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Two-Stage Least Squares</a:t>
            </a:r>
          </a:p>
        </p:txBody>
      </p:sp>
      <p:sp>
        <p:nvSpPr>
          <p:cNvPr id="234" name="Where  , so…"/>
          <p:cNvSpPr txBox="1"/>
          <p:nvPr>
            <p:ph type="body" idx="1"/>
          </p:nvPr>
        </p:nvSpPr>
        <p:spPr>
          <a:xfrm>
            <a:off x="1206500" y="2893895"/>
            <a:ext cx="21971000" cy="9610621"/>
          </a:xfrm>
          <a:prstGeom prst="rect">
            <a:avLst/>
          </a:prstGeom>
        </p:spPr>
        <p:txBody>
          <a:bodyPr/>
          <a:lstStyle/>
          <a:p>
            <a:pPr marL="438912" indent="-438912" defTabSz="1755604">
              <a:spcBef>
                <a:spcPts val="3200"/>
              </a:spcBef>
              <a:defRPr sz="3456"/>
            </a:pPr>
            <a:r>
              <a:t>Where </a:t>
            </a:r>
            <a14:m>
              <m:oMath>
                <m:limUpp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, so </a:t>
            </a:r>
            <a14:m>
              <m:oMath>
                <m:limUpp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38912" indent="-438912" defTabSz="1755604">
              <a:spcBef>
                <a:spcPts val="3200"/>
              </a:spcBef>
              <a:defRPr sz="345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sub>
                  </m:sSub>
                  <m:r>
                    <a:rPr xmlns:a="http://schemas.openxmlformats.org/drawingml/2006/main" sz="4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4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limUpp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limUpp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4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limUpp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limUpp>
                            <m:e>
                              <m:r>
                                <a:rPr xmlns:a="http://schemas.openxmlformats.org/drawingml/2006/main" sz="4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lim>
                              <m:r>
                                <a:rPr xmlns:a="http://schemas.openxmlformats.org/drawingml/2006/main" sz="4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4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Recall that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</m:oMath>
            </a14:m>
            <a:r>
              <a:t>, so </a:t>
            </a:r>
            <a14:m>
              <m:oMath>
                <m:limUpp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li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</a:p>
          <a:p>
            <a:pPr marL="438912" indent="-438912" defTabSz="1755604">
              <a:spcBef>
                <a:spcPts val="3200"/>
              </a:spcBef>
              <a:defRPr sz="3456"/>
            </a:pP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Upp>
                      <m:e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lim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Upp>
                      <m:e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lim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Upp>
                      <m:e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lim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Upp>
                      <m:e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lim>
                        <m:r>
                          <a:rPr xmlns:a="http://schemas.openxmlformats.org/drawingml/2006/main"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den>
                </m:f>
              </m:oMath>
            </a14:m>
            <a:r>
              <a:t>, </a:t>
            </a:r>
            <a:br/>
            <a:br/>
            <a:r>
              <a:t>Since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:br/>
            <a:r>
              <a:t>And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br/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lim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wo-Stage Least Squa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Two-Stage Least Squares</a:t>
            </a:r>
          </a:p>
        </p:txBody>
      </p:sp>
      <p:sp>
        <p:nvSpPr>
          <p:cNvPr id="237" name="Note: the 2SLS estimator uses fitted treatment values for the second-stage estimation…"/>
          <p:cNvSpPr txBox="1"/>
          <p:nvPr>
            <p:ph type="body" idx="1"/>
          </p:nvPr>
        </p:nvSpPr>
        <p:spPr>
          <a:xfrm>
            <a:off x="1206500" y="3318584"/>
            <a:ext cx="21971000" cy="918593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lim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sub>
                  </m:sSub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e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Note: the 2SLS estimator uses fitted treatment values for the second-stage estimation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The fitted treatment becomes exogenous if the assumptions hold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Caveat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There is less variation to identify the causal effect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are only using variation from the treatment that is exogenous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A subset of the variation in treatment is being driven by variation in the instrument, which means there is less variation from this subset than the total variation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The leftover variation from the treatment is in response to the instrument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d vs Weak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vs Weak Instruments</a:t>
            </a:r>
          </a:p>
        </p:txBody>
      </p:sp>
      <p:sp>
        <p:nvSpPr>
          <p:cNvPr id="240" name="Angrist and Krueger (1991) provide examples with schooling on w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Angrist and Krueger (1991) provide examples with schooling on wages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 good instrument: birth month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 weak instruments: interacting birth month and year; interacting birth month and state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The authors use birth month as an instrument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Their quirk is utilizing the cutoff in birth month for entering school</a:t>
            </a:r>
          </a:p>
          <a:p>
            <a:pPr lvl="2" marL="1591055" indent="-530352" defTabSz="2121354">
              <a:spcBef>
                <a:spcPts val="3900"/>
              </a:spcBef>
              <a:defRPr sz="4176"/>
            </a:pPr>
            <a:r>
              <a:t>These days the cutoff is in September, but back then it was December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This quirk exogenously assigns more schooling to people born before the cutoff, since students could drop out of school at 16 when compulsory schooling 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pic>
        <p:nvPicPr>
          <p:cNvPr id="243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718" y="3115069"/>
            <a:ext cx="20882921" cy="856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 </a:t>
            </a:r>
          </a:p>
        </p:txBody>
      </p:sp>
      <p:sp>
        <p:nvSpPr>
          <p:cNvPr id="159" name="The instrumental variables is a powerful identification strategy that can control for unobserved confounders unlike matching strategies…"/>
          <p:cNvSpPr txBox="1"/>
          <p:nvPr>
            <p:ph type="body" idx="1"/>
          </p:nvPr>
        </p:nvSpPr>
        <p:spPr>
          <a:xfrm>
            <a:off x="1206500" y="3277231"/>
            <a:ext cx="21971000" cy="9227285"/>
          </a:xfrm>
          <a:prstGeom prst="rect">
            <a:avLst/>
          </a:prstGeom>
        </p:spPr>
        <p:txBody>
          <a:bodyPr/>
          <a:lstStyle/>
          <a:p>
            <a:pPr/>
            <a:r>
              <a:t>The instrumental variables is a powerful identification strategy that can control for unobserved confounders unlike matching strategies</a:t>
            </a:r>
          </a:p>
          <a:p>
            <a:pPr/>
            <a:r>
              <a:t>We use two stages to identify the causal effect</a:t>
            </a:r>
          </a:p>
          <a:p>
            <a:pPr lvl="1"/>
            <a:r>
              <a:t>The first stage uses a reduced form equation to estimate the treatment</a:t>
            </a:r>
          </a:p>
          <a:p>
            <a:pPr lvl="1"/>
            <a:r>
              <a:t>The second stage estimate the estimated treatment on the outcome</a:t>
            </a:r>
          </a:p>
          <a:p>
            <a:pPr/>
            <a:r>
              <a:t>Instrument Variables has advantages over fixed effects since it can handle</a:t>
            </a:r>
          </a:p>
          <a:p>
            <a:pPr lvl="1"/>
            <a:r>
              <a:t>Simultaneity bias (reverse causality)</a:t>
            </a:r>
          </a:p>
          <a:p>
            <a:pPr lvl="1"/>
            <a:r>
              <a:t>Omitted variable bias on unobservables confounders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sp>
        <p:nvSpPr>
          <p:cNvPr id="246" name="The instrument increases schooling for students born in the last quarter of the ye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instrument increases schooling for students born in the last quarter of the year</a:t>
            </a:r>
          </a:p>
          <a:p>
            <a:pPr lvl="1"/>
            <a:r>
              <a:t>After 1947 the schooling </a:t>
            </a:r>
            <a:br/>
            <a:r>
              <a:t>by quarter does flatten </a:t>
            </a:r>
            <a:br/>
          </a:p>
        </p:txBody>
      </p:sp>
      <p:pic>
        <p:nvPicPr>
          <p:cNvPr id="247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01" y="5291143"/>
            <a:ext cx="12530899" cy="8815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sp>
        <p:nvSpPr>
          <p:cNvPr id="250" name="The reduced form (Z on Y) shows that individuals born later in the year appear to have higher w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reduced form (Z on Y) shows that individuals born later in the year appear to have higher wages</a:t>
            </a:r>
          </a:p>
          <a:p>
            <a:pPr lvl="1"/>
            <a:r>
              <a:t>The instrument seems a bit</a:t>
            </a:r>
            <a:br/>
            <a:r>
              <a:t>weird, but we need to </a:t>
            </a:r>
            <a:br/>
            <a:r>
              <a:t>defend it against other</a:t>
            </a:r>
            <a:br/>
            <a:r>
              <a:t>factors for the validity of</a:t>
            </a:r>
            <a:br/>
            <a:r>
              <a:t>the exclusive restriction</a:t>
            </a:r>
            <a:br/>
            <a:r>
              <a:t>assumption</a:t>
            </a:r>
          </a:p>
        </p:txBody>
      </p:sp>
      <p:pic>
        <p:nvPicPr>
          <p:cNvPr id="251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0300" y="5274488"/>
            <a:ext cx="11453279" cy="8332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sp>
        <p:nvSpPr>
          <p:cNvPr id="254" name="Birth month as a cutoff appears to affect   and medi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Birth month as a cutoff appears to affect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and mediates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The instrument appears to be a bit weird</a:t>
            </a:r>
          </a:p>
          <a:p>
            <a:pPr lvl="1"/>
            <a:r>
              <a:t>Why would birth month affect earnings through schooling?</a:t>
            </a:r>
          </a:p>
          <a:p>
            <a:pPr/>
            <a:r>
              <a:t>Angrist and Krueger (1991) use binary variables for each quarter except the fourth quarter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  <a:p>
            <a:pPr lvl="1"/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the quarter of birth and </a:t>
            </a: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the coefficient on each quarter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sp>
        <p:nvSpPr>
          <p:cNvPr id="257" name="Those born in the first and  second quarter have less schooling…"/>
          <p:cNvSpPr txBox="1"/>
          <p:nvPr>
            <p:ph type="body" idx="1"/>
          </p:nvPr>
        </p:nvSpPr>
        <p:spPr>
          <a:xfrm>
            <a:off x="1206500" y="3368848"/>
            <a:ext cx="21971000" cy="9135668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Those born in the first and </a:t>
            </a:r>
            <a:br/>
            <a:r>
              <a:t>second quarter have less</a:t>
            </a:r>
            <a:br/>
            <a:r>
              <a:t>schooling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Those born in the first and second</a:t>
            </a:r>
            <a:br/>
            <a:r>
              <a:t>quarter are less likely to be a high</a:t>
            </a:r>
            <a:br/>
            <a:r>
              <a:t>school grad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College does not seem to be</a:t>
            </a:r>
            <a:br/>
            <a:r>
              <a:t>impacted, but compulsory laws</a:t>
            </a:r>
            <a:br/>
            <a:r>
              <a:t>should only affect high school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Those born in 3rd quarter</a:t>
            </a:r>
            <a:br/>
            <a:r>
              <a:t>do not seem different than those</a:t>
            </a:r>
            <a:br/>
            <a:r>
              <a:t>born in the 4th quarter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9937" y="2606908"/>
            <a:ext cx="11044483" cy="10961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d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</a:t>
            </a:r>
          </a:p>
        </p:txBody>
      </p:sp>
      <p:sp>
        <p:nvSpPr>
          <p:cNvPr id="261" name="In the 2nd stage, the OLS estimate of schooling is downward biased…"/>
          <p:cNvSpPr txBox="1"/>
          <p:nvPr>
            <p:ph type="body" idx="1"/>
          </p:nvPr>
        </p:nvSpPr>
        <p:spPr>
          <a:xfrm>
            <a:off x="1206500" y="3545505"/>
            <a:ext cx="21971000" cy="8959011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In the 2nd stage, the OLS estimate of schooling is downward biased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We would expect the OLS estimate be upwards bias and give a larger estimate due to ability being positively correlated with schooling and earnings (which we will get to)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OLS estimate shows</a:t>
            </a:r>
            <a:br/>
            <a:r>
              <a:t>that an additional year of </a:t>
            </a:r>
            <a:br/>
            <a:r>
              <a:t>schooling increases wages</a:t>
            </a:r>
            <a:br/>
            <a:r>
              <a:t>by 7%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IV estimate shows that </a:t>
            </a:r>
            <a:br/>
            <a:r>
              <a:t>an additional year of </a:t>
            </a:r>
            <a:br/>
            <a:r>
              <a:t>schooling increases wages</a:t>
            </a:r>
            <a:br/>
            <a:r>
              <a:t>by 9%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6816" y="6700253"/>
            <a:ext cx="15159231" cy="5628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Weak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Weak Instrument</a:t>
            </a:r>
          </a:p>
        </p:txBody>
      </p:sp>
      <p:sp>
        <p:nvSpPr>
          <p:cNvPr id="265" name="Angrist and Krueger (1991) also give an example of a poor instru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Angrist and Krueger (1991) also give an example of a poor instrument</a:t>
            </a:r>
          </a:p>
          <a:p>
            <a:pPr lvl="1"/>
            <a:r>
              <a:t>Interacting birth month and birth year dummies</a:t>
            </a:r>
          </a:p>
          <a:p>
            <a:pPr lvl="1"/>
            <a:r>
              <a:t>Interacting birth month and state dummies</a:t>
            </a:r>
          </a:p>
          <a:p>
            <a:pPr/>
            <a:r>
              <a:t>This adds a lot of unnecessary noise</a:t>
            </a:r>
          </a:p>
          <a:p>
            <a:pPr lvl="1"/>
            <a:r>
              <a:t>We can assess this by the poor F-statistic in the first stage</a:t>
            </a:r>
          </a:p>
          <a:p>
            <a:pPr/>
            <a:r>
              <a:t>Adding a poor instrument adds bias in the first-stage estimation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Weak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Weak Instrument</a:t>
            </a:r>
          </a:p>
        </p:txBody>
      </p:sp>
      <p:sp>
        <p:nvSpPr>
          <p:cNvPr id="268" name="Estimating the 1st stage with a weak instrument introduces bi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Estimating the 1st stage with a weak instrument introduces bias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Our causal model of interest (schooling on earnings)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is an endogenous regressor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Our 1st stage with instrument </a:t>
            </a:r>
            <a14:m>
              <m:oMath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will be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η</m:t>
                  </m:r>
                </m:oMath>
              </m:oMathPara>
            </a14:m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We will assume that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η</m:t>
                </m:r>
              </m:oMath>
            </a14:m>
            <a:r>
              <a:t> are correlated, then the first-stage estimate by OLS is biased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eak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Weak Instrument</a:t>
            </a:r>
          </a:p>
        </p:txBody>
      </p:sp>
      <p:sp>
        <p:nvSpPr>
          <p:cNvPr id="271" name="Rename  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Rename </a:t>
            </a:r>
            <a14:m>
              <m:oMath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 as </a:t>
            </a:r>
            <a14:m>
              <m:oMath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sub>
                    </m:sSub>
                  </m:num>
                  <m:den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den>
                </m:f>
              </m:oMath>
            </a14:m>
          </a:p>
          <a:p>
            <a:pPr/>
            <a:r>
              <a:t>Jaeger and Baker (1995) show that the bias of the 2SLS centers on the previously defined OLS bias grows as the weakness of the instrument grows</a:t>
            </a:r>
          </a:p>
          <a:p>
            <a:pPr/>
            <a:r>
              <a:t>Angrist and Pischke (2009) shows bias as a function of the 1st stage F statistic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sub>
                      </m:sSub>
                    </m:num>
                    <m:den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Weak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Weak Instrument</a:t>
            </a:r>
          </a:p>
        </p:txBody>
      </p:sp>
      <p:sp>
        <p:nvSpPr>
          <p:cNvPr id="274" name="The   statistic is a joint significance of the instruments in the 1st st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sub>
                      </m:sSub>
                    </m:num>
                    <m:den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</a:p>
          <a:p>
            <a:pPr/>
            <a:r>
              <a:t>The </a:t>
            </a: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statistic is a joint significance of the instruments in the 1st stage</a:t>
            </a:r>
          </a:p>
          <a:p>
            <a:pPr/>
            <a:r>
              <a:t>If the 1st stage is instrument is weak then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limUp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li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sub>
                    </m:sSub>
                  </m:num>
                  <m:den>
                    <m:sSub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sub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den>
                </m:f>
              </m:oMath>
            </a14:m>
          </a:p>
          <a:p>
            <a:pPr/>
            <a:r>
              <a:t>If the 1st stage is instrument is strong then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p"/>
                  </m:rP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:r>
              <a:t>When we have a strong instrument our bias approaches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Weak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Weak Instruments</a:t>
            </a:r>
          </a:p>
        </p:txBody>
      </p:sp>
      <p:sp>
        <p:nvSpPr>
          <p:cNvPr id="277" name="As   increases the bias is  reduc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As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increases</a:t>
            </a:r>
            <a:br/>
            <a:r>
              <a:t>the bias is </a:t>
            </a:r>
            <a:br/>
            <a:r>
              <a:t>reduced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Our best</a:t>
            </a:r>
            <a:br/>
            <a:r>
              <a:t>instrument only</a:t>
            </a:r>
            <a:br/>
            <a:r>
              <a:t>contains</a:t>
            </a:r>
            <a:br/>
            <a:r>
              <a:t>birth months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When including </a:t>
            </a:r>
            <a:br/>
            <a:r>
              <a:t>year-month</a:t>
            </a:r>
            <a:br/>
            <a:r>
              <a:t>interactions</a:t>
            </a:r>
            <a:br/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approaches 0</a:t>
            </a:r>
            <a:endParaRPr sz="4800"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2230" y="3006322"/>
            <a:ext cx="17462248" cy="9455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</a:t>
            </a:r>
          </a:p>
        </p:txBody>
      </p:sp>
      <p:sp>
        <p:nvSpPr>
          <p:cNvPr id="162" name="Strength…"/>
          <p:cNvSpPr txBox="1"/>
          <p:nvPr>
            <p:ph type="body" idx="1"/>
          </p:nvPr>
        </p:nvSpPr>
        <p:spPr>
          <a:xfrm>
            <a:off x="1206500" y="3472662"/>
            <a:ext cx="21971000" cy="9031854"/>
          </a:xfrm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Strength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Can control for unobservable confounders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It is a general identification strategy that is applicable in many scenarios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Can deal with reverse causality (simultaneity bias)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When you have a good instrument, IV is as good as random 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Weakness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There are up to 5 assumptions with 3 being untestable</a:t>
            </a:r>
          </a:p>
          <a:p>
            <a:pPr lvl="2" marL="1371600" indent="-457200" defTabSz="1828754">
              <a:spcBef>
                <a:spcPts val="3300"/>
              </a:spcBef>
              <a:defRPr sz="3600"/>
            </a:pPr>
            <a:r>
              <a:t>Weak instruments lead to bias; It is very hard to find an instrument that satisfies all 5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Residuals from IV are larger than OLS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Most of the time you will be estimating the Local Average Treatment Effects (LATE) not the 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Weak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Weak Instruments</a:t>
            </a:r>
          </a:p>
        </p:txBody>
      </p:sp>
      <p:sp>
        <p:nvSpPr>
          <p:cNvPr id="281" name="When including state &amp; birth month intera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including</a:t>
            </a:r>
            <a:br/>
            <a:r>
              <a:t>state &amp; birth month</a:t>
            </a:r>
            <a:br/>
            <a:r>
              <a:t>interactions</a:t>
            </a:r>
            <a:br/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:r>
              <a:t>When including</a:t>
            </a:r>
            <a:br/>
            <a:r>
              <a:t>all interactions</a:t>
            </a:r>
            <a:br/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:r>
              <a:t>Our best instrument</a:t>
            </a:r>
            <a:br/>
            <a:r>
              <a:t>schooling increases</a:t>
            </a:r>
            <a:br/>
            <a:r>
              <a:t>wages by 14.2 percent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7499" y="3398755"/>
            <a:ext cx="15404258" cy="9417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cluding Remarks for Weak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Concluding Remarks for Weak Instruments</a:t>
            </a:r>
          </a:p>
        </p:txBody>
      </p:sp>
      <p:sp>
        <p:nvSpPr>
          <p:cNvPr id="285" name="The rule of thumb for a good instrumen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The rule of thumb for a good instrument: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15</m:t>
                </m:r>
              </m:oMath>
            </a14:m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What to do when you have a weak instrument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Not much you can do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1st - use a just-identified model with your strongest IV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2nd - use a limited information maximum likelihood estimator (LIML)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May not help much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3rd - get a better instrument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Easier to say than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V with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with Heterogenous Treatment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IV with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with Heterogenous Treatment Effects</a:t>
            </a:r>
          </a:p>
        </p:txBody>
      </p:sp>
      <p:sp>
        <p:nvSpPr>
          <p:cNvPr id="290" name="IV can be a powerful tool in your estimator tool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IV can be a powerful tool in your estimator toolbox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However, it does have additional assumptions if your treatment effects are heterogenous instead of homogenous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It is more likely that you will have heterogenous treatment effects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If individual treatment effects do vary from person to person we will need additional assumptions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If we have heterogenous treatment effects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5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IV with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with Heterogenous Treatment Effects</a:t>
            </a:r>
          </a:p>
        </p:txBody>
      </p:sp>
      <p:sp>
        <p:nvSpPr>
          <p:cNvPr id="293" name="Main Question…"/>
          <p:cNvSpPr txBox="1"/>
          <p:nvPr>
            <p:ph type="body" idx="1"/>
          </p:nvPr>
        </p:nvSpPr>
        <p:spPr>
          <a:xfrm>
            <a:off x="1206500" y="3531145"/>
            <a:ext cx="21971000" cy="8973371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Main Question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What is the IV estimator estimating in the presence of heterogenous treatment effects?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Under homogenous treatment effects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Treatment effects do not vary and we can generalize the results to everyone in the population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When we have internal validity with our causal estimate, we also have external validity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Under heterogenous treatment effects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We can no longer generalize the results to the population of interest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Even with an internally valid causal estimate, we lack external validity (generalizability)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V with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with Heterogenous Treatment Effects</a:t>
            </a:r>
          </a:p>
        </p:txBody>
      </p:sp>
      <p:sp>
        <p:nvSpPr>
          <p:cNvPr id="296" name="Angrist (1990) utilizes a help example for understanding IV with heterogenous treatment effects…"/>
          <p:cNvSpPr txBox="1"/>
          <p:nvPr>
            <p:ph type="body" idx="1"/>
          </p:nvPr>
        </p:nvSpPr>
        <p:spPr>
          <a:xfrm>
            <a:off x="1206500" y="3249633"/>
            <a:ext cx="21971000" cy="9254883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Angrist (1990) utilizes a help example for understanding IV with heterogenous treatment effects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He assessed the impact of schooling on wages and utilizes the military draft lottery as an IV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He estimates the returns to military service from the draft lottery number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Complying with the instrument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If you get selected, you go into military service</a:t>
            </a:r>
          </a:p>
          <a:p>
            <a:pPr lvl="2" marL="1536191" indent="-512063" defTabSz="2048204">
              <a:spcBef>
                <a:spcPts val="3700"/>
              </a:spcBef>
              <a:defRPr sz="4032"/>
            </a:pP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then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If you don’t get selected, you don’t go into military service</a:t>
            </a:r>
          </a:p>
          <a:p>
            <a:pPr lvl="2" marL="1536191" indent="-512063" defTabSz="2048204">
              <a:spcBef>
                <a:spcPts val="3700"/>
              </a:spcBef>
              <a:defRPr sz="4032"/>
            </a:pP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then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IV with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with Heterogenous Treatment Effects</a:t>
            </a:r>
          </a:p>
        </p:txBody>
      </p:sp>
      <p:sp>
        <p:nvSpPr>
          <p:cNvPr id="299" name="Under heterogenous treatment effects we have a new potential variable in our potential outcome notation…"/>
          <p:cNvSpPr txBox="1"/>
          <p:nvPr>
            <p:ph type="body" idx="1"/>
          </p:nvPr>
        </p:nvSpPr>
        <p:spPr>
          <a:xfrm>
            <a:off x="1206500" y="3240809"/>
            <a:ext cx="21971000" cy="9263707"/>
          </a:xfrm>
          <a:prstGeom prst="rect">
            <a:avLst/>
          </a:prstGeom>
        </p:spPr>
        <p:txBody>
          <a:bodyPr/>
          <a:lstStyle/>
          <a:p>
            <a:pPr/>
            <a:r>
              <a:t>Under heterogenous treatment effects we have a new potential variable in our potential outcome notation</a:t>
            </a:r>
          </a:p>
          <a:p>
            <a:pPr lvl="1"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depends on two variables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, such as </a:t>
            </a:r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Observed treatment status is our new variable</a:t>
            </a:r>
          </a:p>
          <a:p>
            <a:pPr lvl="1"/>
            <a14:m>
              <m:oMath>
                <m:sSubSup>
                  <m:e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</m:oMath>
            </a14:m>
            <a:r>
              <a:t> treatment status when </a:t>
            </a:r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lvl="1"/>
            <a14:m>
              <m:oMath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</m:oMath>
            </a14:m>
            <a:r>
              <a:t> treatment status when 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V with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with Heterogenous Treatment Effects</a:t>
            </a:r>
          </a:p>
        </p:txBody>
      </p:sp>
      <p:sp>
        <p:nvSpPr>
          <p:cNvPr id="302" name="Observed treatment status is based upon a switching eq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Observed treatment status is based upon a switching equation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Where 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the average causal effect of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ssumptions under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48204">
              <a:defRPr spc="-142" sz="7140"/>
            </a:lvl1pPr>
          </a:lstStyle>
          <a:p>
            <a:pPr/>
            <a:r>
              <a:t>Assumptions under Heterogenous Treatment Effects</a:t>
            </a:r>
          </a:p>
        </p:txBody>
      </p:sp>
      <p:sp>
        <p:nvSpPr>
          <p:cNvPr id="305" name="There are 5 assumptions when heterogenous treatment effects occur…"/>
          <p:cNvSpPr txBox="1"/>
          <p:nvPr>
            <p:ph type="body" idx="1"/>
          </p:nvPr>
        </p:nvSpPr>
        <p:spPr>
          <a:xfrm>
            <a:off x="1206500" y="3312615"/>
            <a:ext cx="21971000" cy="9191901"/>
          </a:xfrm>
          <a:prstGeom prst="rect">
            <a:avLst/>
          </a:prstGeom>
        </p:spPr>
        <p:txBody>
          <a:bodyPr/>
          <a:lstStyle/>
          <a:p>
            <a:pPr/>
            <a:r>
              <a:t>There are 5 assumptions when heterogenous treatment effects occur</a:t>
            </a:r>
          </a:p>
          <a:p>
            <a:pPr/>
            <a:r>
              <a:t>1) Stable Unit Treatment Value Assumption (untestable)</a:t>
            </a:r>
          </a:p>
          <a:p>
            <a:pPr/>
            <a:r>
              <a:t>2) Independence Assumption (untestable)</a:t>
            </a:r>
          </a:p>
          <a:p>
            <a:pPr/>
            <a:r>
              <a:t>3) Exclusion Restriction Assumption (untestable)</a:t>
            </a:r>
          </a:p>
          <a:p>
            <a:pPr/>
            <a:r>
              <a:t>4) Non-Zero 1st Stage Assumption (testable)</a:t>
            </a:r>
          </a:p>
          <a:p>
            <a:pPr/>
            <a:r>
              <a:t>5) Monotonicity Assumption (testable)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ssumptions under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48204">
              <a:defRPr spc="-142" sz="7140"/>
            </a:lvl1pPr>
          </a:lstStyle>
          <a:p>
            <a:pPr/>
            <a:r>
              <a:t>Assumptions under Heterogenous Treatment Effects</a:t>
            </a:r>
          </a:p>
        </p:txBody>
      </p:sp>
      <p:sp>
        <p:nvSpPr>
          <p:cNvPr id="308" name="Stable Unit Treatment Value Assumption (not testable)…"/>
          <p:cNvSpPr txBox="1"/>
          <p:nvPr>
            <p:ph type="body" idx="1"/>
          </p:nvPr>
        </p:nvSpPr>
        <p:spPr>
          <a:xfrm>
            <a:off x="1206500" y="3312615"/>
            <a:ext cx="21971000" cy="9191901"/>
          </a:xfrm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Stable Unit Treatment Value Assumption (not testable)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There are no spillovers for treatment status 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Using Angrist (1990) example, no one’s draft lottery numbers should affect anyone else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Independence Assumption (not testable)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It states that the instrument is independent of </a:t>
            </a:r>
            <a:r>
              <a:rPr b="1"/>
              <a:t>potential outcomes and potential treatment assignment</a:t>
            </a:r>
            <a:endParaRPr b="1"/>
          </a:p>
          <a:p>
            <a:pPr lvl="2" marL="1517903" indent="-505968" defTabSz="2023821">
              <a:spcBef>
                <a:spcPts val="3700"/>
              </a:spcBef>
              <a:defRPr sz="3984"/>
            </a:pPr>
            <a:r>
              <a:t>This assumption here basically states that the instrument is good as random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,0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⊥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Using Angrist (1990) example, lottery numbers are independent of potential earnings or potential military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</a:t>
            </a:r>
          </a:p>
        </p:txBody>
      </p:sp>
      <p:sp>
        <p:nvSpPr>
          <p:cNvPr id="165" name="Assumptions with Homogenous Treatment Eff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Assumptions with Homogenous Treatment Effects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Exclusive restriction assumption (untestable)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Non-zero 1st stage (testable)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Assumptions with Heterogenous Treatment Effects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Exclusive restriction assumption (untestable)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Non-zero 1st stage (testable)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Independence assumption (untestable)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Stable Unit Treatment Value Assumption (SUTVA) (untestable)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Monotonicity assumption (testable)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ssumptions under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48204">
              <a:defRPr spc="-142" sz="7140"/>
            </a:lvl1pPr>
          </a:lstStyle>
          <a:p>
            <a:pPr/>
            <a:r>
              <a:t>Assumptions under Heterogenous Treatment Effects</a:t>
            </a:r>
          </a:p>
        </p:txBody>
      </p:sp>
      <p:sp>
        <p:nvSpPr>
          <p:cNvPr id="311" name="Independence Assumption (cont).…"/>
          <p:cNvSpPr txBox="1"/>
          <p:nvPr>
            <p:ph type="body" idx="1"/>
          </p:nvPr>
        </p:nvSpPr>
        <p:spPr>
          <a:xfrm>
            <a:off x="1206500" y="3419111"/>
            <a:ext cx="21971000" cy="9085405"/>
          </a:xfrm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Independence Assumption (cont).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Reduced Form under Independence Assumption</a:t>
            </a:r>
          </a:p>
          <a:p>
            <a:pPr lvl="2" marL="1517903" indent="-505968" defTabSz="2023821">
              <a:spcBef>
                <a:spcPts val="3700"/>
              </a:spcBef>
              <a:defRPr sz="3984"/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,1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,0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br/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,1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,0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lvl="2" marL="1517903" indent="-505968" defTabSz="2023821">
              <a:spcBef>
                <a:spcPts val="3700"/>
              </a:spcBef>
              <a:defRPr sz="3984"/>
            </a:pPr>
            <a:r>
              <a:t>Only if were interested in studying the instrument on the outcome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1st stage under the Independence Assumption</a:t>
            </a:r>
          </a:p>
          <a:p>
            <a:pPr lvl="2" marL="1517903" indent="-505968" defTabSz="2023821">
              <a:spcBef>
                <a:spcPts val="3700"/>
              </a:spcBef>
              <a:defRPr sz="3984"/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br/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Sup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lvl="2" marL="1517903" indent="-505968" defTabSz="2023821">
              <a:spcBef>
                <a:spcPts val="3700"/>
              </a:spcBef>
              <a:defRPr sz="3984"/>
            </a:pPr>
            <a:r>
              <a:t>This part is more of an interest, since we are concerned about the endogenous treatment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ssumptions under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48204">
              <a:defRPr spc="-142" sz="7140"/>
            </a:lvl1pPr>
          </a:lstStyle>
          <a:p>
            <a:pPr/>
            <a:r>
              <a:t>Assumptions under Heterogenous Treatment Effects</a:t>
            </a:r>
          </a:p>
        </p:txBody>
      </p:sp>
      <p:sp>
        <p:nvSpPr>
          <p:cNvPr id="314" name="Exclusion Restriction Assumption (untestable)…"/>
          <p:cNvSpPr txBox="1"/>
          <p:nvPr>
            <p:ph type="body" idx="1"/>
          </p:nvPr>
        </p:nvSpPr>
        <p:spPr>
          <a:xfrm>
            <a:off x="1206500" y="3407691"/>
            <a:ext cx="21971000" cy="9096825"/>
          </a:xfrm>
          <a:prstGeom prst="rect">
            <a:avLst/>
          </a:prstGeom>
        </p:spPr>
        <p:txBody>
          <a:bodyPr/>
          <a:lstStyle/>
          <a:p>
            <a:pPr marL="432815" indent="-432815" defTabSz="1731220">
              <a:spcBef>
                <a:spcPts val="3100"/>
              </a:spcBef>
              <a:defRPr sz="3407"/>
            </a:pPr>
            <a:r>
              <a:t>Exclusion Restriction Assumption (untestable)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The effect of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on </a:t>
            </a:r>
            <a14:m>
              <m:oMath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must go through the effect of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on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  <a:p>
            <a:pPr lvl="1" marL="865631" indent="-432815" defTabSz="1731220">
              <a:spcBef>
                <a:spcPts val="3100"/>
              </a:spcBef>
              <a:defRPr sz="3407"/>
            </a:pPr>
            <a14:m>
              <m:oMath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function of </a:t>
            </a: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only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Using Angrist (1990) example, if low lottery numbers were associated with people avoiding the draft then it would be a violation on an unobserved confounder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t>Non-zero 1st Stage Assumption (testable)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must be correlated with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, our endogenous treatment variable of interest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≠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Remember that is there is no correlation between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on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, then the denominator of our estimator is zero and is unable to be estimated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Using Angrist (1990) example, if the lottery increase the probability of military service, then it is correlated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ssumptions under Heterogenous Treatment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48204">
              <a:defRPr spc="-142" sz="7140"/>
            </a:lvl1pPr>
          </a:lstStyle>
          <a:p>
            <a:pPr/>
            <a:r>
              <a:t>Assumptions under Heterogenous Treatment Effects</a:t>
            </a:r>
          </a:p>
        </p:txBody>
      </p:sp>
      <p:sp>
        <p:nvSpPr>
          <p:cNvPr id="317" name="Monotonicity Assum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:r>
              <a:t>Monotonicity Assumption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This assumption states that the instrument works in the same direction for everyone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The instrument is either negative or positive for treatment assignment, but not both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Either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∀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1,...,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or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∀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1,...,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Seems strange at first, but it is intuitive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Using Angrist (1990) example, a military draft lottery will push people into service or out of service, but not both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Local Average Treatment Effect (LA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Average Treatment Effect (LATE)</a:t>
            </a:r>
          </a:p>
        </p:txBody>
      </p:sp>
      <p:sp>
        <p:nvSpPr>
          <p:cNvPr id="320" name="When all 5 assumptions are satisfied…"/>
          <p:cNvSpPr txBox="1"/>
          <p:nvPr>
            <p:ph type="body" idx="1"/>
          </p:nvPr>
        </p:nvSpPr>
        <p:spPr>
          <a:xfrm>
            <a:off x="1206500" y="3261054"/>
            <a:ext cx="21971000" cy="9243462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When all 5 assumptions are satisfied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The IV estimator identifies the causal effect for </a:t>
            </a:r>
            <a:r>
              <a:rPr b="1"/>
              <a:t>compilers</a:t>
            </a:r>
            <a:endParaRPr b="1"/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This means we do not identify the ATE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We identify the causal effect of a subpopulation of compilers to the instrument 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Also known as the Local Average Treatment Effect (LATE)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den>
                  </m:f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e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e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e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den>
                  </m:f>
                </m:oMath>
              </m:oMathPara>
            </a14:m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            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ubpopulations of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Subpopulations of IV</a:t>
            </a:r>
          </a:p>
        </p:txBody>
      </p:sp>
      <p:sp>
        <p:nvSpPr>
          <p:cNvPr id="323" name="We have 4 subpopulations with our LATE IV estimator…"/>
          <p:cNvSpPr txBox="1"/>
          <p:nvPr>
            <p:ph type="body" idx="1"/>
          </p:nvPr>
        </p:nvSpPr>
        <p:spPr>
          <a:xfrm>
            <a:off x="1206500" y="3450861"/>
            <a:ext cx="21971000" cy="9053655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We have 4 subpopulations with our LATE IV estimator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Compliers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These are our group of interest - they compile with the instrument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Using the Angrist (1990), they get drafted and compile with the draft into military service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Defiers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This subpopulation is a bit odd, and do the exact opposite of the instrument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Using the Angrist (1990), they get drafted and avoid military service, or they don’t get drafted and enlist in the military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ubpopulations of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Subpopulations of IV</a:t>
            </a:r>
          </a:p>
        </p:txBody>
      </p:sp>
      <p:sp>
        <p:nvSpPr>
          <p:cNvPr id="326" name="Never T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Never Takers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This subpopulation never takes the treatment regardless of the instrument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Using Angrist (1990), they get drafted and compile with the draft into military service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Always Takers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This subpopulation always takes the treatment regardless of the instrument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Using Angrist (1990), this subpopulation always enlist regardless of the lottery outcome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IV and Subpopu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 and Subpopulations</a:t>
            </a:r>
          </a:p>
        </p:txBody>
      </p:sp>
      <p:sp>
        <p:nvSpPr>
          <p:cNvPr id="329" name="Key Po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Point</a:t>
            </a:r>
          </a:p>
          <a:p>
            <a:pPr lvl="1"/>
            <a:r>
              <a:t>The IV only identifies the causal effect for the compiler subpopulation</a:t>
            </a:r>
          </a:p>
          <a:p>
            <a:pPr lvl="1"/>
            <a:r>
              <a:t>The causal effect cannot be generalized to the other 3 subpopulations</a:t>
            </a:r>
          </a:p>
          <a:p>
            <a:pPr/>
            <a:r>
              <a:t>The LATE is the local causal effect of the IV estimator on compliers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d Instruments (move to lat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 (move to later)</a:t>
            </a:r>
          </a:p>
        </p:txBody>
      </p:sp>
      <p:sp>
        <p:nvSpPr>
          <p:cNvPr id="332" name="A lottery can be a very good instru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lottery can be a very</a:t>
            </a:r>
            <a:br/>
            <a:r>
              <a:t>good instrument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8691" y="2476002"/>
            <a:ext cx="12914008" cy="9803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336" name="College impact on earn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impact on earnings</a:t>
            </a:r>
          </a:p>
          <a:p>
            <a:pPr lvl="1"/>
            <a:r>
              <a:t>County in a College as an IV</a:t>
            </a:r>
          </a:p>
          <a:p>
            <a:pPr/>
            <a:r>
              <a:t>Fulton Fish Market  </a:t>
            </a:r>
          </a:p>
          <a:p>
            <a:pPr lvl="1"/>
            <a:r>
              <a:t>Price and quantity are endogenous</a:t>
            </a:r>
          </a:p>
          <a:p>
            <a:pPr lvl="1"/>
            <a:r>
              <a:t>Weather at Seas as an 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llege in County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in County IV</a:t>
            </a:r>
          </a:p>
        </p:txBody>
      </p:sp>
      <p:sp>
        <p:nvSpPr>
          <p:cNvPr id="339" name="Card (1995) is interesting in estimating the returns to schooling or the impact of college on earn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Card (1995) is interesting in estimating the returns to schooling or the impact of college on earnings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The endogenous model should be familiar 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γ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Card (1995) uses data from the Young Men Cohort from the National Longitudinal Survey in 1966 with 5,525 aged 14-24 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Followed up until 1981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One of the data elements was if the individual lived in a county with a 2-year or 4-year college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uition of Instrument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Intuition of Instrumental Variables</a:t>
            </a:r>
          </a:p>
        </p:txBody>
      </p:sp>
      <p:sp>
        <p:nvSpPr>
          <p:cNvPr id="168" name="Let’s start off with the DA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Let’s start off with the DAG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Direct Pathway: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Indirect Pathway: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Mediated Pathway: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marL="548639" indent="-548639" defTabSz="2194505">
              <a:spcBef>
                <a:spcPts val="4000"/>
              </a:spcBef>
              <a:defRPr sz="4319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is our unobserved confounder that prevents the backdoor criterion from being satisfied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People makes choices with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creates spurious correlations between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endParaRPr sz="4800"/>
          </a:p>
        </p:txBody>
      </p:sp>
      <p:pic>
        <p:nvPicPr>
          <p:cNvPr id="169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1717" y="4169286"/>
            <a:ext cx="11162170" cy="2236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ollege in County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in County IV</a:t>
            </a:r>
          </a:p>
        </p:txBody>
      </p:sp>
      <p:sp>
        <p:nvSpPr>
          <p:cNvPr id="342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Problem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We know that ability is an unobserved confounder correlated with schooling and earnings, such that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Card (1995) proposes using a college within a county, </a:t>
            </a:r>
            <a14:m>
              <m:oMath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, of residence as an instrument on going to college,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College in county will be the dummy variable instrument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Does this instrument satisfy all 5 assumptions?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Stata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llege in County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in County IV</a:t>
            </a:r>
          </a:p>
        </p:txBody>
      </p:sp>
      <p:sp>
        <p:nvSpPr>
          <p:cNvPr id="345" name="Our four subpopulations…"/>
          <p:cNvSpPr txBox="1"/>
          <p:nvPr>
            <p:ph type="body" idx="1"/>
          </p:nvPr>
        </p:nvSpPr>
        <p:spPr>
          <a:xfrm>
            <a:off x="1206500" y="3049271"/>
            <a:ext cx="21971000" cy="9455245"/>
          </a:xfrm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Our four subpopulations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Compliers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They comply with the instrument and go to college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This is the subpopulation of interest - their marginal cost of attending college is reduced due to the proximity, such that they could live with their parents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We will calculate the LATE for this subpopulation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Defiers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They defy the instrument and don’t go to college if one is in the county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Never Takers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They never intent to go to college regardless of the presence of a college in the county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Always Takers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They will always intent to go to college regardless of the presence of a college in the county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ollege in County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in County IV</a:t>
            </a:r>
          </a:p>
        </p:txBody>
      </p:sp>
      <p:sp>
        <p:nvSpPr>
          <p:cNvPr id="348" name="Using -ivregress 2sls- in Stata shows us our 1st stage res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-ivregress 2sls-</a:t>
            </a:r>
            <a:br/>
            <a:r>
              <a:t>in Stata shows us</a:t>
            </a:r>
            <a:br/>
            <a:r>
              <a:t>our 1st stage result</a:t>
            </a:r>
          </a:p>
          <a:p>
            <a:pPr/>
            <a:r>
              <a:t>Going to college in a</a:t>
            </a:r>
            <a:br/>
            <a:r>
              <a:t>county results in an</a:t>
            </a:r>
            <a:br/>
            <a:r>
              <a:t>increase of schooling</a:t>
            </a:r>
            <a:br/>
            <a:r>
              <a:t>by 0.327 years</a:t>
            </a:r>
          </a:p>
        </p:txBody>
      </p:sp>
      <p:pic>
        <p:nvPicPr>
          <p:cNvPr id="3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6055" y="4090593"/>
            <a:ext cx="16384105" cy="787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ollege in County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in County IV</a:t>
            </a:r>
          </a:p>
        </p:txBody>
      </p:sp>
      <p:sp>
        <p:nvSpPr>
          <p:cNvPr id="352" name="Our OLS estimate is downward bi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OLS estimate is</a:t>
            </a:r>
            <a:br/>
            <a:r>
              <a:t>downward bias</a:t>
            </a:r>
          </a:p>
          <a:p>
            <a:pPr/>
            <a:r>
              <a:t>Going to college increases</a:t>
            </a:r>
            <a:br/>
            <a:r>
              <a:t>earnings for compliers</a:t>
            </a:r>
            <a:br/>
            <a:r>
              <a:t>by about 13.2%</a:t>
            </a:r>
          </a:p>
          <a:p>
            <a:pPr lvl="1"/>
            <a:r>
              <a:t>Remember that our</a:t>
            </a:r>
            <a:br/>
            <a:r>
              <a:t>model is log-linear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0.124</m:t>
                      </m:r>
                    </m:sup>
                  </m:sSup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100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%</m:t>
                  </m:r>
                </m:oMath>
              </m:oMathPara>
            </a14:m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8109" y="2822756"/>
            <a:ext cx="12761851" cy="10378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ollege in Coun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College in County</a:t>
            </a:r>
          </a:p>
        </p:txBody>
      </p:sp>
      <p:sp>
        <p:nvSpPr>
          <p:cNvPr id="356" name="The LATE estimate is higher than the biased OLS estim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The LATE estimate is higher than the biased OLS estimate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0.071 compared to 0.124 (or 7.4% compared to 13.2%)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We would expect that our OLS estimate to be upward biased not downward biased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Why did this happen?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1) We could have measure error, e.g.: inaccurately measure years of schooling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2) It is possible that compliers have higher returns to schooling and the lower marginal costs of attending schooling are shifting compliers into more schooling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ulton Fish Market - Sea Weather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Fulton Fish Market - Sea Weather IV</a:t>
            </a:r>
          </a:p>
        </p:txBody>
      </p:sp>
      <p:sp>
        <p:nvSpPr>
          <p:cNvPr id="359" name="Graddy (2006) wants to estimate the price elasticity of demand for fish at the Fulton Fish Market…"/>
          <p:cNvSpPr txBox="1"/>
          <p:nvPr>
            <p:ph type="body" idx="1"/>
          </p:nvPr>
        </p:nvSpPr>
        <p:spPr>
          <a:xfrm>
            <a:off x="1206500" y="3442210"/>
            <a:ext cx="21971000" cy="9062306"/>
          </a:xfrm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Graddy (2006) wants to estimate the price elasticity of demand for fish at the Fulton Fish Market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γ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Graddy focus on natural log of whiting fish sold (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), the natural log of average daily price of whiting fish (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), day of week dummies and time trend for (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) 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The Problem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Price and quantity are determined simultaneously: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We observe only a pair of quantity and price (not the demand curve)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The demand curve can be seen as a sequence of potential outcomes (quantity) and potential treatment (price)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The demand curve is a real object but mostly unobserved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ulton Fish Market - Sea Weather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Fulton Fish Market - Sea Weather IV</a:t>
            </a:r>
          </a:p>
        </p:txBody>
      </p:sp>
      <p:sp>
        <p:nvSpPr>
          <p:cNvPr id="362" name="Graddy (2006) proposes two instruments using weather at sea days before arriving at the mark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Graddy (2006) proposes two instruments using weather at sea days before arriving at the market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The first instrument is the average maximum wave height in the prior 2 days before arriving at the market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The second instrument is a 3-day lag in wind speed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The wave instrument has a strong F-statistic greater than 22, while the wind instrument has a weaker F-statistic less than 7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What are the instruments doing?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Does it make it harder to fish?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Does it change the composition of fish?  If so, then it violates the exclusion restriction assumption, since it directly affects quantity sold instead of through 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Fulton Fish Market - Sea Weather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Fulton Fish Market - Sea Weather IV</a:t>
            </a:r>
          </a:p>
        </p:txBody>
      </p:sp>
      <p:sp>
        <p:nvSpPr>
          <p:cNvPr id="365" name="With average wave height price elasticity is almost  unitary elastic, while the biased OLS estimate shows inelastic price elasticit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average wave height</a:t>
            </a:r>
            <a:br/>
            <a:r>
              <a:t>price elasticity is almost </a:t>
            </a:r>
            <a:br/>
            <a:r>
              <a:t>unitary elastic, while the biased</a:t>
            </a:r>
            <a:br/>
            <a:r>
              <a:t>OLS estimate shows inelastic</a:t>
            </a:r>
            <a:br/>
            <a:r>
              <a:t>price elasticity</a:t>
            </a:r>
          </a:p>
        </p:txBody>
      </p:sp>
      <p:pic>
        <p:nvPicPr>
          <p:cNvPr id="3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4416" y="2578099"/>
            <a:ext cx="12464444" cy="10953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ulton Fish Market - Sea Weather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Fulton Fish Market - Sea Weather IV</a:t>
            </a:r>
          </a:p>
        </p:txBody>
      </p:sp>
      <p:sp>
        <p:nvSpPr>
          <p:cNvPr id="369" name="The F-statistic for wave height is  22.638 and above our rule of thumb of 1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F-statistic for</a:t>
            </a:r>
            <a:br/>
            <a:r>
              <a:t>wave height is </a:t>
            </a:r>
            <a:br/>
            <a:r>
              <a:t>22.638 and above our</a:t>
            </a:r>
            <a:br/>
            <a:r>
              <a:t>rule of thumb of 15</a:t>
            </a:r>
          </a:p>
          <a:p>
            <a:pPr/>
            <a:r>
              <a:t>A 1 unit increase in</a:t>
            </a:r>
            <a:br/>
            <a:r>
              <a:t>wave height increases</a:t>
            </a:r>
            <a:br/>
            <a:r>
              <a:t>prices by 10.8%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1391" y="4584025"/>
            <a:ext cx="16514663" cy="8022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ulton Fish Market - Sea Weather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Fulton Fish Market - Sea Weather IV</a:t>
            </a:r>
          </a:p>
        </p:txBody>
      </p:sp>
      <p:sp>
        <p:nvSpPr>
          <p:cNvPr id="373" name="With the weaker instrument our price elasticity of demand is highly 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the weaker instrument</a:t>
            </a:r>
            <a:br/>
            <a:r>
              <a:t>our price elasticity of demand</a:t>
            </a:r>
            <a:br/>
            <a:r>
              <a:t>is highly elastic</a:t>
            </a:r>
          </a:p>
          <a:p>
            <a:pPr/>
            <a:r>
              <a:t>But it might be biased due</a:t>
            </a:r>
            <a:br/>
            <a:r>
              <a:t>to the weaker instrument</a:t>
            </a:r>
          </a:p>
          <a:p>
            <a:pPr/>
            <a:r>
              <a:t>At best, it is only relevant</a:t>
            </a:r>
            <a:br/>
            <a:r>
              <a:t>to the subpopulation of</a:t>
            </a:r>
            <a:br/>
            <a:r>
              <a:t>compliers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3347" y="2717488"/>
            <a:ext cx="12362577" cy="10919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ntuition of Instrument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Intuition of Instrumental Variables</a:t>
            </a:r>
          </a:p>
        </p:txBody>
      </p:sp>
      <p:sp>
        <p:nvSpPr>
          <p:cNvPr id="172" name="is also a colli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is also a collider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</a:p>
          <a:p>
            <a:pPr/>
            <a:r>
              <a:t>The mediated pathway implies that when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varies, then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, which makes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vary</a:t>
            </a:r>
          </a:p>
          <a:p>
            <a:pPr lvl="1"/>
            <a:r>
              <a:t>This is the “only through” assumption we will discuss a bit more</a:t>
            </a:r>
          </a:p>
          <a:p>
            <a:pPr/>
            <a:r>
              <a:t>An exogenous shock in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may induce some people (but not all) to make a change in </a:t>
            </a:r>
            <a14:m>
              <m:oMath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</p:txBody>
      </p:sp>
      <p:pic>
        <p:nvPicPr>
          <p:cNvPr id="173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1717" y="4169286"/>
            <a:ext cx="11162170" cy="2236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ulton Fish Market - Sea Weather I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Fulton Fish Market - Sea Weather IV</a:t>
            </a:r>
          </a:p>
        </p:txBody>
      </p:sp>
      <p:sp>
        <p:nvSpPr>
          <p:cNvPr id="377" name="Our F-statistic is less than 7 with lagged wind spe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F-statistic is less</a:t>
            </a:r>
            <a:br/>
            <a:r>
              <a:t>than 7 with lagged</a:t>
            </a:r>
            <a:br/>
            <a:r>
              <a:t>wind speed</a:t>
            </a:r>
          </a:p>
          <a:p>
            <a:pPr/>
            <a:r>
              <a:t>Our elastic estimate</a:t>
            </a:r>
            <a:br/>
            <a:r>
              <a:t>might be biased </a:t>
            </a:r>
            <a:br/>
            <a:r>
              <a:t>through assumption</a:t>
            </a:r>
            <a:br/>
            <a:r>
              <a:t>violations</a:t>
            </a:r>
          </a:p>
        </p:txBody>
      </p:sp>
      <p:pic>
        <p:nvPicPr>
          <p:cNvPr id="3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9984" y="4312962"/>
            <a:ext cx="16085754" cy="8127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opular IV Desig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IV Designs</a:t>
            </a:r>
          </a:p>
        </p:txBody>
      </p:sp>
      <p:sp>
        <p:nvSpPr>
          <p:cNvPr id="381" name="The IV estimator is a good general identification strate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IV estimator is a good general identification strategy</a:t>
            </a:r>
          </a:p>
          <a:p>
            <a:pPr lvl="1"/>
            <a:r>
              <a:t>The key is getting a good instrument</a:t>
            </a:r>
          </a:p>
          <a:p>
            <a:pPr/>
            <a:r>
              <a:t>We will cover 2 popular IV designs</a:t>
            </a:r>
          </a:p>
          <a:p>
            <a:pPr lvl="1"/>
            <a:r>
              <a:t>Lotteries</a:t>
            </a:r>
          </a:p>
          <a:p>
            <a:pPr lvl="1"/>
            <a:r>
              <a:t>Judge Fixed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ott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Lotteries</a:t>
            </a:r>
          </a:p>
        </p:txBody>
      </p:sp>
      <p:sp>
        <p:nvSpPr>
          <p:cNvPr id="384" name="Randomized lotteries are a popular instrument to utilize in an IV strategy…"/>
          <p:cNvSpPr txBox="1"/>
          <p:nvPr>
            <p:ph type="body" idx="1"/>
          </p:nvPr>
        </p:nvSpPr>
        <p:spPr>
          <a:xfrm>
            <a:off x="1206500" y="3495156"/>
            <a:ext cx="21971000" cy="9009360"/>
          </a:xfrm>
          <a:prstGeom prst="rect">
            <a:avLst/>
          </a:prstGeom>
        </p:spPr>
        <p:txBody>
          <a:bodyPr/>
          <a:lstStyle/>
          <a:p>
            <a:pPr marL="432815" indent="-432815" defTabSz="1731220">
              <a:spcBef>
                <a:spcPts val="3100"/>
              </a:spcBef>
              <a:defRPr sz="3407"/>
            </a:pPr>
            <a:r>
              <a:t>Randomized lotteries are a popular instrument to utilize in an IV strategy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t>Pros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Good source of exogenous variation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Can be good as random and uphold our assumptions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t>Cons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May not always be available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Only recover the LATE for individuals who self-select into the lottery and comply with the lottery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t>Oregon Medicaid Lottery Study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Finkelstein, et al. (2012) and Baicker, et al. (2013) assessed the impact of the Medicaid lottery for a broad range of outcomes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Financial outcomes, health-care utilization outcomes, and health outcomes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Lott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Lotteries</a:t>
            </a:r>
          </a:p>
        </p:txBody>
      </p:sp>
      <p:sp>
        <p:nvSpPr>
          <p:cNvPr id="387" name="Research Question:…"/>
          <p:cNvSpPr txBox="1"/>
          <p:nvPr>
            <p:ph type="body" idx="1"/>
          </p:nvPr>
        </p:nvSpPr>
        <p:spPr>
          <a:xfrm>
            <a:off x="1206500" y="2719313"/>
            <a:ext cx="21971000" cy="9785203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Research Question: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What are the effects of expanding access to public health insurance for low income workers?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Observational studies are confounded by self-selection in health insurance 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Oregon Medicaid Expansion - Oregon Medicaid Experiment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Expanded Medicaid by offering a lottery to enroll in Oregon Health Standard Plan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In 2008, 30,000 out of 85,000 were selected to be offered the plan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Out of the 30,000 offered to enroll, only 10,000 people actually enrolled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Generalizability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It is important to remember that people sort into lotteries, such as for Medicaid in Oregon, charter schools, etc.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We will lack generalizability on the general population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Lott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Lotteries</a:t>
            </a:r>
          </a:p>
        </p:txBody>
      </p:sp>
      <p:sp>
        <p:nvSpPr>
          <p:cNvPr id="390" name="LATE Empirical Frame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1609303">
              <a:spcBef>
                <a:spcPts val="2900"/>
              </a:spcBef>
              <a:defRPr sz="3168"/>
            </a:pPr>
            <a:r>
              <a:t>LATE Empirical Framework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:r>
              <a:t>1st Stage: </a:t>
            </a: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</a:p>
          <a:p>
            <a:pPr lvl="1" marL="804672" indent="-402336" defTabSz="1609303">
              <a:spcBef>
                <a:spcPts val="2900"/>
              </a:spcBef>
              <a:defRPr sz="3168"/>
            </a:pPr>
            <a:r>
              <a:t>2nd Stage: </a:t>
            </a: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limUpp>
                      <m:e>
                        <m:r>
                          <a:rPr xmlns:a="http://schemas.openxmlformats.org/drawingml/2006/main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lim>
                        <m:r>
                          <a:rPr xmlns:a="http://schemas.openxmlformats.org/drawingml/2006/main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</a:p>
          <a:p>
            <a:pPr marL="402336" indent="-402336" defTabSz="1609303">
              <a:spcBef>
                <a:spcPts val="2900"/>
              </a:spcBef>
              <a:defRPr sz="3168"/>
            </a:pPr>
            <a:r>
              <a:t>Where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is an individual,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 is household, and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is a domain of health outcomes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are health outcomes of interest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is the instrument - if the household wins the lottery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is the treatment of interest - Medicaid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is a set of covariates related to having Medicaid and health outcomes (observable confounders)</a:t>
            </a:r>
          </a:p>
          <a:p>
            <a:pPr lvl="1" marL="804672" indent="-402336" defTabSz="1609303">
              <a:spcBef>
                <a:spcPts val="29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is a second set of covariates 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Lott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Lotteries</a:t>
            </a:r>
          </a:p>
        </p:txBody>
      </p:sp>
      <p:sp>
        <p:nvSpPr>
          <p:cNvPr id="393" name="Intent-to-Treat (IT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Intent-to-Treat (ITT)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The ITT is the impact of offering the treatment</a:t>
            </a:r>
          </a:p>
          <a:p>
            <a:pPr lvl="2" marL="1645919" indent="-548639" defTabSz="2194505">
              <a:spcBef>
                <a:spcPts val="4000"/>
              </a:spcBef>
              <a:defRPr sz="4319"/>
            </a:pPr>
            <a:r>
              <a:t>Offering the treatment whether or not the individual observation takes the treatment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The ITT includes non-compliance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It will be an unbiased estimate, but watered down due to non-compliance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Baicker, et al. (2013) use the reduced form to estimate the ITT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Empirical Framework: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ott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Lotteries</a:t>
            </a:r>
          </a:p>
        </p:txBody>
      </p:sp>
      <p:sp>
        <p:nvSpPr>
          <p:cNvPr id="396" name="ITT vs LA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ITT vs LATE</a:t>
            </a:r>
          </a:p>
        </p:txBody>
      </p:sp>
      <p:sp>
        <p:nvSpPr>
          <p:cNvPr id="397" name="Having Medicaid increases hospital admissions, but does not increase ER util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Having Medicaid</a:t>
            </a:r>
            <a:br/>
            <a:r>
              <a:t>increases hospital</a:t>
            </a:r>
            <a:br/>
            <a:r>
              <a:t>admissions, but</a:t>
            </a:r>
            <a:br/>
            <a:r>
              <a:t>does not increase</a:t>
            </a:r>
            <a:br/>
            <a:r>
              <a:t>ER utilization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Having Medicaid</a:t>
            </a:r>
            <a:br/>
            <a:r>
              <a:t>increased usage</a:t>
            </a:r>
            <a:br/>
            <a:r>
              <a:t>of non-ER services</a:t>
            </a:r>
            <a:br/>
            <a:r>
              <a:t>that reduces ER</a:t>
            </a:r>
            <a:br/>
            <a:r>
              <a:t>strain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The ITT is less than</a:t>
            </a:r>
            <a:br/>
            <a:r>
              <a:t>the LATE since it </a:t>
            </a:r>
            <a:br/>
            <a:r>
              <a:t>includes everyone</a:t>
            </a:r>
            <a:br/>
            <a:r>
              <a:t>who one the lottery</a:t>
            </a:r>
            <a:br/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6574" y="3371676"/>
            <a:ext cx="18164548" cy="7750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01" name="Intu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Intuition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When judges are randomly assigned to cases, we have a source of exogeneity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:r>
              <a:t>For example, Harris County, TX uses a bingo machine to assign justice-involved individuals to one of 12 courts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3 Notes with this design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There is a narrow pipeline that all justice-involved individuals must pass through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Randomized assignment to judges (decision-makers)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Discretion among the judges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04" name="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  <a:p>
            <a:pPr lvl="1"/>
            <a:r>
              <a:t>A source of exogeneity when randomized assignment is used</a:t>
            </a:r>
          </a:p>
          <a:p>
            <a:pPr/>
            <a:r>
              <a:t>Cons</a:t>
            </a:r>
          </a:p>
          <a:p>
            <a:pPr lvl="1"/>
            <a:r>
              <a:t>Independence Assumption of the instrument, Exclusion Restriction, and Monotonicity assumptions have a higher likelihood of being violated</a:t>
            </a:r>
          </a:p>
          <a:p>
            <a:pPr/>
            <a:r>
              <a:t>Monotonicity is especially salient here</a:t>
            </a:r>
          </a:p>
          <a:p>
            <a:pPr lvl="1"/>
            <a:r>
              <a:t>Judges must be consistent or else the instrument is not in the same direction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07" name="Concer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Concerns</a:t>
            </a:r>
          </a:p>
        </p:txBody>
      </p:sp>
      <p:sp>
        <p:nvSpPr>
          <p:cNvPr id="408" name="Independence assumption might be violated in the face of randomized assig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Independence assumption might be violated in the face of randomized assignment 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If the defendant responses to the instruments (such as reputation of the judge) after assignment and changes plea for a delay or different judge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We can test covariate balance with the judge on observed but not unobserved covariates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Exclusion restriction assumption should be examined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A defendant may accept a lesser plea bargain due to judge’s anticipated severity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This mean that the instrument does not work through treatment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uition of Instrument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Intuition of Instrumental Variables</a:t>
            </a:r>
          </a:p>
        </p:txBody>
      </p:sp>
      <p:sp>
        <p:nvSpPr>
          <p:cNvPr id="176" name="Two no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Two notes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⊥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(first-stage)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The first notation means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independent of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This is the exclusive restriction assumption 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The second notation means that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impacts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or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are correlated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This is the non-zero 1st stage assumption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is correlated with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but only through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endParaRPr sz="4800"/>
          </a:p>
        </p:txBody>
      </p:sp>
      <p:pic>
        <p:nvPicPr>
          <p:cNvPr id="177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1717" y="4169286"/>
            <a:ext cx="11162170" cy="2236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11" name="Concer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Concerns</a:t>
            </a:r>
          </a:p>
        </p:txBody>
      </p:sp>
      <p:sp>
        <p:nvSpPr>
          <p:cNvPr id="412" name="Monotonicity assumption should concern  you with judge fixed eff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Monotonicity assumption should concern </a:t>
            </a:r>
            <a:br/>
            <a:r>
              <a:t>you with judge fixed effects</a:t>
            </a:r>
          </a:p>
          <a:p>
            <a:pPr lvl="1"/>
            <a:r>
              <a:t>Either the judge is lenient or strict, </a:t>
            </a:r>
            <a:br/>
            <a:r>
              <a:t>but not both</a:t>
            </a:r>
          </a:p>
          <a:p>
            <a:pPr lvl="1"/>
            <a:r>
              <a:t>The judge needs to be consistent</a:t>
            </a:r>
          </a:p>
          <a:p>
            <a:pPr lvl="1"/>
            <a:r>
              <a:t>Frandsen et al. (2019) proposes</a:t>
            </a:r>
            <a:br/>
            <a:r>
              <a:t>a test for monotonicity</a:t>
            </a:r>
          </a:p>
        </p:txBody>
      </p:sp>
      <p:pic>
        <p:nvPicPr>
          <p:cNvPr id="413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9061" y="1115765"/>
            <a:ext cx="9305393" cy="12204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16" name="Example Stevenson (2018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 Stevenson (2018)</a:t>
            </a:r>
          </a:p>
        </p:txBody>
      </p:sp>
      <p:sp>
        <p:nvSpPr>
          <p:cNvPr id="417" name="Stevenson (2018) looks into how cash bail affects case outco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Stevenson (2018) looks into how cash bail affects case outcomes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Question: Does pre-trail detention increase guilty pleas?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She utilizes admin data from Philadelphia for random assignment to bail judges, who vary at the propensity to set affordable bail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More strict bail judges set bail very high, so defendants remain in detention before trial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Data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She looks at 332,971 observations for 8 randomly assigned judges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Stevenson (2018) utilizes a jackknife instrumental variable estimator (JIVE)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This is common with judge fixed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20" name="IV vs JIV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IV vs JIVE</a:t>
            </a:r>
          </a:p>
        </p:txBody>
      </p:sp>
      <p:sp>
        <p:nvSpPr>
          <p:cNvPr id="421" name="Jackknife Instrumental Variable Estimator (JIV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Jackknife Instrumental Variable Estimator (JIVE)</a:t>
            </a:r>
          </a:p>
          <a:p>
            <a:pPr lvl="1"/>
            <a:r>
              <a:t>Proposed by Angrist, Imbens, and Krueger (1999) to deal with finite-bias in 2SLS from weak instruments</a:t>
            </a:r>
          </a:p>
          <a:p>
            <a:pPr lvl="1"/>
            <a:r>
              <a:t>JIVE is a “leave one out” estimator, such that all observations except the </a:t>
            </a:r>
            <a14:m>
              <m:oMath>
                <m:sSup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p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p>
                </m:sSup>
              </m:oMath>
            </a14:m>
          </a:p>
          <a:p>
            <a:pPr lvl="1"/>
            <a:r>
              <a:t>It assess the mean strictness of a judge in all other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Judge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Judge Fixed Effects</a:t>
            </a:r>
          </a:p>
        </p:txBody>
      </p:sp>
      <p:sp>
        <p:nvSpPr>
          <p:cNvPr id="424" name="Example Resul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 Results</a:t>
            </a:r>
          </a:p>
        </p:txBody>
      </p:sp>
      <p:sp>
        <p:nvSpPr>
          <p:cNvPr id="425" name="Under OLS, we find that pre-trail detention is not associated with a guilty ple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 OLS, we find that pre-trail detention is not associated with a guilty pleas</a:t>
            </a:r>
          </a:p>
          <a:p>
            <a:pPr/>
            <a:r>
              <a:t>Under IV or JIVE,</a:t>
            </a:r>
            <a:br/>
            <a:r>
              <a:t>Stevenson (2018)</a:t>
            </a:r>
            <a:br/>
            <a:r>
              <a:t>finds that the </a:t>
            </a:r>
            <a:br/>
            <a:r>
              <a:t>likelihood of a guilty</a:t>
            </a:r>
            <a:br/>
            <a:r>
              <a:t>plea increases</a:t>
            </a:r>
            <a:br/>
            <a:r>
              <a:t>by 15%-21%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355" y="6091587"/>
            <a:ext cx="16608036" cy="6656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d Instr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Instruments</a:t>
            </a:r>
          </a:p>
        </p:txBody>
      </p:sp>
      <p:sp>
        <p:nvSpPr>
          <p:cNvPr id="180" name="Good instruments are hard to find…"/>
          <p:cNvSpPr txBox="1"/>
          <p:nvPr>
            <p:ph type="body" idx="1"/>
          </p:nvPr>
        </p:nvSpPr>
        <p:spPr>
          <a:xfrm>
            <a:off x="1206500" y="3225150"/>
            <a:ext cx="21971000" cy="9279366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Good instruments are hard to find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Lotteries or randomized assignment will be the best instruments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Good instruments should be based upon deep institutional knowledge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They may seem weird at an initial glance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Examples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Month of birth and labor outcomes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Distance to college in a county and labor earnings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Lotteries to offer Medicaid in Oregon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Judge fixed effects on labor outcomes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Weather at sea and quantity of whiting fish sold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