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muel Rowe, PhD 12/15/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Samuel Rowe, PhD 12/15/2022</a:t>
            </a:r>
          </a:p>
        </p:txBody>
      </p:sp>
      <p:sp>
        <p:nvSpPr>
          <p:cNvPr id="152" name="ECON 67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ECON 672</a:t>
            </a:r>
          </a:p>
        </p:txBody>
      </p:sp>
      <p:sp>
        <p:nvSpPr>
          <p:cNvPr id="153" name="Week 3: Causal Diagrams and Directed Acyclic Graph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Week 3: Causal Diagrams and Directed Acyclic Graphs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imple 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DAG</a:t>
            </a:r>
          </a:p>
        </p:txBody>
      </p:sp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2630" y="3893321"/>
            <a:ext cx="22053847" cy="6691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imple 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DAG</a:t>
            </a:r>
          </a:p>
        </p:txBody>
      </p:sp>
      <p:sp>
        <p:nvSpPr>
          <p:cNvPr id="182" name="We have 3 random 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3 random variables</a:t>
            </a:r>
          </a:p>
          <a:p>
            <a:pPr lvl="1"/>
            <a:r>
              <a:t>D is our treatment</a:t>
            </a:r>
          </a:p>
          <a:p>
            <a:pPr lvl="1"/>
            <a:r>
              <a:t>Y is our outcome of interest</a:t>
            </a:r>
          </a:p>
          <a:p>
            <a:pPr lvl="1"/>
            <a:r>
              <a:t>X is a variable that affects both D and 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imple 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DAG</a:t>
            </a:r>
          </a:p>
        </p:txBody>
      </p:sp>
      <p:sp>
        <p:nvSpPr>
          <p:cNvPr id="185" name="There are two pathways affecting 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There are two pathways affecting Y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1) Direct Pathway: </a:t>
            </a:r>
            <a14:m>
              <m:oMath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This is our causal effect of interest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2) Indirect Pathway: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A backdoor pathway shows that D and Y take on different values when X takes on different values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This means that part of the correlation between D and Y is spurious due to 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foun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Confounders</a:t>
            </a:r>
          </a:p>
        </p:txBody>
      </p:sp>
      <p:sp>
        <p:nvSpPr>
          <p:cNvPr id="18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nfoun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Confounders</a:t>
            </a:r>
          </a:p>
        </p:txBody>
      </p:sp>
      <p:sp>
        <p:nvSpPr>
          <p:cNvPr id="192" name="The backdoor pathway is one of the most important concepts with DAGs…"/>
          <p:cNvSpPr txBox="1"/>
          <p:nvPr>
            <p:ph type="body" idx="1"/>
          </p:nvPr>
        </p:nvSpPr>
        <p:spPr>
          <a:xfrm>
            <a:off x="1206500" y="3221258"/>
            <a:ext cx="21971000" cy="9283258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The backdoor pathway is one of the most important concepts with DAGs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When X mediates the values of D and Y, then X is considered a </a:t>
            </a:r>
            <a:r>
              <a:rPr b="1" i="1"/>
              <a:t>confounder</a:t>
            </a:r>
            <a:endParaRPr b="1" i="1"/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Use the Simple DAG example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X is a confounder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It jointly impacts D and Y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There are two pathways contained in the correlation between D and Y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Backdoor paths are similar to Omitted Variable Bias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Leaving a backdoor open is similar to not controlling for a variable</a:t>
            </a:r>
          </a:p>
        </p:txBody>
      </p:sp>
      <p:pic>
        <p:nvPicPr>
          <p:cNvPr id="19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01044" y="5056612"/>
            <a:ext cx="11873934" cy="3602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Unobserved Confoun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Unobserved Confounders</a:t>
            </a:r>
          </a:p>
        </p:txBody>
      </p:sp>
      <p:sp>
        <p:nvSpPr>
          <p:cNvPr id="196" name="Here is an example of a DAG with unobserved confoun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is an example of a DAG with unobserved confounder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  <a:r>
              <a:t>Unlike X, U is unobserved and jointly impact D and y</a:t>
            </a:r>
          </a:p>
          <a:p>
            <a:pPr lvl="1"/>
            <a:r>
              <a:t>We will use dash lines to indicate that the variable is unobserved</a:t>
            </a:r>
          </a:p>
        </p:txBody>
      </p:sp>
      <p:pic>
        <p:nvPicPr>
          <p:cNvPr id="19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0653" y="5264349"/>
            <a:ext cx="15923640" cy="4712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Unobserved Confoun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Unobserved Confounder</a:t>
            </a:r>
          </a:p>
        </p:txBody>
      </p:sp>
      <p:sp>
        <p:nvSpPr>
          <p:cNvPr id="200" name="There are two pathways similar to our simple DA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two pathways similar to our simple DAG</a:t>
            </a:r>
          </a:p>
          <a:p>
            <a:pPr lvl="1"/>
            <a:r>
              <a:t>Direct: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/>
            <a:r>
              <a:t>Indirect: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/>
            <a:r>
              <a:t>Since U is unobserved</a:t>
            </a:r>
          </a:p>
          <a:p>
            <a:pPr lvl="1"/>
            <a:r>
              <a:t>The pathway remains open since we cannot control for it</a:t>
            </a:r>
          </a:p>
        </p:txBody>
      </p:sp>
      <p:pic>
        <p:nvPicPr>
          <p:cNvPr id="20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8992" y="5286497"/>
            <a:ext cx="13225840" cy="3914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AG Example: College Education and Earn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/>
            </a:lvl1pPr>
          </a:lstStyle>
          <a:p>
            <a:pPr/>
            <a:r>
              <a:t>DAG Example: College Education and Earnings</a:t>
            </a:r>
          </a:p>
        </p:txBody>
      </p:sp>
      <p:pic>
        <p:nvPicPr>
          <p:cNvPr id="20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49651" y="4451211"/>
            <a:ext cx="30282584" cy="7611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AG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DAG Example</a:t>
            </a:r>
          </a:p>
        </p:txBody>
      </p:sp>
      <p:sp>
        <p:nvSpPr>
          <p:cNvPr id="207" name="The model shows us two things…"/>
          <p:cNvSpPr txBox="1"/>
          <p:nvPr>
            <p:ph type="body" idx="1"/>
          </p:nvPr>
        </p:nvSpPr>
        <p:spPr>
          <a:xfrm>
            <a:off x="1206500" y="3307164"/>
            <a:ext cx="21971000" cy="9197352"/>
          </a:xfrm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The model shows us two things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Pathways 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Assumptions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There are several variable in this DAG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Y is observed earnings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D is observed college education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PE is observed parental education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I is observed family education</a:t>
            </a:r>
          </a:p>
          <a:p>
            <a:pPr lvl="1" marL="999744" indent="-499872" defTabSz="1999437">
              <a:spcBef>
                <a:spcPts val="3600"/>
              </a:spcBef>
              <a:defRPr sz="3936"/>
            </a:pPr>
            <a:r>
              <a:t>B is unobserved background characteristics, such as genetics, family environment, mental ability,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AG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DAG Example</a:t>
            </a:r>
          </a:p>
        </p:txBody>
      </p:sp>
      <p:sp>
        <p:nvSpPr>
          <p:cNvPr id="210" name="There are 4 pathways 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4 pathways here</a:t>
            </a:r>
          </a:p>
          <a:p>
            <a:pPr/>
            <a:r>
              <a:t>Direct: </a:t>
            </a:r>
            <a14:m>
              <m:oMath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/>
            <a:r>
              <a:t>Indirect Backdoor 1: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</a:t>
            </a:r>
          </a:p>
          <a:p>
            <a:pPr/>
            <a:r>
              <a:t>Indirect Backdoor 2: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/>
            <a:r>
              <a:t>Indirect Backdoor 3: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56" name="Directed Acyclic Graphs (DA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 (DAG)</a:t>
            </a:r>
          </a:p>
          <a:p>
            <a:pPr/>
            <a:r>
              <a:t>Confounders</a:t>
            </a:r>
          </a:p>
          <a:p>
            <a:pPr/>
            <a:r>
              <a:t>Colliders</a:t>
            </a:r>
          </a:p>
          <a:p>
            <a:pPr/>
            <a:r>
              <a:t>Selection Bias in Data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AG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DAG Example</a:t>
            </a:r>
          </a:p>
        </p:txBody>
      </p:sp>
      <p:sp>
        <p:nvSpPr>
          <p:cNvPr id="213" name="Narrative of this Example DAG…"/>
          <p:cNvSpPr txBox="1"/>
          <p:nvPr>
            <p:ph type="body" idx="1"/>
          </p:nvPr>
        </p:nvSpPr>
        <p:spPr>
          <a:xfrm>
            <a:off x="1206500" y="2965355"/>
            <a:ext cx="21971000" cy="9539161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Narrative of this Example DAG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College education [0,1] affects child’s earnings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Family income affects child’s income due to bequests, transfers, etc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Parent’s education affects family income and child’s choice of college education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Family background characteristics affect parents education choice and child’s education choice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Assumption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Background characteristics do not directly affect child’s earnings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Assumption is the background characteristics work indirectly through parent’s and child’s education choices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xample 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DAG</a:t>
            </a:r>
          </a:p>
        </p:txBody>
      </p:sp>
      <p:sp>
        <p:nvSpPr>
          <p:cNvPr id="216" name="If we naively compare outcomes of college education to no college edu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we naively compare outcomes of college education to no college education</a:t>
            </a:r>
          </a:p>
          <a:p>
            <a:pPr lvl="1"/>
            <a:r>
              <a:t>It will be biased due to several backdoors not being closed</a:t>
            </a:r>
          </a:p>
        </p:txBody>
      </p:sp>
      <p:pic>
        <p:nvPicPr>
          <p:cNvPr id="21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6339" y="7286169"/>
            <a:ext cx="15654603" cy="3934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lli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lli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Colliders</a:t>
            </a:r>
          </a:p>
        </p:txBody>
      </p:sp>
      <p:sp>
        <p:nvSpPr>
          <p:cNvPr id="222" name="Colliders are different from confounders…"/>
          <p:cNvSpPr txBox="1"/>
          <p:nvPr>
            <p:ph type="body" idx="1"/>
          </p:nvPr>
        </p:nvSpPr>
        <p:spPr>
          <a:xfrm>
            <a:off x="1206500" y="2909381"/>
            <a:ext cx="21971000" cy="9595135"/>
          </a:xfrm>
          <a:prstGeom prst="rect">
            <a:avLst/>
          </a:prstGeom>
        </p:spPr>
        <p:txBody>
          <a:bodyPr/>
          <a:lstStyle/>
          <a:p>
            <a:pPr/>
            <a:r>
              <a:t>Colliders are different from confounders</a:t>
            </a:r>
          </a:p>
          <a:p>
            <a:pPr lvl="1"/>
            <a:r>
              <a:t>Colliders occur when two variables cause a third variable</a:t>
            </a:r>
          </a:p>
          <a:p>
            <a:pPr lvl="1"/>
            <a:r>
              <a:t>They are a bit more complex than confounders</a:t>
            </a:r>
          </a:p>
          <a:p>
            <a:pPr/>
            <a:r>
              <a:t>Unlike a confounder, controlling for a collider will introduce bias</a:t>
            </a:r>
          </a:p>
          <a:p>
            <a:pPr lvl="1"/>
            <a:r>
              <a:t>Angrist and Pischke (2009) refer to these as bad controls</a:t>
            </a:r>
          </a:p>
        </p:txBody>
      </p:sp>
      <p:pic>
        <p:nvPicPr>
          <p:cNvPr id="22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9602" y="8735913"/>
            <a:ext cx="13204796" cy="394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lli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Colliders</a:t>
            </a:r>
          </a:p>
        </p:txBody>
      </p:sp>
      <p:sp>
        <p:nvSpPr>
          <p:cNvPr id="226" name="We have three variables, D, X, and Y…"/>
          <p:cNvSpPr txBox="1"/>
          <p:nvPr>
            <p:ph type="body" idx="1"/>
          </p:nvPr>
        </p:nvSpPr>
        <p:spPr>
          <a:xfrm>
            <a:off x="1206500" y="3488494"/>
            <a:ext cx="21971000" cy="9016022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We have three variables, D, X, and Y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D and Y collide at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such that changes in D and Y cause changes in X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 have two pathways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Direct: </a:t>
            </a:r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Indirect (Backdoor):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marL="560831" indent="-560831" defTabSz="2243271">
              <a:spcBef>
                <a:spcPts val="4100"/>
              </a:spcBef>
              <a:defRPr b="1" sz="4416"/>
            </a:pPr>
            <a:r>
              <a:t>Key Point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Leaving a collider alone closes the backdoor pathway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If you control for the collider, you reopen the backdoor pathway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Backdoor Criter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Backdoor Criterion</a:t>
            </a:r>
          </a:p>
        </p:txBody>
      </p:sp>
      <p:sp>
        <p:nvSpPr>
          <p:cNvPr id="229" name="Backdoor pathways are indirect pathways between D and Y…"/>
          <p:cNvSpPr txBox="1"/>
          <p:nvPr>
            <p:ph type="body" idx="1"/>
          </p:nvPr>
        </p:nvSpPr>
        <p:spPr>
          <a:xfrm>
            <a:off x="1206500" y="3397569"/>
            <a:ext cx="21971000" cy="9106947"/>
          </a:xfrm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Backdoor pathways are indirect pathways between D and Y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These matter since the create systematic noncausal relationships between our treatment of interest (D) and outcome of interest (Y)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Open backdoor pathways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These are omitted variable bias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Our Goal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Close all backdoor pathways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Identify the direct pathway between D and Y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We use an identification strategy to achieve our goal in the DAG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Backdoor Criter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Backdoor Criterion</a:t>
            </a:r>
          </a:p>
        </p:txBody>
      </p:sp>
      <p:sp>
        <p:nvSpPr>
          <p:cNvPr id="232" name="Two ways to close the backdoor criter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ways to close the backdoor criterion</a:t>
            </a:r>
          </a:p>
          <a:p>
            <a:pPr lvl="1"/>
            <a:r>
              <a:t>1) Controlling or conditioning on the confounder</a:t>
            </a:r>
          </a:p>
          <a:p>
            <a:pPr lvl="1"/>
            <a:r>
              <a:t>2) The appearance of a backdoor collider</a:t>
            </a:r>
          </a:p>
          <a:p>
            <a:pPr>
              <a:defRPr b="1" i="1"/>
            </a:pPr>
            <a:r>
              <a:t>Backdoor Criterion</a:t>
            </a:r>
          </a:p>
          <a:p>
            <a:pPr lvl="1"/>
            <a:r>
              <a:t>Backdoor criterion is satisfied when all backdoor pathways are closed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AG Example: College Education and Earn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/>
            </a:lvl1pPr>
          </a:lstStyle>
          <a:p>
            <a:pPr/>
            <a:r>
              <a:t>DAG Example: College Education and Earnings</a:t>
            </a:r>
          </a:p>
        </p:txBody>
      </p:sp>
      <p:sp>
        <p:nvSpPr>
          <p:cNvPr id="235" name="How do we satisfy the backdoor criterion in our college education and earnings example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satisfy the backdoor criterion in our college education and earnings example?</a:t>
            </a:r>
          </a:p>
        </p:txBody>
      </p:sp>
      <p:pic>
        <p:nvPicPr>
          <p:cNvPr id="23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456" y="6239679"/>
            <a:ext cx="20891088" cy="5250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DAG Example: College Education and Earn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/>
            </a:lvl1pPr>
          </a:lstStyle>
          <a:p>
            <a:pPr/>
            <a:r>
              <a:t>DAG Example: College Education and Earnings</a:t>
            </a:r>
          </a:p>
        </p:txBody>
      </p:sp>
      <p:sp>
        <p:nvSpPr>
          <p:cNvPr id="239" name="How do we satisfy the backdoor criterion in our college education and earnings example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satisfy the backdoor criterion in our college education and earnings example?</a:t>
            </a:r>
          </a:p>
        </p:txBody>
      </p:sp>
      <p:pic>
        <p:nvPicPr>
          <p:cNvPr id="240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5140" y="6201858"/>
            <a:ext cx="21593720" cy="5473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DAG Example: College Education and Earn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/>
            </a:lvl1pPr>
          </a:lstStyle>
          <a:p>
            <a:pPr/>
            <a:r>
              <a:t>DAG Example: College Education and Earnings</a:t>
            </a:r>
          </a:p>
        </p:txBody>
      </p:sp>
      <p:sp>
        <p:nvSpPr>
          <p:cNvPr id="243" name="We can close all backdoor pathways when we control for Family Inco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can close all backdoor pathways when we control for Family Income</a:t>
            </a:r>
          </a:p>
          <a:p>
            <a:pPr lvl="1"/>
            <a:r>
              <a:t>Family income runs along all backdoor pathways</a:t>
            </a:r>
          </a:p>
          <a:p>
            <a:pPr lvl="1"/>
            <a:r>
              <a:t>This is the minimally sufficient strategy to satisfy the backdoor criterion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e>
                    <m:lim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5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5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</a:p>
          <a:p>
            <a:pPr lvl="1"/>
            <a14:m>
              <m:oMath>
                <m:limUpp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lim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takes a causal interpretation when we satisfy the backdoor criterion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irected Acyclic 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kepticism of DA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Skepticism of DAG Strategy</a:t>
            </a:r>
          </a:p>
        </p:txBody>
      </p:sp>
      <p:sp>
        <p:nvSpPr>
          <p:cNvPr id="246" name="Is the assumption that family background doesn’t affect sufficient?…"/>
          <p:cNvSpPr txBox="1"/>
          <p:nvPr>
            <p:ph type="body" idx="1"/>
          </p:nvPr>
        </p:nvSpPr>
        <p:spPr>
          <a:xfrm>
            <a:off x="1206500" y="3229736"/>
            <a:ext cx="21971000" cy="9274780"/>
          </a:xfrm>
          <a:prstGeom prst="rect">
            <a:avLst/>
          </a:prstGeom>
        </p:spPr>
        <p:txBody>
          <a:bodyPr/>
          <a:lstStyle/>
          <a:p>
            <a:pPr/>
            <a:r>
              <a:t>Is the assumption that family background doesn’t affect sufficient?</a:t>
            </a:r>
          </a:p>
          <a:p>
            <a:pPr lvl="1"/>
            <a:r>
              <a:t>This is the importance of theory, literature, and prior knowledge</a:t>
            </a:r>
          </a:p>
          <a:p>
            <a:pPr/>
            <a:r>
              <a:t>If family background does impact the child’s college choice, then controlling for family income is an insufficient strategy, since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</p:txBody>
      </p:sp>
      <p:pic>
        <p:nvPicPr>
          <p:cNvPr id="24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7116" y="7488466"/>
            <a:ext cx="20989768" cy="5612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ias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Bias Examples</a:t>
            </a:r>
          </a:p>
        </p:txBody>
      </p:sp>
      <p:sp>
        <p:nvSpPr>
          <p:cNvPr id="250" name="There are no flags for confounders or colliders in a data 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There are </a:t>
            </a:r>
            <a:r>
              <a:rPr b="1"/>
              <a:t>no flags</a:t>
            </a:r>
            <a:r>
              <a:t> for confounders or colliders in a data set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We need knowledge of the </a:t>
            </a:r>
            <a:r>
              <a:rPr i="1"/>
              <a:t>data-generation process</a:t>
            </a:r>
            <a:r>
              <a:t>, </a:t>
            </a:r>
            <a:r>
              <a:rPr i="1"/>
              <a:t>theory</a:t>
            </a:r>
            <a:r>
              <a:t>, </a:t>
            </a:r>
            <a:r>
              <a:rPr i="1"/>
              <a:t>prior literature</a:t>
            </a:r>
            <a:r>
              <a:t>, and </a:t>
            </a:r>
            <a:r>
              <a:rPr i="1"/>
              <a:t>logic</a:t>
            </a:r>
            <a:r>
              <a:t> to assign confounders and colliders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As mentioned colliders are a bit weird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When we condition or control for a collider, </a:t>
            </a:r>
            <a:r>
              <a:rPr b="1"/>
              <a:t>we introduce bias</a:t>
            </a:r>
            <a:endParaRPr b="1"/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We open the backdoor pathways when we control for a collider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We should be familiar with confounders that we have seen in econometrics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When we </a:t>
            </a:r>
            <a:r>
              <a:rPr i="1" u="sng"/>
              <a:t>do not</a:t>
            </a:r>
            <a:r>
              <a:t> condition or control for a confounder, </a:t>
            </a:r>
            <a:r>
              <a:rPr b="1"/>
              <a:t>we introduce 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Bias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Bias Examples</a:t>
            </a:r>
          </a:p>
        </p:txBody>
      </p:sp>
      <p:sp>
        <p:nvSpPr>
          <p:cNvPr id="253" name="Setting up a DAG: You need theory, prior literature, and prior knowledge of data-generation proc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up a DAG: You need theory, prior literature, and prior knowledge of data-generation process</a:t>
            </a:r>
          </a:p>
          <a:p>
            <a:pPr lvl="1"/>
            <a:r>
              <a:t>These flag colliders and confounders</a:t>
            </a:r>
          </a:p>
          <a:p>
            <a:pPr lvl="1"/>
            <a:r>
              <a:t>These establish your assumptions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ollider Bias Example 1: College and Earn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161" sz="8075"/>
            </a:lvl1pPr>
          </a:lstStyle>
          <a:p>
            <a:pPr/>
            <a:r>
              <a:t>Collider Bias Example 1: College and Earnings</a:t>
            </a:r>
          </a:p>
        </p:txBody>
      </p:sp>
      <p:sp>
        <p:nvSpPr>
          <p:cNvPr id="256" name="We revisit the child’s college choi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revisit the child’s college choice</a:t>
            </a:r>
          </a:p>
          <a:p>
            <a:pPr lvl="1"/>
            <a:r>
              <a:t>D is child’s college choice</a:t>
            </a:r>
          </a:p>
          <a:p>
            <a:pPr lvl="1"/>
            <a:r>
              <a:t>Y is child’s earnings</a:t>
            </a:r>
          </a:p>
          <a:p>
            <a:pPr lvl="1"/>
            <a:r>
              <a:t>I is family income</a:t>
            </a:r>
          </a:p>
          <a:p>
            <a:pPr lvl="1"/>
            <a:r>
              <a:t>U1 is mother’s unobserved ability</a:t>
            </a:r>
          </a:p>
          <a:p>
            <a:pPr lvl="1"/>
            <a:r>
              <a:t>U2 is father’s unobserved ability</a:t>
            </a:r>
          </a:p>
        </p:txBody>
      </p:sp>
      <p:pic>
        <p:nvPicPr>
          <p:cNvPr id="257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44907" y="2907394"/>
            <a:ext cx="11463439" cy="5462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llider Bias Example 1: College and Earn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161" sz="8075"/>
            </a:lvl1pPr>
          </a:lstStyle>
          <a:p>
            <a:pPr/>
            <a:r>
              <a:t>Collider Bias Example 1: College and Earnings</a:t>
            </a:r>
          </a:p>
        </p:txBody>
      </p:sp>
      <p:sp>
        <p:nvSpPr>
          <p:cNvPr id="260" name="We have a few pathways…"/>
          <p:cNvSpPr txBox="1"/>
          <p:nvPr>
            <p:ph type="body" idx="1"/>
          </p:nvPr>
        </p:nvSpPr>
        <p:spPr>
          <a:xfrm>
            <a:off x="1206500" y="2989231"/>
            <a:ext cx="21971000" cy="9515285"/>
          </a:xfrm>
          <a:prstGeom prst="rect">
            <a:avLst/>
          </a:prstGeom>
        </p:spPr>
        <p:txBody>
          <a:bodyPr/>
          <a:lstStyle/>
          <a:p>
            <a:pPr marL="475487" indent="-475487" defTabSz="1901904">
              <a:spcBef>
                <a:spcPts val="3500"/>
              </a:spcBef>
              <a:defRPr sz="3743"/>
            </a:pPr>
            <a:r>
              <a:t>We have a few pathways</a:t>
            </a:r>
          </a:p>
          <a:p>
            <a:pPr lvl="1" marL="950975" indent="-475487" defTabSz="1901904">
              <a:spcBef>
                <a:spcPts val="3500"/>
              </a:spcBef>
              <a:defRPr sz="3743"/>
            </a:pPr>
            <a:r>
              <a:t>Direct: </a:t>
            </a:r>
            <a14:m>
              <m:oMath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950975" indent="-475487" defTabSz="1901904">
              <a:spcBef>
                <a:spcPts val="3500"/>
              </a:spcBef>
              <a:defRPr sz="3743"/>
            </a:pPr>
            <a:r>
              <a:t>Backdoor 1: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950975" indent="-475487" defTabSz="1901904">
              <a:spcBef>
                <a:spcPts val="3500"/>
              </a:spcBef>
              <a:defRPr sz="3743"/>
            </a:pPr>
            <a:r>
              <a:t>Backdoor 2: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950975" indent="-475487" defTabSz="1901904">
              <a:spcBef>
                <a:spcPts val="3500"/>
              </a:spcBef>
              <a:defRPr sz="3743"/>
            </a:pPr>
            <a:r>
              <a:t>Backdoor 3: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950975" indent="-475487" defTabSz="1901904">
              <a:spcBef>
                <a:spcPts val="3500"/>
              </a:spcBef>
              <a:defRPr sz="3743"/>
            </a:pPr>
            <a:r>
              <a:t>Backdoor 4: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marL="475487" indent="-475487" defTabSz="1901904">
              <a:spcBef>
                <a:spcPts val="3500"/>
              </a:spcBef>
              <a:defRPr sz="3743"/>
            </a:pPr>
            <a:r>
              <a:t>If we condition on family income, I, we will introduce collider bias</a:t>
            </a:r>
          </a:p>
          <a:p>
            <a:pPr lvl="1" marL="950975" indent="-475487" defTabSz="1901904">
              <a:spcBef>
                <a:spcPts val="3500"/>
              </a:spcBef>
              <a:defRPr sz="3743"/>
            </a:pPr>
            <a:r>
              <a:t>The backdoor pathways of 3 and 4 are closed as long as we do not condition on family income, I</a:t>
            </a:r>
          </a:p>
          <a:p>
            <a:pPr lvl="1" marL="950975" indent="-475487" defTabSz="1901904">
              <a:spcBef>
                <a:spcPts val="3500"/>
              </a:spcBef>
              <a:defRPr sz="3743"/>
            </a:pPr>
            <a:r>
              <a:t>We need an identification strategy that takes care of time-invariant ability of parents</a:t>
            </a:r>
          </a:p>
        </p:txBody>
      </p:sp>
      <p:pic>
        <p:nvPicPr>
          <p:cNvPr id="261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5025" y="4260274"/>
            <a:ext cx="10903460" cy="5195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ollider Bias Example 2: Discrimi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Collider Bias Example 2: Discrimination</a:t>
            </a:r>
          </a:p>
        </p:txBody>
      </p:sp>
      <p:sp>
        <p:nvSpPr>
          <p:cNvPr id="264" name="It is common to hear that wage disparity reduces or disappears when you control for occup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common to hear that wage disparity reduces or disappears when you control for occupation</a:t>
            </a:r>
          </a:p>
          <a:p>
            <a:pPr lvl="1"/>
            <a:r>
              <a:t>An example is when an internal Google study showed that wage disparity was eliminated when they controlled for occupations within Google</a:t>
            </a:r>
          </a:p>
          <a:p>
            <a:pPr/>
            <a:r>
              <a:t>If discrimination come from job/occupational sorting, then controlling for occupation introduces collider bias </a:t>
            </a:r>
          </a:p>
          <a:p>
            <a:pPr lvl="1"/>
            <a:r>
              <a:t>Worsens the bias of the estimate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ollider Bias Example 2: Discrimi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Collider Bias Example 2: Discrimination</a:t>
            </a:r>
          </a:p>
        </p:txBody>
      </p:sp>
      <p:sp>
        <p:nvSpPr>
          <p:cNvPr id="267" name="Set up the DA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up the DAG</a:t>
            </a:r>
          </a:p>
          <a:p>
            <a:pPr lvl="1"/>
            <a:r>
              <a:t>Y is earnings</a:t>
            </a:r>
          </a:p>
          <a:p>
            <a:pPr lvl="1"/>
            <a:r>
              <a:t>D is “treatment” of discrimination</a:t>
            </a:r>
          </a:p>
          <a:p>
            <a:pPr lvl="1"/>
            <a:r>
              <a:t>O is occupation</a:t>
            </a:r>
          </a:p>
          <a:p>
            <a:pPr lvl="1"/>
            <a:r>
              <a:t>F is female</a:t>
            </a:r>
          </a:p>
          <a:p>
            <a:pPr lvl="1"/>
            <a:r>
              <a:t>A is unobserved ability</a:t>
            </a:r>
          </a:p>
        </p:txBody>
      </p:sp>
      <p:pic>
        <p:nvPicPr>
          <p:cNvPr id="26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1339" y="3354917"/>
            <a:ext cx="11253969" cy="8620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ollider Bias Example 2: Discrimi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Collider Bias Example 2: Discrimination</a:t>
            </a:r>
          </a:p>
        </p:txBody>
      </p:sp>
      <p:sp>
        <p:nvSpPr>
          <p:cNvPr id="271" name="Pathways…"/>
          <p:cNvSpPr txBox="1"/>
          <p:nvPr>
            <p:ph type="body" idx="1"/>
          </p:nvPr>
        </p:nvSpPr>
        <p:spPr>
          <a:xfrm>
            <a:off x="1206500" y="3416689"/>
            <a:ext cx="21971000" cy="9087827"/>
          </a:xfrm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Pathways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Direct Pathway: </a:t>
            </a:r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Mediated Pathway:  </a:t>
            </a:r>
            <a14:m>
              <m:oMath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Backdoor Pathway: </a:t>
            </a:r>
            <a14:m>
              <m:oMath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Mediated Pathway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This means that discrimination is mediated by occupation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It implies that discrimination affects the jobs or occupations that female can hold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Discrimination means that women have fewer opportunities for higher paying jobs</a:t>
            </a:r>
          </a:p>
        </p:txBody>
      </p:sp>
      <p:pic>
        <p:nvPicPr>
          <p:cNvPr id="27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30730" y="2586448"/>
            <a:ext cx="8281623" cy="6343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ollider Bias Example 2: Discrimi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Collider Bias Example 2: Discrimination</a:t>
            </a:r>
          </a:p>
        </p:txBody>
      </p:sp>
      <p:sp>
        <p:nvSpPr>
          <p:cNvPr id="275" name="Assumptions (what is not show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Assumptions (what is not shown)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Female status has no direct impact on earnings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Direct Pathway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Implies discrimination impact earnings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Mediated Pathway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Implies women are discriminated against by what kind of jobs they are offered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Backdoor Pathway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Implies ability affects earnings and occupations they sort into</a:t>
            </a:r>
          </a:p>
        </p:txBody>
      </p:sp>
      <p:pic>
        <p:nvPicPr>
          <p:cNvPr id="27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30729" y="2586448"/>
            <a:ext cx="8281623" cy="6343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ollier Bias Example 2: Discrimin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Collier Bias Example 2: Discrimination</a:t>
            </a:r>
          </a:p>
        </p:txBody>
      </p:sp>
      <p:sp>
        <p:nvSpPr>
          <p:cNvPr id="279" name="Stata Example…"/>
          <p:cNvSpPr txBox="1"/>
          <p:nvPr>
            <p:ph type="body" idx="1"/>
          </p:nvPr>
        </p:nvSpPr>
        <p:spPr>
          <a:xfrm>
            <a:off x="1206500" y="3367550"/>
            <a:ext cx="21971000" cy="9136966"/>
          </a:xfrm>
          <a:prstGeom prst="rect">
            <a:avLst/>
          </a:prstGeom>
        </p:spPr>
        <p:txBody>
          <a:bodyPr/>
          <a:lstStyle/>
          <a:p>
            <a:pPr marL="518160" indent="-518160" defTabSz="2072588">
              <a:spcBef>
                <a:spcPts val="3800"/>
              </a:spcBef>
              <a:defRPr sz="4080"/>
            </a:pPr>
            <a:r>
              <a:t>Stata Example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We can get a total effect of discrimination onto earnings</a:t>
            </a:r>
          </a:p>
          <a:p>
            <a:pPr lvl="1" marL="1036320" indent="-518160" defTabSz="2072588">
              <a:spcBef>
                <a:spcPts val="3800"/>
              </a:spcBef>
              <a:defRPr sz="4080"/>
            </a:pPr>
            <a:r>
              <a:t>Direct and Mediated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When we control for occupation</a:t>
            </a:r>
          </a:p>
          <a:p>
            <a:pPr lvl="1" marL="1036320" indent="-518160" defTabSz="2072588">
              <a:spcBef>
                <a:spcPts val="3800"/>
              </a:spcBef>
              <a:defRPr sz="4080"/>
            </a:pPr>
            <a:r>
              <a:t>It closes the mediated pathway, but opens up the backdoor pathway and introduces bias</a:t>
            </a:r>
          </a:p>
          <a:p>
            <a:pPr lvl="1" marL="1036320" indent="-518160" defTabSz="2072588">
              <a:spcBef>
                <a:spcPts val="3800"/>
              </a:spcBef>
              <a:defRPr sz="4080"/>
            </a:pPr>
            <a:r>
              <a:t>This happens since ability does not affect D directly</a:t>
            </a:r>
          </a:p>
          <a:p>
            <a:pPr lvl="1" marL="1036320" indent="-518160" defTabSz="2072588">
              <a:spcBef>
                <a:spcPts val="3800"/>
              </a:spcBef>
              <a:defRPr sz="4080"/>
            </a:pPr>
            <a:r>
              <a:t>Ironically, controlling for occupation makes the bias worse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We need an identification strategy that controls for ability</a:t>
            </a:r>
          </a:p>
          <a:p>
            <a:pPr lvl="1" marL="1036320" indent="-518160" defTabSz="2072588">
              <a:spcBef>
                <a:spcPts val="3800"/>
              </a:spcBef>
              <a:defRPr sz="4080"/>
            </a:pPr>
            <a:r>
              <a:t>We have ability in our example, but in real life we don’t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Directed Acyclic 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</a:t>
            </a:r>
          </a:p>
        </p:txBody>
      </p:sp>
      <p:sp>
        <p:nvSpPr>
          <p:cNvPr id="161" name="Directed Acyclic Graphs (DAGs) are a chain of causal effects in graphical fo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 (DAGs) are a chain of causal effects in graphical form</a:t>
            </a:r>
          </a:p>
          <a:p>
            <a:pPr/>
            <a:r>
              <a:t>One of of many contributions to causal inference from Judea Pearl (2009)</a:t>
            </a:r>
          </a:p>
          <a:p>
            <a:pPr/>
            <a:r>
              <a:t>DAGs are a model</a:t>
            </a:r>
          </a:p>
          <a:p>
            <a:pPr lvl="1"/>
            <a:r>
              <a:t>Based upon unobserved structural process</a:t>
            </a:r>
          </a:p>
          <a:p>
            <a:pPr lvl="1"/>
            <a:r>
              <a:t>Equilibrium values of a system of behavioral equations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ollider Bias Example 3: Sample Se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Collider Bias Example 3: Sample Selection</a:t>
            </a:r>
          </a:p>
        </p:txBody>
      </p:sp>
      <p:sp>
        <p:nvSpPr>
          <p:cNvPr id="282" name="Collider bias can be baked into the sam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Collider bias can be baked into the sample</a:t>
            </a:r>
          </a:p>
          <a:p>
            <a:pPr lvl="1"/>
            <a:r>
              <a:t>If the sample itself is a collider</a:t>
            </a:r>
          </a:p>
          <a:p>
            <a:pPr/>
            <a:r>
              <a:t>There is a story about beauty and talent being inversely related or negatively correlated for actors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pic>
        <p:nvPicPr>
          <p:cNvPr id="283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85940" y="8267788"/>
            <a:ext cx="12868973" cy="3189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ollider Bias Example 3: Sample Se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Collider Bias Example 3: Sample Selection</a:t>
            </a:r>
          </a:p>
        </p:txBody>
      </p:sp>
      <p:sp>
        <p:nvSpPr>
          <p:cNvPr id="28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7" name="Stata Exam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Stata Example</a:t>
            </a:r>
          </a:p>
          <a:p>
            <a:pPr/>
            <a:r>
              <a:t>If there is a cutoff between all actors that separates movie stars and aspiring actors, then the frontier has a negative relationship</a:t>
            </a:r>
          </a:p>
          <a:p>
            <a:pPr lvl="1"/>
            <a:r>
              <a:t>Movie Star status creates a collider bias when there is no relationship between beauty and talent</a:t>
            </a:r>
          </a:p>
          <a:p>
            <a:pPr lvl="1"/>
            <a:r>
              <a:t>Movie Star status introduces a negative correlation between talent and beauty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ollider Bias Example 4: Policing and Admi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Collider Bias Example 4: Policing and Admin Data</a:t>
            </a:r>
          </a:p>
        </p:txBody>
      </p:sp>
      <p:sp>
        <p:nvSpPr>
          <p:cNvPr id="290" name="DAGs can help spot subtle forms of conditioning on colliders and collider bi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DAGs can help spot subtle forms of conditioning on colliders and collider bias</a:t>
            </a:r>
          </a:p>
          <a:p>
            <a:pPr/>
            <a:r>
              <a:t>For example, admin data may be rife with collider bias</a:t>
            </a:r>
          </a:p>
          <a:p>
            <a:pPr/>
            <a:r>
              <a:t>Main problem with admin data</a:t>
            </a:r>
          </a:p>
          <a:p>
            <a:pPr lvl="1"/>
            <a:r>
              <a:t>Admin data may be condition on an interaction occurring</a:t>
            </a:r>
          </a:p>
          <a:p>
            <a:pPr lvl="1"/>
            <a:r>
              <a:t>Police interactions is the exampled used, but there could be many types of conditional interactions, such as wage violations, health violations,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ollider Bias Example 4: Policing and Admi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Collider Bias Example 4: Policing and Admin Data</a:t>
            </a:r>
          </a:p>
        </p:txBody>
      </p:sp>
      <p:sp>
        <p:nvSpPr>
          <p:cNvPr id="293" name="What is the data-generation proces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data-generation process?</a:t>
            </a:r>
          </a:p>
          <a:p>
            <a:pPr lvl="1"/>
            <a:r>
              <a:t>For the police admin data, data generation is conditional on a police interaction</a:t>
            </a:r>
          </a:p>
          <a:p>
            <a:pPr lvl="1"/>
            <a:r>
              <a:t>The data-generation process is a </a:t>
            </a:r>
            <a:r>
              <a:rPr b="1" i="1"/>
              <a:t>function</a:t>
            </a:r>
            <a:r>
              <a:t> of police interactions</a:t>
            </a:r>
          </a:p>
          <a:p>
            <a:pPr lvl="2"/>
            <a:r>
              <a:t>This means admin data are endogenous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ollider Bias Example 4: Policing and Admi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Collider Bias Example 4: Policing and Admin Data</a:t>
            </a:r>
          </a:p>
        </p:txBody>
      </p:sp>
      <p:sp>
        <p:nvSpPr>
          <p:cNvPr id="296" name="Fryer (2019) wanted to study police force and racial bi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Fryer (2019) wanted to study police force and racial bias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He uses several public-use databases to study this problem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NYC Stop and Frisk database</a:t>
            </a:r>
          </a:p>
          <a:p>
            <a:pPr lvl="2" marL="1700783" indent="-566927" defTabSz="2267655">
              <a:spcBef>
                <a:spcPts val="4100"/>
              </a:spcBef>
              <a:defRPr sz="4464"/>
            </a:pPr>
            <a:r>
              <a:t>This contained data on police stops and questioning of pedestrians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Police-Public Contact Survey</a:t>
            </a:r>
          </a:p>
          <a:p>
            <a:pPr lvl="2" marL="1700783" indent="-566927" defTabSz="2267655">
              <a:spcBef>
                <a:spcPts val="4100"/>
              </a:spcBef>
              <a:defRPr sz="4464"/>
            </a:pPr>
            <a:r>
              <a:t>This was a survey of civilians describing interactions with police including the use of force from Houston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The main problem is that these data are condition on police-civilian interactions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ollider Bias Example 4: Policing and Admi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Collider Bias Example 4: Policing and Admin Data</a:t>
            </a:r>
          </a:p>
        </p:txBody>
      </p:sp>
      <p:sp>
        <p:nvSpPr>
          <p:cNvPr id="299" name="Fryer (2019) finds in the NYC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Fryer (2019) finds in the NYC data</a:t>
            </a:r>
          </a:p>
          <a:p>
            <a:pPr lvl="1"/>
            <a:r>
              <a:t>Blacks and Hispanic/Latinos were 50 percent more likely to have a interaction with police in the data</a:t>
            </a:r>
          </a:p>
          <a:p>
            <a:pPr lvl="1"/>
            <a:r>
              <a:t>Blacks were 21 percent more likely than Whites to have an interaction with police in which a weapon was drawn</a:t>
            </a:r>
          </a:p>
          <a:p>
            <a:pPr/>
            <a:r>
              <a:t>Fryer (2019) finds a similar result in the Houston data</a:t>
            </a:r>
          </a:p>
          <a:p>
            <a:pPr lvl="1"/>
            <a:r>
              <a:t>The racial differences are larger in the Houston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ollider Bias Example 4: Policing and Admi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Collider Bias Example 4: Policing and Admin Data</a:t>
            </a:r>
          </a:p>
        </p:txBody>
      </p:sp>
      <p:sp>
        <p:nvSpPr>
          <p:cNvPr id="302" name="Fryer (2019), however, concludes that there is no racial difference in officer-involved shoot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5968" indent="-505968" defTabSz="2023821">
              <a:spcBef>
                <a:spcPts val="3700"/>
              </a:spcBef>
              <a:defRPr sz="3984"/>
            </a:pPr>
            <a:r>
              <a:t>Fryer (2019), however, concludes that there is no racial difference in officer-involved shootings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He controls for suspect demographics, officer demographics, encounter characteristics, suspect weapon, and year fixed effects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With his model, Fryer (2019) finds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Blacks were 27 percent less likely to be shot by police than non-Black Non-Hispanics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Strength of the study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Gathering the labor-intensive process of compiling the admin data</a:t>
            </a:r>
          </a:p>
          <a:p>
            <a:pPr lvl="1" marL="1011936" indent="-505968" defTabSz="2023821">
              <a:spcBef>
                <a:spcPts val="3700"/>
              </a:spcBef>
              <a:defRPr sz="3984"/>
            </a:pPr>
            <a:r>
              <a:t>He is able to gather observed confounders that would have been unobserved without compiling the admin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ollider Bias Example 4: Policing and Admi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Collider Bias Example 4: Policing and Admin Data</a:t>
            </a:r>
          </a:p>
        </p:txBody>
      </p:sp>
      <p:sp>
        <p:nvSpPr>
          <p:cNvPr id="305" name="A critic of the stud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A critic of the study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Administrative data were endogenous since they were conditioned on a collider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DAG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Y is forced used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D is Black or Hispanic/Latino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M is police stop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X are other controls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U is unobserved suspicion</a:t>
            </a:r>
          </a:p>
        </p:txBody>
      </p:sp>
      <p:pic>
        <p:nvPicPr>
          <p:cNvPr id="306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7666" y="6686693"/>
            <a:ext cx="14312862" cy="5703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ollider Bias Example 4: Policing and Admi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Collider Bias Example 4: Policing and Admin Data</a:t>
            </a:r>
          </a:p>
        </p:txBody>
      </p:sp>
      <p:sp>
        <p:nvSpPr>
          <p:cNvPr id="309" name="Pathway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Pathways</a:t>
            </a:r>
          </a:p>
          <a:p>
            <a:pPr/>
            <a:r>
              <a:t>Direct Pathway: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</a:p>
          <a:p>
            <a:pPr/>
            <a:r>
              <a:t>Mediated Pathway: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/>
            <a:r>
              <a:t>Backdoor Pathway 1: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  <a:p>
            <a:pPr/>
            <a:r>
              <a:t>Backdoor Pathway 2: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</a:p>
        </p:txBody>
      </p:sp>
      <p:pic>
        <p:nvPicPr>
          <p:cNvPr id="310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08539" y="3453211"/>
            <a:ext cx="12001989" cy="4782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ollider Bias Example 4: Policing and Admi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Collider Bias Example 4: Policing and Admin Data</a:t>
            </a:r>
          </a:p>
        </p:txBody>
      </p:sp>
      <p:sp>
        <p:nvSpPr>
          <p:cNvPr id="313" name="Fryer’s (2019) data collection by compiling X controls closes that backdoor…"/>
          <p:cNvSpPr txBox="1"/>
          <p:nvPr>
            <p:ph type="body" idx="1"/>
          </p:nvPr>
        </p:nvSpPr>
        <p:spPr>
          <a:xfrm>
            <a:off x="1206500" y="3357514"/>
            <a:ext cx="21971000" cy="9147002"/>
          </a:xfrm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Fryer’s (2019) data collection by compiling X controls closes that backdoor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The direct pathway from Black/Hispanic onto Stops exists within the literature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M is a collider along the second backdoor pathway 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Fryer’s (2019) results are conditional on police stops or interactions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Understanding potential selection into police data due to bias in who the police interacts with is a difficult endeavor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Knox, Lowe, and Mummolo (2020) revisit Fryer’s (2019) question and find that after applying bias correction</a:t>
            </a:r>
          </a:p>
          <a:p>
            <a:pPr lvl="1" marL="1097279" indent="-548639" defTabSz="2194505">
              <a:spcBef>
                <a:spcPts val="4000"/>
              </a:spcBef>
              <a:defRPr sz="4319"/>
            </a:pPr>
            <a:r>
              <a:t>Lower bound estimates of police violence against civilians were 5 times higher than traditional approaches that ignores the sample selection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irected Acyclic 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</a:t>
            </a:r>
          </a:p>
        </p:txBody>
      </p:sp>
      <p:sp>
        <p:nvSpPr>
          <p:cNvPr id="164" name="Upfront statements about DA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Upfront statements about DAGs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1) Causality usually runs in one direction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No time cyclic in DAGs (hence acyclic)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2) Reverse causality should be handled in a different way</a:t>
            </a:r>
          </a:p>
          <a:p>
            <a:pPr lvl="2" marL="1700783" indent="-566927" defTabSz="2267655">
              <a:spcBef>
                <a:spcPts val="4100"/>
              </a:spcBef>
              <a:defRPr sz="4464"/>
            </a:pPr>
            <a:r>
              <a:t>Simultaneity, such as supply and demand models, would require multiple nodes and are not best handled with a DAG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3) DAGs explain causality in terms of counterfactuals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Causal effects through two potential states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oncluding Thoughts on DA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Concluding Thoughts on DAGs</a:t>
            </a:r>
          </a:p>
        </p:txBody>
      </p:sp>
      <p:sp>
        <p:nvSpPr>
          <p:cNvPr id="316" name="DAGs are a useful tool to clarify relationships among 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DAGs are a useful tool to clarify relationships among variables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Guides you to a credible identification strategy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Atheoretical approaches to empiricism are subject to fail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Knowledge is essential for the establishing a credible identification strategy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More data or “Big Data” do not solve the problem of potential outcomes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More data is an insufficient substitute for theory and literature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More data is an insufficient substitute for deep institutional knowledge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More data is an insufficient substitute for knowledge of data-generation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irected Acyclic 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</a:t>
            </a:r>
          </a:p>
        </p:txBody>
      </p:sp>
      <p:sp>
        <p:nvSpPr>
          <p:cNvPr id="167" name="Arrows and Nod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Arrows and Nodes</a:t>
            </a:r>
          </a:p>
          <a:p>
            <a:pPr lvl="1"/>
            <a:r>
              <a:t>Nodes are circles and they represent random variables</a:t>
            </a:r>
          </a:p>
          <a:p>
            <a:pPr lvl="1"/>
            <a:r>
              <a:t>Arrows between nodes represent direction of causality</a:t>
            </a:r>
          </a:p>
          <a:p>
            <a:pPr/>
            <a:r>
              <a:t>Causal effects can occur in two ways</a:t>
            </a:r>
          </a:p>
          <a:p>
            <a:pPr lvl="1"/>
            <a:r>
              <a:t>1) Direct</a:t>
            </a:r>
          </a:p>
          <a:p>
            <a:pPr lvl="1"/>
            <a:r>
              <a:t>2) Indirect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irected Acyclic 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</a:t>
            </a:r>
          </a:p>
        </p:txBody>
      </p:sp>
      <p:sp>
        <p:nvSpPr>
          <p:cNvPr id="170" name="Direct Causal Eff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 Causal Effect</a:t>
            </a:r>
          </a:p>
          <a:p>
            <a:pPr lvl="1"/>
            <a:r>
              <a:t>One variable directly affects another variable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5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</m:oMath>
              </m:oMathPara>
            </a14:m>
          </a:p>
          <a:p>
            <a:pPr/>
            <a:r>
              <a:t>Indirect Causal Effect</a:t>
            </a:r>
          </a:p>
          <a:p>
            <a:pPr lvl="1"/>
            <a:r>
              <a:t>Our treatment variable D is mediated by a third variable, such as X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5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irected Acyclic 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Directed Acyclic Graphs</a:t>
            </a:r>
          </a:p>
        </p:txBody>
      </p:sp>
      <p:sp>
        <p:nvSpPr>
          <p:cNvPr id="173" name="DAGs are meant to show all causal relationship of the model…"/>
          <p:cNvSpPr txBox="1"/>
          <p:nvPr>
            <p:ph type="body" idx="1"/>
          </p:nvPr>
        </p:nvSpPr>
        <p:spPr>
          <a:xfrm>
            <a:off x="1206500" y="3374730"/>
            <a:ext cx="21971000" cy="9129786"/>
          </a:xfrm>
          <a:prstGeom prst="rect">
            <a:avLst/>
          </a:prstGeom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DAGs are meant to show all causal relationship of the model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These are theoretical representations of phenomena you are interested in studying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These can be develop through theory or prior literature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What is included is just as important as what is not included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Direction of arrow between nodes imply causality</a:t>
            </a:r>
          </a:p>
          <a:p>
            <a:pPr lvl="1" marL="1170431" indent="-585215" defTabSz="2340805">
              <a:spcBef>
                <a:spcPts val="4300"/>
              </a:spcBef>
              <a:defRPr sz="4608"/>
            </a:pPr>
            <a:r>
              <a:t>A lack of an arrow implies no causal relationship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 A complete DAG will have all direct effects among the variables including common causes of any pair of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y Use Directed Acyclic 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Use Directed Acyclic Graphs</a:t>
            </a:r>
          </a:p>
        </p:txBody>
      </p:sp>
      <p:sp>
        <p:nvSpPr>
          <p:cNvPr id="176" name="A useful state-of-the-art knowledge of the phenomena you are interested in studying…"/>
          <p:cNvSpPr txBox="1"/>
          <p:nvPr>
            <p:ph type="body" idx="1"/>
          </p:nvPr>
        </p:nvSpPr>
        <p:spPr>
          <a:xfrm>
            <a:off x="1206500" y="3655636"/>
            <a:ext cx="21971000" cy="8848880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A useful state-of-the-art knowledge of the phenomena you are interested in studying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Shows theory, literature, and institutional/prior knowledge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They provide a picture representation of your model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Visually displays your research design and identification strategy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Corroborates your research design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Shows causal effect of intervention by showing backdoor criterion and collider biases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Provides your assumptions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