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 12/15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 12/15/2022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3: Brief Regression Review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3: Brief Regression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variance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Covariance Operator</a:t>
            </a:r>
          </a:p>
        </p:txBody>
      </p:sp>
      <p:sp>
        <p:nvSpPr>
          <p:cNvPr id="180" name="The Covariance Operator is represented by the last part of the variance of the sum of two random variables…"/>
          <p:cNvSpPr txBox="1"/>
          <p:nvPr>
            <p:ph type="body" idx="1"/>
          </p:nvPr>
        </p:nvSpPr>
        <p:spPr>
          <a:xfrm>
            <a:off x="1206500" y="3260880"/>
            <a:ext cx="21971000" cy="9243636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The Covariance Operator is represented by the last part of the variance of the sum of two random variables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It represents the linear dependence between two random variables X and Y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If two random variables move in the same direction </a:t>
            </a:r>
          </a:p>
          <a:p>
            <a:pPr lvl="2" marL="1408175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If two random variables move in the opposite direction</a:t>
            </a:r>
          </a:p>
          <a:p>
            <a:pPr lvl="2" marL="1408175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If two random variables are independent</a:t>
            </a:r>
          </a:p>
          <a:p>
            <a:pPr lvl="2" marL="1408175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rrelatio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 Operator</a:t>
            </a:r>
          </a:p>
        </p:txBody>
      </p:sp>
      <p:sp>
        <p:nvSpPr>
          <p:cNvPr id="183" name="Covariance operator measures if two random variables move toge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Covariance operator measures if two random variables move together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Correlation operator measures the magnitude of the covariance oftwo random variables move together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How much do X and Y move together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den>
                  </m:f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e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e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den>
                  </m:f>
                </m:oMath>
              </m:oMathPara>
            </a14:m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The correlation coefficient is bounded between -1 and 1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The closer to -1 or 1 means a stronger correlation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A correlation near zero means no correlation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rdinary Least Squares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Ordinary Least Squares (OLS)</a:t>
            </a:r>
          </a:p>
        </p:txBody>
      </p:sp>
      <p:sp>
        <p:nvSpPr>
          <p:cNvPr id="186" name="OLS estimates of the parameters of interest from the population model by minimizing the sum of squared residuals (Wooldridge, 200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OLS estimates of the parameters of interest from the population model by minimizing the sum of squared residuals (Wooldridge, 2009)</a:t>
            </a:r>
          </a:p>
          <a:p>
            <a:pPr/>
            <a:r>
              <a:t>If we have data on x and y and a population model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We can plug in x and y into our population model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 lvl="1"/>
            <a:r>
              <a:t>We don’t observe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even though we know it’s there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rdinary Least Squares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Ordinary Least Squares (OLS)</a:t>
            </a:r>
          </a:p>
        </p:txBody>
      </p:sp>
      <p:sp>
        <p:nvSpPr>
          <p:cNvPr id="189" name="We have two assumptions after we plug in x and y (Wooldridge, 200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two assumptions after we plug in x and y (Wooldridge, 2009)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:r>
              <a:t>Our expected value of residual is 0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2"/>
            <a:r>
              <a:t>This means the error term is independent of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rdinary Least Squares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Ordinary Least Squares (OLS)</a:t>
            </a:r>
          </a:p>
        </p:txBody>
      </p:sp>
      <p:sp>
        <p:nvSpPr>
          <p:cNvPr id="192" name="We plug in u to the population model (Wooldridge, 2009) and use first-order conditions…"/>
          <p:cNvSpPr txBox="1"/>
          <p:nvPr>
            <p:ph type="body" idx="1"/>
          </p:nvPr>
        </p:nvSpPr>
        <p:spPr>
          <a:xfrm>
            <a:off x="1206499" y="3454841"/>
            <a:ext cx="21971001" cy="9049675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We plug in u to the population model (Wooldridge, 2009) and use first-order conditions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1)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2)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We will use these assumptions and sample averages to get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ercept Coefficient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Intercept Coefficient (OLS)</a:t>
            </a:r>
          </a:p>
        </p:txBody>
      </p:sp>
      <p:sp>
        <p:nvSpPr>
          <p:cNvPr id="195" name="We will use sample data since we do not have access to population data assumption 1…"/>
          <p:cNvSpPr txBox="1"/>
          <p:nvPr>
            <p:ph type="body" idx="1"/>
          </p:nvPr>
        </p:nvSpPr>
        <p:spPr>
          <a:xfrm>
            <a:off x="1206500" y="3552167"/>
            <a:ext cx="21971000" cy="8952349"/>
          </a:xfrm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We will use sample data since we do not have access to population data assumption 1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  <a:p>
            <a:pPr lvl="1" marL="1170431" indent="-585215" defTabSz="2340805">
              <a:spcBef>
                <a:spcPts val="4300"/>
              </a:spcBef>
              <a:defRPr sz="460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2" marL="1755647" indent="-585215" defTabSz="2340805">
              <a:spcBef>
                <a:spcPts val="4300"/>
              </a:spcBef>
              <a:defRPr sz="4608"/>
            </a:pPr>
            <a:r>
              <a:t>Where </a:t>
            </a:r>
            <a14:m>
              <m:oMath>
                <m:bar>
                  <m:bar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</m:oMath>
            </a14:m>
            <a:r>
              <a:t> and </a:t>
            </a:r>
            <a14:m>
              <m:oMath>
                <m:bar>
                  <m:bar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  <a:r>
              <a:t> are sample averages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The intercept coefficient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ope Coefficient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Slope Coefficient (OLS)</a:t>
            </a:r>
          </a:p>
        </p:txBody>
      </p:sp>
      <p:sp>
        <p:nvSpPr>
          <p:cNvPr id="198" name="We plug sample averages into assumption 2 to get our slope coefficient…"/>
          <p:cNvSpPr txBox="1"/>
          <p:nvPr>
            <p:ph type="body" idx="1"/>
          </p:nvPr>
        </p:nvSpPr>
        <p:spPr>
          <a:xfrm>
            <a:off x="1206500" y="3424821"/>
            <a:ext cx="21971000" cy="9079695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We plug sample averages into assumption 2 to get our slope coefficient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We’ll drop </a:t>
            </a:r>
            <a14:m>
              <m:oMath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den>
                </m:f>
              </m:oMath>
            </a14:m>
            <a:r>
              <a:t> since it doesn’t affect the solution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14:m>
              <m:oMath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Plug in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bar>
                  <m:bar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bar>
                  <m:bar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bar>
                  <m:bar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bar>
                  <m:bar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ope Coefficient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Slope Coefficient (OLS)</a:t>
            </a:r>
          </a:p>
        </p:txBody>
      </p:sp>
      <p:sp>
        <p:nvSpPr>
          <p:cNvPr id="201" name="Given   and…"/>
          <p:cNvSpPr txBox="1"/>
          <p:nvPr>
            <p:ph type="body" idx="1"/>
          </p:nvPr>
        </p:nvSpPr>
        <p:spPr>
          <a:xfrm>
            <a:off x="1206500" y="3221777"/>
            <a:ext cx="21971000" cy="9282739"/>
          </a:xfrm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bar>
                    <m:bar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/>
            <a:r>
              <a:t>Given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s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/>
            <a:r>
              <a:t>Assuming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ope Coefficient (OL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Slope Coefficient (OLS)</a:t>
            </a:r>
          </a:p>
        </p:txBody>
      </p:sp>
      <p:sp>
        <p:nvSpPr>
          <p:cNvPr id="204" name="Our slope coefficient is…"/>
          <p:cNvSpPr txBox="1"/>
          <p:nvPr>
            <p:ph type="body" idx="1"/>
          </p:nvPr>
        </p:nvSpPr>
        <p:spPr>
          <a:xfrm>
            <a:off x="1206500" y="3013455"/>
            <a:ext cx="21971000" cy="9491061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Our slope coefficient is</a:t>
            </a:r>
          </a:p>
          <a:p>
            <a:pPr lvl="1" marL="1194816" indent="-597408" defTabSz="2389572">
              <a:spcBef>
                <a:spcPts val="4400"/>
              </a:spcBef>
              <a:defRPr sz="4704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This will pop up a lot for our estimators</a:t>
            </a:r>
          </a:p>
          <a:p>
            <a:pPr lvl="1" marL="1194816" indent="-597408" defTabSz="2389572">
              <a:spcBef>
                <a:spcPts val="4400"/>
              </a:spcBef>
              <a:defRPr sz="4704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num>
                    <m:den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The Takeway</a:t>
            </a:r>
          </a:p>
          <a:p>
            <a:pPr lvl="1" marL="1194816" indent="-597408" defTabSz="2389572">
              <a:spcBef>
                <a:spcPts val="4400"/>
              </a:spcBef>
              <a:defRPr sz="4704"/>
            </a:pPr>
            <a:r>
              <a:t>Variation in x helps us understand and identify its impact on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sidu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Residuals</a:t>
            </a:r>
          </a:p>
        </p:txBody>
      </p:sp>
      <p:sp>
        <p:nvSpPr>
          <p:cNvPr id="207" name="We are able to get fitted values and residuals,  , from our sample model…"/>
          <p:cNvSpPr txBox="1"/>
          <p:nvPr>
            <p:ph type="body" idx="1"/>
          </p:nvPr>
        </p:nvSpPr>
        <p:spPr>
          <a:xfrm>
            <a:off x="1206500" y="3420495"/>
            <a:ext cx="21971000" cy="9084021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We are able to get fitted values and residuals,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, from our sample model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marL="524255" indent="-524255" defTabSz="2096971">
              <a:spcBef>
                <a:spcPts val="3800"/>
              </a:spcBef>
              <a:defRPr sz="4128"/>
            </a:pP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a sample term and not a population one, since u is not observed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Sum of Squared Residuals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p>
                    <m:e>
                      <m:limUpp>
                        <m:e>
                          <m:sSub>
                            <m:e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OLS gets its name from the first order condition that minimizes sum of squared residuals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Conditional Expectation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Expectation Function</a:t>
            </a:r>
          </a:p>
          <a:p>
            <a:pPr/>
            <a:r>
              <a:t>Variance Operator</a:t>
            </a:r>
          </a:p>
          <a:p>
            <a:pPr/>
            <a:r>
              <a:t>Covariance Operator</a:t>
            </a:r>
          </a:p>
          <a:p>
            <a:pPr/>
            <a:r>
              <a:t>Correlation Operator</a:t>
            </a:r>
          </a:p>
          <a:p>
            <a:pPr/>
            <a:r>
              <a:t>Ordinary Least Squares</a:t>
            </a:r>
          </a:p>
          <a:p>
            <a:pPr/>
            <a:r>
              <a:t>Algebraic Properties of OLS</a:t>
            </a:r>
          </a:p>
          <a:p>
            <a:pPr/>
            <a:r>
              <a:t>Goodness of 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lgebraic Properties of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Algebraic Properties of OLS</a:t>
            </a:r>
          </a:p>
        </p:txBody>
      </p:sp>
      <p:sp>
        <p:nvSpPr>
          <p:cNvPr id="210" name="OLS residuals always sum to ze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t>OLS residuals always sum to zero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Covariance of x and u always sums to zero and y-hat is a linear function of x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The point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bar>
                  <m:barPr>
                    <m:ctrlP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bar>
                  <m:barPr>
                    <m:ctrlP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</m:ba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dness of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Goodness of Fit</a:t>
            </a:r>
          </a:p>
        </p:txBody>
      </p:sp>
      <p:sp>
        <p:nvSpPr>
          <p:cNvPr id="213" name="For each observation,…"/>
          <p:cNvSpPr txBox="1"/>
          <p:nvPr>
            <p:ph type="body" idx="1"/>
          </p:nvPr>
        </p:nvSpPr>
        <p:spPr>
          <a:xfrm>
            <a:off x="1206500" y="3018646"/>
            <a:ext cx="21971000" cy="9485870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For each observation, </a:t>
            </a:r>
            <a14:m>
              <m:oMath>
                <m:sSub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sSub>
                      <m:e>
                        <m:r>
                          <a:rPr xmlns:a="http://schemas.openxmlformats.org/drawingml/2006/main" sz="4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xmlns:a="http://schemas.openxmlformats.org/drawingml/2006/main" sz="4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sSub>
                      <m:e>
                        <m:r>
                          <a:rPr xmlns:a="http://schemas.openxmlformats.org/drawingml/2006/main" sz="4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Total Sum of Squares (SST)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sSup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Residual Sum of Squares (SSR)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p>
                    <m:e>
                      <m:limUpp>
                        <m:e>
                          <m:sSub>
                            <m:e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Explained Sum of Squares (SSE)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sSup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dness of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Goodness of Fit </a:t>
            </a:r>
          </a:p>
        </p:txBody>
      </p:sp>
      <p:sp>
        <p:nvSpPr>
          <p:cNvPr id="216" name="With algebraic properties…"/>
          <p:cNvSpPr txBox="1"/>
          <p:nvPr>
            <p:ph type="body" idx="1"/>
          </p:nvPr>
        </p:nvSpPr>
        <p:spPr>
          <a:xfrm>
            <a:off x="1206500" y="3041917"/>
            <a:ext cx="21971000" cy="9462599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With algebraic properties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Assuming the Total Sum of Squares is greater than 0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num>
                    <m:den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</m:oMath>
              </m:oMathPara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How much variation in x explains the variation in y is calculated by </a:t>
            </a:r>
            <a14:m>
              <m:oMath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is helpful for functional form, but </a:t>
            </a:r>
            <a:r>
              <a:rPr b="1"/>
              <a:t>it won’t tell us anything about bias of our causal estimate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xpected Value of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Value of OLS</a:t>
            </a:r>
          </a:p>
        </p:txBody>
      </p:sp>
      <p:sp>
        <p:nvSpPr>
          <p:cNvPr id="219" name="and   are estimators for population model  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are estimators for population model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</a:t>
            </a:r>
          </a:p>
          <a:p>
            <a:pPr lvl="1"/>
            <a:r>
              <a:t>How are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distributed?</a:t>
            </a:r>
          </a:p>
          <a:p>
            <a:pPr lvl="1"/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will differ across different sampling distributions</a:t>
            </a:r>
          </a:p>
          <a:p>
            <a:pPr/>
            <a:r>
              <a:t> </a:t>
            </a:r>
            <a14:m>
              <m:oMath>
                <m:limUpp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unbiased under a set of assumption so that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limUp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ssumptions and Expected Value of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and Expected Value of OLS</a:t>
            </a:r>
          </a:p>
        </p:txBody>
      </p:sp>
      <p:sp>
        <p:nvSpPr>
          <p:cNvPr id="222" name="1) Linear in Parameters Assum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1) Linear in Parameters Assumption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2) Random Sampling Assumption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We have a random sample of size n with a set of numbers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Where i is a random sampling draw from the population so that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ssumptions and Expected Value of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and Expected Value of OLS</a:t>
            </a:r>
          </a:p>
        </p:txBody>
      </p:sp>
      <p:sp>
        <p:nvSpPr>
          <p:cNvPr id="225" name="3) Sample Variation in Explanatory Variables Assum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3) Sample Variation in Explanatory Variables Assumption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sample outcomes on x,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are not the same value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If there is no variation in x then this assumption fails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4) Zero Conditional Mean Assumption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most crucial assumption, but the one most likely to fail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We can still calculate </a:t>
            </a:r>
            <a14:m>
              <m:oMath>
                <m:limUpp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if this assumption fails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ssumptions and Expected Value of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and Expected Value of OLS </a:t>
            </a:r>
          </a:p>
        </p:txBody>
      </p:sp>
      <p:sp>
        <p:nvSpPr>
          <p:cNvPr id="228" name="When all four assumptions ho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all four assumptions hold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limUp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  <a:p>
            <a:pPr/>
            <a:r>
              <a:t>If any of these assumptions fail, then </a:t>
            </a:r>
            <a14:m>
              <m:oMath>
                <m:limUpp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no longer unbiased</a:t>
            </a:r>
          </a:p>
          <a:p>
            <a:pPr/>
            <a:r>
              <a:t>Stata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mitted Variable Bias in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Omitted Variable Bias in OLS</a:t>
            </a:r>
          </a:p>
        </p:txBody>
      </p:sp>
      <p:sp>
        <p:nvSpPr>
          <p:cNvPr id="231" name="The 4th assumption is least likely to hold due to omitted variable bias (or confounder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4th assumption is least likely to hold due to omitted variable bias (or confounders)</a:t>
            </a:r>
          </a:p>
          <a:p>
            <a:pPr/>
            <a:r>
              <a:t>Suppose a model: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</a:t>
            </a:r>
          </a:p>
          <a:p>
            <a:pPr lvl="1"/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is unobserved</a:t>
            </a:r>
          </a:p>
          <a:p>
            <a:pPr lvl="1"/>
            <a:r>
              <a:t>We estimate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η</m:t>
                </m:r>
              </m:oMath>
            </a14:m>
          </a:p>
          <a:p>
            <a:pPr lvl="1"/>
            <a:r>
              <a:t>Where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η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mitted Variable Bias in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Omitted Variable Bias in OLS</a:t>
            </a:r>
          </a:p>
        </p:txBody>
      </p:sp>
      <p:sp>
        <p:nvSpPr>
          <p:cNvPr id="234" name="We we estimate our model without unobserv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we estimate our model without unobserved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</p:txBody>
      </p:sp>
      <p:graphicFrame>
        <p:nvGraphicFramePr>
          <p:cNvPr id="235" name="Table"/>
          <p:cNvGraphicFramePr/>
          <p:nvPr/>
        </p:nvGraphicFramePr>
        <p:xfrm>
          <a:off x="3200261" y="8213849"/>
          <a:ext cx="15872959" cy="4626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86753"/>
                <a:gridCol w="5286753"/>
                <a:gridCol w="5286753"/>
              </a:tblGrid>
              <a:tr h="1537849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Direction of Bias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3200"/>
                        <a:t>C(X,U)&gt;0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3200"/>
                        <a:t>C(X,U)&lt;0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7849">
                <a:tc>
                  <a:txBody>
                    <a:bodyPr/>
                    <a:lstStyle/>
                    <a:p>
                      <a:pPr defTabSz="914400"/>
                      <a:r>
                        <a:rPr i="1" sz="3200"/>
                        <a:t>C(Y,U)&gt;0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Upward Bias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Downward Bias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7849">
                <a:tc>
                  <a:txBody>
                    <a:bodyPr/>
                    <a:lstStyle/>
                    <a:p>
                      <a:pPr defTabSz="914400"/>
                      <a:r>
                        <a:rPr i="1" sz="3200"/>
                        <a:t>C(Y,U)&lt;0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Downward Bias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Upward Bias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Variance of the OLS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of the OLS Estimator</a:t>
            </a:r>
          </a:p>
        </p:txBody>
      </p:sp>
      <p:sp>
        <p:nvSpPr>
          <p:cNvPr id="238" name="The four assumptions of OLS estimator say nothing about the variance of the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four assumptions of OLS estimator say nothing about the variance of the estimator</a:t>
            </a:r>
          </a:p>
          <a:p>
            <a:pPr lvl="1"/>
            <a:r>
              <a:t>We need a measure of dispersion in the sampling distribution of the estimator</a:t>
            </a:r>
          </a:p>
          <a:p>
            <a:pPr lvl="1"/>
            <a:r>
              <a:t>We need an estimator of the population variance</a:t>
            </a:r>
          </a:p>
          <a:p>
            <a:pPr/>
            <a:r>
              <a:t>We will add a fifth assumption to our OLS estimator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9" name="Expected Value of 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Value of OLS</a:t>
            </a:r>
          </a:p>
          <a:p>
            <a:pPr/>
            <a:r>
              <a:t>Bias of Expected Value of OLS</a:t>
            </a:r>
          </a:p>
          <a:p>
            <a:pPr/>
            <a:r>
              <a:t>Variance of OLS Estimators</a:t>
            </a:r>
          </a:p>
          <a:p>
            <a:pPr/>
            <a:r>
              <a:t>Robust Standard Errors</a:t>
            </a:r>
          </a:p>
          <a:p>
            <a:pPr/>
            <a:r>
              <a:t>Cluster Robust Standard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Variance of the OLS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of the OLS Estimator</a:t>
            </a:r>
          </a:p>
        </p:txBody>
      </p:sp>
      <p:sp>
        <p:nvSpPr>
          <p:cNvPr id="241" name="The variance of the population error term is cons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The variance of the population error term is constant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This assumption says that the variance of the population error term u is constant across any value of the explanatory variable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With assumptions 4 and 5 in terms of conditional means and variance of y for population models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Variance of the OLS Es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of the OLS Esimator</a:t>
            </a:r>
          </a:p>
        </p:txBody>
      </p:sp>
      <p:sp>
        <p:nvSpPr>
          <p:cNvPr id="244" name="Sample Variance Under the 1st through 5th assumptions…"/>
          <p:cNvSpPr txBox="1"/>
          <p:nvPr>
            <p:ph type="body" idx="1"/>
          </p:nvPr>
        </p:nvSpPr>
        <p:spPr>
          <a:xfrm>
            <a:off x="1206500" y="3541785"/>
            <a:ext cx="21971000" cy="8962731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Sample Variance Under the 1st through 5th assumptions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Takeaways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As variation in x (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  <a:r>
              <a:t>) increases, the variance in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decreases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As </a:t>
            </a:r>
            <a14:m>
              <m:oMath>
                <m:s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increases, the variance in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  <m:lim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xmlns:a="http://schemas.openxmlformats.org/drawingml/2006/main" sz="4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  <m:lim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increases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Variance of the OLS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of the OLS Estimator</a:t>
            </a:r>
          </a:p>
        </p:txBody>
      </p:sp>
      <p:sp>
        <p:nvSpPr>
          <p:cNvPr id="247" name="Under assumptions 1-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Under assumptions 1-5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limUp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Where the unbiased estimator of the population variance is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p>
                    <m:e>
                      <m:limUp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limUp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sSup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Where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degrees of freedom adjustment for two first order conditions</a:t>
            </a:r>
          </a:p>
          <a:p>
            <a:pPr lvl="2" marL="1517903" indent="-505968" defTabSz="2023821">
              <a:spcBef>
                <a:spcPts val="3700"/>
              </a:spcBef>
              <a:defRPr sz="3984"/>
            </a:pP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limUp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>
                  <m:e>
                    <m:limUp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Variance of the OLS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of the OLS Estimator</a:t>
            </a:r>
          </a:p>
        </p:txBody>
      </p:sp>
      <p:sp>
        <p:nvSpPr>
          <p:cNvPr id="250" name="The estimator for the standard error for  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estimator for the standard error for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</m:oMath>
            </a14:m>
            <a:r>
              <a:t> is </a:t>
            </a:r>
            <a14:m>
              <m:oMath>
                <m:limUp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sSup>
                      <m:e>
                        <m:limUp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rad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li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limUp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lim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num>
                    <m:den>
                      <m:rad>
                        <m:radPr>
                          <m:ctrlP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rad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limUp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lim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num>
                    <m:den>
                      <m:rad>
                        <m:radPr>
                          <m:ctrlP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bSup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bar>
                            <m:barPr>
                              <m:ctrlP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bar>
                          <m:sSup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den>
                  </m:f>
                </m:oMath>
              </m:oMathPara>
            </a14:m>
          </a:p>
          <a:p>
            <a:pPr/>
            <a:r>
              <a:t>Stata or R will estimate the standard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obust Standard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Robust Standard Errors</a:t>
            </a:r>
          </a:p>
        </p:txBody>
      </p:sp>
      <p:sp>
        <p:nvSpPr>
          <p:cNvPr id="253" name="What is the likelihood that the fifth assumption of homoskedasticity holds?…"/>
          <p:cNvSpPr txBox="1"/>
          <p:nvPr>
            <p:ph type="body" idx="1"/>
          </p:nvPr>
        </p:nvSpPr>
        <p:spPr>
          <a:xfrm>
            <a:off x="1206500" y="3433905"/>
            <a:ext cx="21971000" cy="9070611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What is the likelihood that the fifth assumption of homoskedasticity holds?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It is possible to assume that residuals are never homoskedastic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When residuals are heteroskedastic (or not constant over x)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The standard errors of the estimator are biased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Eicker, Huber, and White created a solution for a valid estimator of the variance of </a:t>
            </a:r>
            <a14:m>
              <m:oMath>
                <m:limUpp>
                  <m:e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called robust standard errors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Easy to implement in Stata (use the option robust after reg)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5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xmlns:a="http://schemas.openxmlformats.org/drawingml/2006/main" sz="5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a:rPr xmlns:a="http://schemas.openxmlformats.org/drawingml/2006/main" sz="5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uster Robust Standard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Robust Standard Errors</a:t>
            </a:r>
          </a:p>
        </p:txBody>
      </p:sp>
      <p:sp>
        <p:nvSpPr>
          <p:cNvPr id="256" name="In addition to heteroskedastic residuals, we need to be concerned if the residuals are correlated within grou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addition to heteroskedastic residuals, we need to be concerned if the residuals are correlated within groups</a:t>
            </a:r>
          </a:p>
          <a:p>
            <a:pPr/>
            <a:r>
              <a:t>For example, residuals were correlated within schools for the Tennessee STAR experiment</a:t>
            </a:r>
          </a:p>
          <a:p>
            <a:pPr lvl="1"/>
            <a:r>
              <a:t>We have a situation were we need to cluster the standard errors at the school level</a:t>
            </a:r>
          </a:p>
          <a:p>
            <a:pPr/>
            <a:r>
              <a:t>Easy to implement in Stata with the cluster(</a:t>
            </a:r>
            <a:r>
              <a:rPr i="1"/>
              <a:t>group</a:t>
            </a:r>
            <a:r>
              <a:t>) option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ditional Expectation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Expectation Function</a:t>
            </a:r>
          </a:p>
        </p:txBody>
      </p:sp>
      <p:sp>
        <p:nvSpPr>
          <p:cNvPr id="162" name="You have two population variables x and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have two population variables x and y</a:t>
            </a:r>
          </a:p>
          <a:p>
            <a:pPr lvl="1"/>
            <a:r>
              <a:t>We want to see how much y varies with a change in x</a:t>
            </a:r>
          </a:p>
          <a:p>
            <a:pPr/>
            <a:r>
              <a:t>Three Questions</a:t>
            </a:r>
          </a:p>
          <a:p>
            <a:pPr lvl="1"/>
            <a:r>
              <a:t>1) Is y affected another factor besides x</a:t>
            </a:r>
          </a:p>
          <a:p>
            <a:pPr lvl="1"/>
            <a:r>
              <a:t>2) What is the functional form connecting y and x?</a:t>
            </a:r>
          </a:p>
          <a:p>
            <a:pPr lvl="1"/>
            <a:r>
              <a:t>3) How do we disentangle causal effects from a correlation between x and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ditional Expectation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Expectation Function</a:t>
            </a:r>
          </a:p>
        </p:txBody>
      </p:sp>
      <p:sp>
        <p:nvSpPr>
          <p:cNvPr id="165" name="Assume a population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Assume a population model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We want to see the causal effects of x (RHS) on y (LHS)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The population model allows for additional factors to influence y due to the error term u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is the coefficient of the intercept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is the slope parameter and coefficient of interest for causal effects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We need </a:t>
            </a:r>
            <a:r>
              <a:rPr b="1"/>
              <a:t>data</a:t>
            </a:r>
            <a:r>
              <a:t> and </a:t>
            </a:r>
            <a:r>
              <a:rPr b="1"/>
              <a:t>assumptions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ditional Expectation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Expectation Function</a:t>
            </a:r>
          </a:p>
        </p:txBody>
      </p:sp>
      <p:sp>
        <p:nvSpPr>
          <p:cNvPr id="168" name="Normalization Assumption…"/>
          <p:cNvSpPr txBox="1"/>
          <p:nvPr>
            <p:ph type="body" idx="1"/>
          </p:nvPr>
        </p:nvSpPr>
        <p:spPr>
          <a:xfrm>
            <a:off x="1206500" y="3454062"/>
            <a:ext cx="21971000" cy="9050454"/>
          </a:xfrm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3840"/>
            </a:pPr>
            <a:r>
              <a:t>Normalization Assumption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Anything leftover gets put in </a:t>
            </a:r>
            <a14:m>
              <m:oMath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(Wooldridge, 2009)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Mean Independence Assumption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The expected value of the error term is the same across all slices of the population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Zero Conditional Mean Assumption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Put assumptions 1 and 2 together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ditional Expectation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Expectation Function</a:t>
            </a:r>
          </a:p>
        </p:txBody>
      </p:sp>
      <p:sp>
        <p:nvSpPr>
          <p:cNvPr id="171" name="Conditional Expectation Function (CEF) implies (Angrist &amp; Pischke, 2009)…"/>
          <p:cNvSpPr txBox="1"/>
          <p:nvPr>
            <p:ph type="body" idx="1"/>
          </p:nvPr>
        </p:nvSpPr>
        <p:spPr>
          <a:xfrm>
            <a:off x="1206500" y="3454062"/>
            <a:ext cx="21971000" cy="9050454"/>
          </a:xfrm>
          <a:prstGeom prst="rect">
            <a:avLst/>
          </a:prstGeom>
        </p:spPr>
        <p:txBody>
          <a:bodyPr/>
          <a:lstStyle/>
          <a:p>
            <a:pPr/>
            <a:r>
              <a:t>Conditional Expectation Function (CEF) implies (Angrist &amp; Pischke, 2009)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/>
            <a:r>
              <a:t>For a specific value, we write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/>
            <a:r>
              <a:t> CEF is a population model and we rarely have a population in our data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ariance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Operator</a:t>
            </a:r>
          </a:p>
        </p:txBody>
      </p:sp>
      <p:sp>
        <p:nvSpPr>
          <p:cNvPr id="174" name="Variance Oper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Variance Operator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The variance operator shows the variance of population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Consider the variance of a random variable W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When we have a sample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sSup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limUpp>
                    <m:e>
                      <m:limLow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limUp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lim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ariance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Operator</a:t>
            </a:r>
          </a:p>
        </p:txBody>
      </p:sp>
      <p:sp>
        <p:nvSpPr>
          <p:cNvPr id="177" name="Variance Operator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Variance Operator Properties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Variance of a line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Variance of a constant b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Variance of the sum of two random variables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