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1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3745-14D8-2670-7140-619FA1C63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52255-F3A5-C0FF-4102-B07A3D448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2EE4-DDE4-A278-630A-2C121A49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A9AC-6DF8-30A4-7057-C45FBAC1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152F-ED3E-98F3-E99D-F9616F9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677E-34D7-EB99-2B7A-A38F026B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4C8C-D9ED-E717-A502-63238471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83EA-AB40-2EAE-7A78-3E791F62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6383-CEDF-6966-7AA9-08DE4D0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D006-E883-F393-F63B-A1B37616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4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EA2A6-789B-5BC5-4AA4-4C46D906B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5A5F-A820-FDDC-CA8A-BBB7A67BC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E7D3-EA6D-BD3A-B27B-60D86294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2E77-F2F1-3748-5950-8D06FEB8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B7F5-C0BA-4965-6186-263002B8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C99B-8C98-9133-3C8B-B711531D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05CA-FFAA-B1B0-F3EA-BB447DDF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3F27-B389-C53C-A1FA-84DF11B7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DCDF-B67A-1582-4035-4A4A54B6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EB92-281D-E27C-DC59-F39ACFEB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55C0-7B74-1F08-1FAA-BD43677A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C438-3164-9627-1BF1-926C0D49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C8AE-B0F1-4F94-222E-7E7FB3C5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AF3-242F-D351-1285-9F8BBBD1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87F5-674E-46E4-055B-CFD71DB3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0812-48B4-32D6-1FF1-8C3EE671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E5FD-F5A6-4C6B-B9B2-41A94BF5E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8FAC-5D65-6E70-0276-8D76CC73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E747-52F7-571F-82A7-81ECD5C4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936B-8D6C-5752-0785-952C9ECB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45C5-CCEF-491C-3399-8063781D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D58F-4CCF-CB3A-6423-BAD72802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1D886-140E-5075-BD54-EB4B78F3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ED01-951E-C6DA-3075-4B2C0000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4C165-2E53-CD46-FA82-71EB9D0E6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CBD02-029A-7784-3750-8FFC165E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773B0-F595-3853-D9A3-B3799DC7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98D86-1939-DD53-6C13-4135FAFC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7633-3129-A35D-570F-0E32962C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646D-8B45-1991-EECD-3E59FDEB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42B2-EA57-7418-0A80-BD0B6837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16220-0939-1CC6-4AC3-2F87B847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04C57-36CA-1908-C837-BC377243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BA82-1C00-152F-9678-3366F016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21DEA-345E-8B0D-D9D2-BCA4F01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76BE4-84E3-6A75-F1B1-DE40DBAA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0D41-D64A-3A99-FDEC-9199D827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AF9D-B28E-D864-1DB4-61240819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B168-F9AA-C2C4-4665-A15EA199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5C81-6114-5E33-1ADA-91BF8516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D4DF-6D7B-1FCD-F30D-ECE1BCA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C56AA-802B-1EEE-86AB-40FF7E4E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A8F-FF5C-A7DF-C41A-EC7195C2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9E691-6343-3EB6-71D3-A7159691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4557-F86B-1721-0E5C-CB98EC4B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5A56-85BB-8AF4-DB88-B484594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4C2BC-F4A2-E36F-BBD0-9D0B66D6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7675-AA3E-FB45-AB87-9A762887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365AB-FDF2-1726-4DF6-950D341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C94E-06ED-2E48-A003-C710B907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0A4D-BF08-16BF-FC6E-95CA4D440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53E6-C33F-BA4C-9894-6390BF11FC5E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B310-F8D2-B934-5C67-5858033F4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EAA9-5FEA-EC20-1BE5-D4E58748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5F4C-CB7B-574C-A5CD-58DDEDEC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CC2-E5C8-2BB4-2B3A-0A8D688AC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Friction and Search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6F043-24BC-B0C5-215C-AA3213DE9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Discussion 5</a:t>
            </a:r>
          </a:p>
        </p:txBody>
      </p:sp>
    </p:spTree>
    <p:extLst>
      <p:ext uri="{BB962C8B-B14F-4D97-AF65-F5344CB8AC3E}">
        <p14:creationId xmlns:p14="http://schemas.microsoft.com/office/powerpoint/2010/main" val="137688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perfectly competitive market, workers can work as much or as little as they want at market wage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By assumption, there is no unemployment</a:t>
                </a:r>
              </a:p>
              <a:p>
                <a:r>
                  <a:rPr lang="en-US" dirty="0"/>
                  <a:t>We’ll introduce friction with search costs from Diamond (1982), Mortensen (1982), and </a:t>
                </a:r>
                <a:r>
                  <a:rPr lang="en-US" dirty="0" err="1"/>
                  <a:t>Pissarides</a:t>
                </a:r>
                <a:r>
                  <a:rPr lang="en-US" dirty="0"/>
                  <a:t> (1985)</a:t>
                </a:r>
              </a:p>
              <a:p>
                <a:pPr lvl="1"/>
                <a:r>
                  <a:rPr lang="en-US" dirty="0"/>
                  <a:t>Workers are looking jobs and firms are looking for workers</a:t>
                </a:r>
              </a:p>
              <a:p>
                <a:pPr lvl="1"/>
                <a:r>
                  <a:rPr lang="en-US" dirty="0"/>
                  <a:t>Firms and workers may fail to find each other</a:t>
                </a:r>
              </a:p>
              <a:p>
                <a:r>
                  <a:rPr lang="en-US" dirty="0"/>
                  <a:t>The process to find jobs</a:t>
                </a:r>
              </a:p>
              <a:p>
                <a:pPr lvl="1"/>
                <a:r>
                  <a:rPr lang="en-US" dirty="0"/>
                  <a:t>If a worker is matched with a firm, we call it a job and results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additional units of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 r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34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the beginning of the period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workers have jobs (think percentages)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workers are looking for jobs and is the initial unemployment rate</a:t>
                </a:r>
              </a:p>
              <a:p>
                <a:r>
                  <a:rPr lang="en-US" dirty="0"/>
                  <a:t>Firms want to advertise their vacancies</a:t>
                </a:r>
              </a:p>
              <a:p>
                <a:pPr lvl="1"/>
                <a:r>
                  <a:rPr lang="en-US" dirty="0"/>
                  <a:t>Advertising has a vacancy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units of output (forgone to advertise)</a:t>
                </a:r>
              </a:p>
              <a:p>
                <a:pPr lvl="1"/>
                <a:r>
                  <a:rPr lang="en-US" dirty="0"/>
                  <a:t>Advertising costs includes selecting and interview applicants</a:t>
                </a:r>
              </a:p>
              <a:p>
                <a:r>
                  <a:rPr lang="en-US" dirty="0"/>
                  <a:t>The number of workers who find jobs depends on</a:t>
                </a:r>
              </a:p>
              <a:p>
                <a:pPr lvl="1"/>
                <a:r>
                  <a:rPr lang="en-US" dirty="0"/>
                  <a:t>The total number of unemployed workers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total number of vacancies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Matching function – workers who find job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Matching function – workers who find job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increasing and concave function in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  <a:p>
                <a:pPr lvl="1"/>
                <a:r>
                  <a:rPr lang="en-US" dirty="0"/>
                  <a:t>More workers will find jobs when there are more vacancies</a:t>
                </a:r>
              </a:p>
              <a:p>
                <a:pPr lvl="1"/>
                <a:r>
                  <a:rPr lang="en-US" dirty="0"/>
                  <a:t>More unemployed workers mean more vacancies can be filled by firms</a:t>
                </a:r>
              </a:p>
              <a:p>
                <a:pPr lvl="1"/>
                <a:r>
                  <a:rPr lang="en-US" dirty="0"/>
                  <a:t>Marginal match rates are positive but diminishing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Vacancy filling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Concavity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but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9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worker and a firm matches, then will need to bargain, and let’s assume that there is only 1 worker</a:t>
                </a:r>
              </a:p>
              <a:p>
                <a:r>
                  <a:rPr lang="en-US" dirty="0"/>
                  <a:t>If the firm and worker do not agree, then the firm will have no output and no profits</a:t>
                </a:r>
              </a:p>
              <a:p>
                <a:pPr lvl="1"/>
                <a:r>
                  <a:rPr lang="en-US" dirty="0"/>
                  <a:t>The worker will be unemployed and receive no wages, but get some exogenous amount of benefit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such as unemployment benefits or value of leisure</a:t>
                </a:r>
              </a:p>
              <a:p>
                <a:r>
                  <a:rPr lang="en-US" dirty="0"/>
                  <a:t>If the firm and worker agree,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is generated from the job, but the worker does not 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so they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surplus that needs to be split between the firm and the worker</a:t>
                </a:r>
              </a:p>
              <a:p>
                <a:pPr lvl="1"/>
                <a:r>
                  <a:rPr lang="en-US" dirty="0"/>
                  <a:t>They agree at wage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equal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fraction of the surplus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firm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surplus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2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worker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the firm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firms decision to post a vacancy depends on </a:t>
                </a:r>
              </a:p>
              <a:p>
                <a:pPr lvl="1"/>
                <a:r>
                  <a:rPr lang="en-US" dirty="0"/>
                  <a:t>Vacancy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Firms will find it profitable to create vacancies until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  <a:p>
                <a:pPr lvl="1"/>
                <a:r>
                  <a:rPr lang="en-US" b="0" dirty="0"/>
                  <a:t>Firms will post vacancies until the vacancy costs equal the probability of filling the vacancy times the profit it receives from output from one additional worker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6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156-43E9-F61A-24CC-032FE585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Firms post vacancies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 probability of filling the vacancy </a:t>
                </a:r>
                <a:br>
                  <a:rPr lang="en-US" dirty="0"/>
                </a:br>
                <a:r>
                  <a:rPr lang="en-US" dirty="0"/>
                  <a:t>is too low and will not recoup the</a:t>
                </a:r>
                <a:br>
                  <a:rPr lang="en-US" dirty="0"/>
                </a:br>
                <a:r>
                  <a:rPr lang="en-US" dirty="0"/>
                  <a:t>vacancy costs, so it does not hire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 </a:t>
                </a:r>
                <a:br>
                  <a:rPr lang="en-US" dirty="0"/>
                </a:br>
                <a:r>
                  <a:rPr lang="en-US" dirty="0"/>
                  <a:t>probability of filling the vacancy is </a:t>
                </a:r>
                <a:br>
                  <a:rPr lang="en-US" dirty="0"/>
                </a:br>
                <a:r>
                  <a:rPr lang="en-US" dirty="0"/>
                  <a:t>high and will make more profits than</a:t>
                </a:r>
                <a:br>
                  <a:rPr lang="en-US" dirty="0"/>
                </a:br>
                <a:r>
                  <a:rPr lang="en-US" dirty="0"/>
                  <a:t>vacancy costs, so it opens more </a:t>
                </a:r>
                <a:br>
                  <a:rPr lang="en-US" dirty="0"/>
                </a:br>
                <a:r>
                  <a:rPr lang="en-US" dirty="0"/>
                  <a:t>vacancies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45766-091A-D826-A8C8-46ABCD8D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1324" cy="5032376"/>
              </a:xfrm>
              <a:blipFill>
                <a:blip r:embed="rId2"/>
                <a:stretch>
                  <a:fillRect l="-1061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168746-0EC5-8B39-AF3D-0C07D496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54" y="2461081"/>
            <a:ext cx="5534346" cy="43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F76B-5EFE-4B80-0169-D81C97FB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E97251-9C35-F96B-8DC7-954A410CC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372" y="1825625"/>
            <a:ext cx="9767255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F6480-B82A-CD23-53AB-0DF2177B6B2D}"/>
                  </a:ext>
                </a:extLst>
              </p:cNvPr>
              <p:cNvSpPr txBox="1"/>
              <p:nvPr/>
            </p:nvSpPr>
            <p:spPr>
              <a:xfrm>
                <a:off x="1123307" y="5991133"/>
                <a:ext cx="49726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increase in productivity 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so the firm post more vacancies since it is profitable until markets clear at equilibrium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F6480-B82A-CD23-53AB-0DF2177B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07" y="5991133"/>
                <a:ext cx="4972692" cy="923330"/>
              </a:xfrm>
              <a:prstGeom prst="rect">
                <a:avLst/>
              </a:prstGeom>
              <a:blipFill>
                <a:blip r:embed="rId3"/>
                <a:stretch>
                  <a:fillRect l="-1018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3D46E-C2CE-7B98-3682-895687DDB531}"/>
                  </a:ext>
                </a:extLst>
              </p:cNvPr>
              <p:cNvSpPr txBox="1"/>
              <p:nvPr/>
            </p:nvSpPr>
            <p:spPr>
              <a:xfrm>
                <a:off x="6391381" y="5991133"/>
                <a:ext cx="50745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increase in unemployment benefits 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so this increases worker’s bargaining power, raises equilibrium wages, and lowers profits and vacancies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3D46E-C2CE-7B98-3682-895687DD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381" y="5991133"/>
                <a:ext cx="5074577" cy="923330"/>
              </a:xfrm>
              <a:prstGeom prst="rect">
                <a:avLst/>
              </a:prstGeom>
              <a:blipFill>
                <a:blip r:embed="rId4"/>
                <a:stretch>
                  <a:fillRect l="-100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28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F7A8-21D9-BEAF-C2F6-E7030A5B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Friction with Search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F109-B676-AD0E-4D6D-AED26FE39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Seeing 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reacts to productivity or changes in benefits brings us back to the Beveridge Curve</a:t>
                </a:r>
              </a:p>
              <a:p>
                <a:r>
                  <a:rPr lang="en-US" dirty="0"/>
                  <a:t>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workers find jobs so unemployment becomes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implies a negative relationship between vacancies and after-hiring unemployment</a:t>
                </a:r>
              </a:p>
              <a:p>
                <a:pPr lvl="1"/>
                <a:r>
                  <a:rPr lang="en-US" dirty="0"/>
                  <a:t>This negative relationship is the Beveridge Curve</a:t>
                </a:r>
              </a:p>
              <a:p>
                <a:r>
                  <a:rPr lang="en-US" dirty="0"/>
                  <a:t>Anything leading firms to post more vacancies should result in more workers finding jobs and lower unemployment, ceteris paribus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F109-B676-AD0E-4D6D-AED26FE39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50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Friction and Search Costs</vt:lpstr>
      <vt:lpstr>Adding Friction with Search Costs</vt:lpstr>
      <vt:lpstr>Adding Friction with Search Costs</vt:lpstr>
      <vt:lpstr>Adding Friction with Search Costs</vt:lpstr>
      <vt:lpstr>Adding Friction with Search Costs</vt:lpstr>
      <vt:lpstr>Adding Friction with Search Costs</vt:lpstr>
      <vt:lpstr>Adding Friction with Search Costs</vt:lpstr>
      <vt:lpstr>Adding Friction with Search Costs</vt:lpstr>
      <vt:lpstr>Adding Friction with Search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Friction and Search Costs</dc:title>
  <dc:creator>Samuel Rowe</dc:creator>
  <cp:lastModifiedBy>Samuel Rowe</cp:lastModifiedBy>
  <cp:revision>1</cp:revision>
  <dcterms:created xsi:type="dcterms:W3CDTF">2023-12-31T02:15:38Z</dcterms:created>
  <dcterms:modified xsi:type="dcterms:W3CDTF">2023-12-31T02:16:21Z</dcterms:modified>
</cp:coreProperties>
</file>