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295" r:id="rId5"/>
    <p:sldId id="298" r:id="rId6"/>
    <p:sldId id="299" r:id="rId7"/>
    <p:sldId id="297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00" r:id="rId19"/>
    <p:sldId id="284" r:id="rId20"/>
    <p:sldId id="285" r:id="rId21"/>
    <p:sldId id="286" r:id="rId22"/>
    <p:sldId id="258" r:id="rId23"/>
    <p:sldId id="259" r:id="rId24"/>
    <p:sldId id="263" r:id="rId25"/>
    <p:sldId id="266" r:id="rId26"/>
    <p:sldId id="275" r:id="rId27"/>
    <p:sldId id="265" r:id="rId28"/>
    <p:sldId id="260" r:id="rId29"/>
    <p:sldId id="264" r:id="rId30"/>
    <p:sldId id="261" r:id="rId31"/>
    <p:sldId id="262" r:id="rId32"/>
    <p:sldId id="276" r:id="rId33"/>
    <p:sldId id="280" r:id="rId34"/>
    <p:sldId id="281" r:id="rId35"/>
    <p:sldId id="288" r:id="rId36"/>
    <p:sldId id="277" r:id="rId37"/>
    <p:sldId id="283" r:id="rId38"/>
    <p:sldId id="282" r:id="rId39"/>
    <p:sldId id="267" r:id="rId40"/>
    <p:sldId id="268" r:id="rId41"/>
    <p:sldId id="289" r:id="rId42"/>
    <p:sldId id="291" r:id="rId43"/>
    <p:sldId id="292" r:id="rId44"/>
    <p:sldId id="290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234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4FD-E380-28AC-95A7-364F2A1C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806A-8738-F129-E192-EDA4B30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E90-711F-4F73-18DD-23F4FE6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2694-4B0F-44DD-E50E-21DCB815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B708-BD55-9C90-AEAD-F915F6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6F9-55FF-D40C-83EF-D7A1027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3050-D9F4-D4C1-9018-9AAEBCDE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262-AAAB-479A-2E99-B4F97CD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08C-167D-241C-65AF-941D158E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AB-6445-C8E5-3961-97EBEE4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8D14-1590-9C38-1E30-A5520B37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D362-5F14-0CA4-C5F6-9E0E95EB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93AD-B853-8813-CB75-7B5B64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5D53-AD8E-E30F-3B97-D00C022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FA44-CD1F-F1C1-C0C6-305F950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06D3-FF97-9F28-7495-9C0432F5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014E-E715-CC1F-4678-98A058FF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44D3-1769-6251-5A1D-8884922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015C-2F0F-8D11-682F-F1A6188A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033-E661-9D64-2CF5-8A7B870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3FE-B60A-EEEF-F653-1D0BECDC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2CA3-F64B-096F-85FA-4D573648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760E-8C71-81F3-2800-24439E22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5278-E507-8D86-CA29-E895DE7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22CC-1011-A2AB-61ED-7D75E9B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AD05-3B79-6413-089C-8DFD6468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4C0-2B82-3195-5418-CFD0CFCA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FB72-045B-1D05-D0A5-6EBE2FCD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AF4C-541E-0BE2-AA8E-0DB6B05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C18F-7379-5817-BE07-1A5796D6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543B-F16E-2B25-CDEE-F89258A4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6E5B-C457-53F2-9D23-17F8C229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8B7B-A7F2-0394-A5A7-B2CBCC66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4119-995E-0D61-6569-57CA09FC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5304-E2F4-224C-851F-36467E97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F02A-AB18-CB35-E8D5-95F15F94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639C-88B8-7B34-CA7E-8CE83CB7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A6F4-9C06-530D-536C-6DA5196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98F06-7E40-3986-AC25-7A209DDD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CED-8406-3614-2674-49F4DC9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00D0C-2C92-0406-E84D-44DD551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52741-57D2-A88D-3AA4-9B28F12F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543C-3437-42E1-6B36-7621BEC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CBA9-AF06-5597-468E-E2EE2BE8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3A88-30D0-ECEB-1582-696BCE33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9420-3C9E-8E6D-C336-2C3F210E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3CE-D280-D77B-5578-25249E1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2B42-13B5-D04A-CB20-381BA021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6D08-FF2D-A74A-F561-37568C66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7C420-6355-CE43-34F9-1E5E3D48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60B4-B13A-03CA-B994-F8C0B72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D24C-D9C1-38C6-A9FE-9219140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CF0-3061-8518-8073-A216C9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44BF-B86F-ECF2-73F6-5478BDA0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4B21-582A-2F79-8901-467B5E5A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E549-121E-33A8-428E-31B8588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5BB9-E24D-AB41-C238-1DA9CE8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4814-2196-F7F2-5688-42695F21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51C68-1A1E-0BD0-6B8D-0B4D8EF1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ADB1-E820-FBCD-D2E6-F01D9E58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B0FA-91F3-5445-404C-DFA1C401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EA5D-DE4A-D147-A75E-9AA1588AEF43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0B8-3482-9BBB-66C2-E18FD9C7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5154-6302-1E82-1FE0-D85BC022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780E-D4CD-B7CB-381B-7CF6FE25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0DC-2DF6-281A-4835-1D08F15E6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Outcomes, Natural Experiments, and </a:t>
            </a:r>
            <a:br>
              <a:rPr lang="en-US" dirty="0"/>
            </a:br>
            <a:r>
              <a:rPr lang="en-US" dirty="0"/>
              <a:t>Introductory Difference-in-Differences</a:t>
            </a:r>
          </a:p>
          <a:p>
            <a:endParaRPr lang="en-US" dirty="0"/>
          </a:p>
          <a:p>
            <a:r>
              <a:rPr lang="en-US" dirty="0"/>
              <a:t>*Views do not represent HRSA or HHS</a:t>
            </a:r>
          </a:p>
        </p:txBody>
      </p:sp>
    </p:spTree>
    <p:extLst>
      <p:ext uri="{BB962C8B-B14F-4D97-AF65-F5344CB8AC3E}">
        <p14:creationId xmlns:p14="http://schemas.microsoft.com/office/powerpoint/2010/main" val="14570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Let’s us a simple example: Going to the hospital</a:t>
                </a:r>
              </a:p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n one state of the world, I go to the hospital for treatment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Going to the hospital is my 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and is realized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Not going to the hospital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is my counterfactual,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is the counterfactual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n an other state of the world, I do not go to the hospital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Not going to the hospital is my 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is realized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Going </a:t>
                </a:r>
                <a:r>
                  <a:rPr lang="en-US" dirty="0">
                    <a:solidFill>
                      <a:srgbClr val="000000"/>
                    </a:solidFill>
                  </a:rPr>
                  <a:t>to the hospital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is my counterfactual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is the counterfactual</a:t>
                </a:r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  <a:blipFill>
                <a:blip r:embed="rId2"/>
                <a:stretch>
                  <a:fillRect l="-1086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 can use a switching equation to show that actual outcomes are a function of potential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  <a:blipFill>
                <a:blip r:embed="rId2"/>
                <a:stretch>
                  <a:fillRect l="-1086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229-B0C2-661D-57DA-FA31691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would like to know the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regardless of whether the individual went to the hospital</a:t>
                </a:r>
              </a:p>
              <a:p>
                <a:pPr lvl="1"/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causal effect of going to the hospital for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br>
                  <a:rPr lang="en-US" dirty="0">
                    <a:effectLst/>
                  </a:rPr>
                </a:br>
                <a:endParaRPr lang="en-US" dirty="0">
                  <a:effectLst/>
                </a:endParaRPr>
              </a:p>
              <a:p>
                <a:r>
                  <a:rPr lang="en-US" dirty="0"/>
                  <a:t>The Fundamental Problem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 can never calculate the unit-specific treatment effect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fundamental problem of causal inference is certainty of causal effects requires data that will always be missing</a:t>
                </a:r>
                <a:endParaRPr lang="en-US" dirty="0">
                  <a:effectLst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1511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229-B0C2-661D-57DA-FA31691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can never calculate causal effects, but we can estimate them</a:t>
                </a:r>
              </a:p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will focus on the average treatment effects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Individual Treatment Effect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Average Treatment Effect is the expected value of individual treatment effects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ATE can never be calculated, but it can be estimated</a:t>
                </a:r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go back to the simple difference in means/outcomes</a:t>
                </a:r>
              </a:p>
              <a:p>
                <a:pPr lvl="1"/>
                <a:r>
                  <a:rPr lang="en-US" dirty="0"/>
                  <a:t>This is one way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</m:oMath>
                </a14:m>
                <a:r>
                  <a:rPr lang="en-US" dirty="0"/>
                  <a:t>, but it is not a good 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Simple difference in outcomes/mean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our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3.21−3.93=−0.72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1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is simple difference in outcomes not a good way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Let’s decompose the simple difference in outcomes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𝐻𝑒𝑡𝑒𝑟𝑜𝑔𝑒𝑛𝑜𝑢𝑠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Heterogenous Treatment Effect Bias </a:t>
                </a:r>
                <a:endParaRPr lang="en-US" dirty="0">
                  <a:effectLst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can happen when variation in treatment effects among individuals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17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Selection Bias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Self-Selection and Selection Bias</a:t>
                </a:r>
              </a:p>
              <a:p>
                <a:pPr lvl="1"/>
                <a:r>
                  <a:rPr lang="en-US" dirty="0"/>
                  <a:t>Sicker people will seek out hospital treatment while healthier people do not</a:t>
                </a:r>
              </a:p>
              <a:p>
                <a:pPr lvl="1"/>
                <a:r>
                  <a:rPr lang="en-US" dirty="0"/>
                  <a:t>In this example, our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are not the same between groups</a:t>
                </a:r>
              </a:p>
              <a:p>
                <a:r>
                  <a:rPr lang="en-US" dirty="0"/>
                  <a:t>We need to be concerned about self-selection</a:t>
                </a:r>
              </a:p>
              <a:p>
                <a:pPr lvl="1"/>
                <a:r>
                  <a:rPr lang="en-US" dirty="0"/>
                  <a:t>If selection bias is not equal to zero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𝑆𝐷𝑂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51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1078-DD23-A63A-2068-D7DF2272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7F49-B00D-92FC-5B75-964CA2713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Randomized Assignment is usually considered the gold standard of research designs</a:t>
                </a:r>
              </a:p>
              <a:p>
                <a:r>
                  <a:rPr lang="en-US" dirty="0"/>
                  <a:t>The Independence Assumption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assumption says that treatment assignment to individual is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independent of their potential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independence assumption holds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𝑆𝐷𝑂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+0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Randomized Assignment into treatment</a:t>
                </a:r>
              </a:p>
              <a:p>
                <a:pPr lvl="1"/>
                <a:r>
                  <a:rPr lang="en-US" dirty="0"/>
                  <a:t>Randomized assignment done well ensure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7F49-B00D-92FC-5B75-964CA2713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4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Policy and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expand the questions into the policy and program analysis</a:t>
            </a:r>
          </a:p>
          <a:p>
            <a:pPr lvl="1"/>
            <a:r>
              <a:rPr lang="en-US" dirty="0"/>
              <a:t>Always be thinking about how people self-select (optimizing their utility)</a:t>
            </a:r>
          </a:p>
          <a:p>
            <a:pPr lvl="1"/>
            <a:r>
              <a:rPr lang="en-US" dirty="0"/>
              <a:t>We need to be looking for exogenous sources of randomization into treatment</a:t>
            </a:r>
          </a:p>
          <a:p>
            <a:r>
              <a:rPr lang="en-US" dirty="0"/>
              <a:t>Program and policy questions</a:t>
            </a:r>
          </a:p>
          <a:p>
            <a:pPr lvl="1"/>
            <a:r>
              <a:rPr lang="en-US" dirty="0"/>
              <a:t>Does Head Start improve educational outcomes?</a:t>
            </a:r>
          </a:p>
          <a:p>
            <a:pPr lvl="1"/>
            <a:r>
              <a:rPr lang="en-US" dirty="0"/>
              <a:t>Does Medicaid improve health care utilization and health outcomes?</a:t>
            </a:r>
          </a:p>
          <a:p>
            <a:pPr lvl="1"/>
            <a:r>
              <a:rPr lang="en-US" dirty="0"/>
              <a:t>Does military service conscription improve or worse crime and labor outcomes?</a:t>
            </a:r>
          </a:p>
          <a:p>
            <a:pPr lvl="1"/>
            <a:r>
              <a:rPr lang="en-US" dirty="0"/>
              <a:t>Does labor training improve employment and earnings outcomes?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899-5949-C1C1-5D43-C270EDD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with Two-Period Panel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235B-78E9-0794-E84E-D19EDA2D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A49-8561-936E-9CFB-496ABB9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C20C-CC92-F795-2043-1A754F3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Outcomes and Selection Bias</a:t>
            </a:r>
          </a:p>
          <a:p>
            <a:r>
              <a:rPr lang="en-US" dirty="0"/>
              <a:t>Policy Analysis with Fixed Effects</a:t>
            </a:r>
          </a:p>
          <a:p>
            <a:r>
              <a:rPr lang="en-US" dirty="0"/>
              <a:t>Natural Experiments</a:t>
            </a:r>
          </a:p>
          <a:p>
            <a:r>
              <a:rPr lang="en-US" dirty="0"/>
              <a:t>2-by-2 Difference-in-Differences</a:t>
            </a:r>
          </a:p>
          <a:p>
            <a:r>
              <a:rPr lang="en-US" dirty="0"/>
              <a:t>Stata Examples</a:t>
            </a:r>
          </a:p>
          <a:p>
            <a:r>
              <a:rPr lang="en-US" dirty="0"/>
              <a:t>Brief Review</a:t>
            </a:r>
          </a:p>
        </p:txBody>
      </p:sp>
    </p:spTree>
    <p:extLst>
      <p:ext uri="{BB962C8B-B14F-4D97-AF65-F5344CB8AC3E}">
        <p14:creationId xmlns:p14="http://schemas.microsoft.com/office/powerpoint/2010/main" val="289028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for Policy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can be useful tool to assess impacts of policy and program evaluation</a:t>
                </a:r>
              </a:p>
              <a:p>
                <a:pPr lvl="1"/>
                <a:r>
                  <a:rPr lang="en-US" dirty="0"/>
                  <a:t>We have already discussed the properties and assumption of the FE estimator, but we will apply it in a policy/program context</a:t>
                </a:r>
              </a:p>
              <a:p>
                <a:r>
                  <a:rPr lang="en-US" dirty="0"/>
                  <a:t>With the FE Estimator, we can control for time-invariant factors</a:t>
                </a:r>
              </a:p>
              <a:p>
                <a:pPr lvl="1"/>
                <a:r>
                  <a:rPr lang="en-US" dirty="0"/>
                  <a:t>We need at least 2 periods</a:t>
                </a:r>
              </a:p>
              <a:p>
                <a:r>
                  <a:rPr lang="en-US" dirty="0"/>
                  <a:t>Our general fixed effects model for policy analysis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𝑝𝑟𝑜𝑔𝑟𝑎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Our estimated effect for the Two-Way Fixed Effects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8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707B-C956-2DA0-0E67-514BFC46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cover two examples in Stata</a:t>
            </a:r>
          </a:p>
          <a:p>
            <a:pPr lvl="1"/>
            <a:r>
              <a:rPr lang="en-US" dirty="0"/>
              <a:t>Effect of grants on preventing scrap waste</a:t>
            </a:r>
          </a:p>
          <a:p>
            <a:pPr lvl="1"/>
            <a:r>
              <a:rPr lang="en-US" dirty="0"/>
              <a:t>Effect of open container laws on traffic deaths</a:t>
            </a:r>
          </a:p>
          <a:p>
            <a:r>
              <a:rPr lang="en-US" dirty="0"/>
              <a:t>Self-selection</a:t>
            </a:r>
          </a:p>
          <a:p>
            <a:pPr lvl="1"/>
            <a:r>
              <a:rPr lang="en-US" dirty="0"/>
              <a:t>As we go through these exercises, </a:t>
            </a:r>
            <a:r>
              <a:rPr lang="en-US" b="1" dirty="0"/>
              <a:t>we need to consider and be cautious of self-selection</a:t>
            </a:r>
          </a:p>
          <a:p>
            <a:pPr lvl="1"/>
            <a:r>
              <a:rPr lang="en-US" dirty="0"/>
              <a:t>There is still a concern of self-selection into treatment that FE cannot control</a:t>
            </a:r>
          </a:p>
          <a:p>
            <a:pPr lvl="1"/>
            <a:r>
              <a:rPr lang="en-US" dirty="0"/>
              <a:t>Economic agents will self-select into various actions that will maximize their well-being (including firms maximizing economic profits)</a:t>
            </a:r>
          </a:p>
          <a:p>
            <a:r>
              <a:rPr lang="en-US" dirty="0"/>
              <a:t>Testing strict exogeneity</a:t>
            </a:r>
          </a:p>
          <a:p>
            <a:pPr lvl="1"/>
            <a:r>
              <a:rPr lang="en-US" dirty="0"/>
              <a:t>We cannot directly test the strict exogeneity assumption</a:t>
            </a:r>
          </a:p>
          <a:p>
            <a:pPr lvl="1"/>
            <a:r>
              <a:rPr lang="en-US" dirty="0"/>
              <a:t>We need to appeal to theory and other literature</a:t>
            </a:r>
          </a:p>
        </p:txBody>
      </p:sp>
    </p:spTree>
    <p:extLst>
      <p:ext uri="{BB962C8B-B14F-4D97-AF65-F5344CB8AC3E}">
        <p14:creationId xmlns:p14="http://schemas.microsoft.com/office/powerpoint/2010/main" val="221273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08A-89D2-50B8-766B-8C53579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B8B1-1430-90A0-3AC1-A146AAA4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7DD-F51B-3F0C-31CA-9B47A46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EC82-A8D6-40E6-F2AB-B77DE7AD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</a:t>
            </a:r>
          </a:p>
          <a:p>
            <a:pPr lvl="1"/>
            <a:r>
              <a:rPr lang="en-US" dirty="0"/>
              <a:t>These are situations where the economic environment, which may be summarized by an exogenous variable, </a:t>
            </a:r>
            <a:r>
              <a:rPr lang="en-US" b="1" dirty="0"/>
              <a:t>exogenously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Sometimes this is inadvertently due to a policy or institutional change</a:t>
            </a:r>
          </a:p>
          <a:p>
            <a:pPr lvl="1"/>
            <a:r>
              <a:rPr lang="en-US" dirty="0"/>
              <a:t>The key term here is exogenously changes, which means economic agents do not have time to anticipate the change</a:t>
            </a:r>
          </a:p>
          <a:p>
            <a:pPr lvl="1"/>
            <a:r>
              <a:rPr lang="en-US" dirty="0"/>
              <a:t>Remember, we need to be concerned about self-selection by economic agents trying to optimize their utility</a:t>
            </a:r>
          </a:p>
          <a:p>
            <a:pPr lvl="1"/>
            <a:r>
              <a:rPr lang="en-US" dirty="0"/>
              <a:t>There is randomization from the inadvertent change that leads some economic agents into treatment and others into no treatment</a:t>
            </a:r>
          </a:p>
        </p:txBody>
      </p:sp>
    </p:spTree>
    <p:extLst>
      <p:ext uri="{BB962C8B-B14F-4D97-AF65-F5344CB8AC3E}">
        <p14:creationId xmlns:p14="http://schemas.microsoft.com/office/powerpoint/2010/main" val="419681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inadvertent natural experiments that have occurred</a:t>
            </a:r>
          </a:p>
          <a:p>
            <a:pPr lvl="1"/>
            <a:r>
              <a:rPr lang="en-US" dirty="0"/>
              <a:t>The Vietnam draft lottery </a:t>
            </a:r>
          </a:p>
          <a:p>
            <a:pPr lvl="1"/>
            <a:r>
              <a:rPr lang="en-US" dirty="0"/>
              <a:t>The Oregon Medicaid lottery</a:t>
            </a:r>
          </a:p>
          <a:p>
            <a:pPr lvl="1"/>
            <a:r>
              <a:rPr lang="en-US" dirty="0"/>
              <a:t>Tennessee STAR</a:t>
            </a:r>
          </a:p>
          <a:p>
            <a:pPr lvl="1"/>
            <a:r>
              <a:rPr lang="en-US" dirty="0"/>
              <a:t>Arbitrary cutoffs for regulation assignment (e.g.: firm size of 50 employees)</a:t>
            </a:r>
          </a:p>
          <a:p>
            <a:pPr lvl="1"/>
            <a:r>
              <a:rPr lang="en-US" dirty="0"/>
              <a:t>Arbitrary SAT cutoff for admission</a:t>
            </a:r>
          </a:p>
          <a:p>
            <a:pPr lvl="1"/>
            <a:r>
              <a:rPr lang="en-US" dirty="0"/>
              <a:t>State adoption of policy (though there can be some serious self-selection)</a:t>
            </a:r>
          </a:p>
          <a:p>
            <a:pPr lvl="1"/>
            <a:r>
              <a:rPr lang="en-US" dirty="0"/>
              <a:t>Random assignment to judges</a:t>
            </a:r>
          </a:p>
          <a:p>
            <a:pPr lvl="1"/>
            <a:r>
              <a:rPr lang="en-US" dirty="0"/>
              <a:t>Exogeneity of instruments – wind direction, wave height, rain fall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help with randomization, but they do not always have exogenous assignment to treatment</a:t>
            </a:r>
          </a:p>
          <a:p>
            <a:pPr lvl="1"/>
            <a:r>
              <a:rPr lang="en-US" dirty="0"/>
              <a:t>Lotteries are typical examples of natural experiments</a:t>
            </a:r>
          </a:p>
          <a:p>
            <a:pPr lvl="1"/>
            <a:r>
              <a:rPr lang="en-US" dirty="0"/>
              <a:t>But, there may be self-selection </a:t>
            </a:r>
          </a:p>
          <a:p>
            <a:r>
              <a:rPr lang="en-US" dirty="0"/>
              <a:t>People “assigned” to control may seek treatment elsewhere</a:t>
            </a:r>
          </a:p>
          <a:p>
            <a:pPr lvl="1"/>
            <a:r>
              <a:rPr lang="en-US" dirty="0"/>
              <a:t>For example, a student that does not win a charter school lottery may be place in a private school by their parents instead of going to the assigned public school</a:t>
            </a:r>
          </a:p>
          <a:p>
            <a:pPr lvl="1"/>
            <a:r>
              <a:rPr lang="en-US" dirty="0"/>
              <a:t>The parents self-selected the student out of the control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2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6121-4BFD-F8C6-F3F5-D693C887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 using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1BE1-4D5F-C9D1-580E-EA679602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Vietnam Draft Lottery</a:t>
            </a:r>
          </a:p>
          <a:p>
            <a:pPr lvl="1"/>
            <a:r>
              <a:rPr lang="en-US" dirty="0"/>
              <a:t>Angrist (1990) What are the returns to education for military service during the Vietnam War?</a:t>
            </a:r>
          </a:p>
          <a:p>
            <a:pPr lvl="1"/>
            <a:r>
              <a:rPr lang="en-US" dirty="0"/>
              <a:t>Angrist uses the Vietnam draft lottery as an instrument and SS admin data</a:t>
            </a:r>
          </a:p>
          <a:p>
            <a:pPr lvl="1"/>
            <a:r>
              <a:rPr lang="en-US" dirty="0"/>
              <a:t>It randomly influenced who would serve in the military, and as a result Vietnam veterans earned about 15% less than comparable observations</a:t>
            </a:r>
          </a:p>
          <a:p>
            <a:pPr lvl="1"/>
            <a:r>
              <a:rPr lang="en-US" dirty="0"/>
              <a:t>Can you think of a problem or problems(s) with this instrument?</a:t>
            </a:r>
          </a:p>
          <a:p>
            <a:r>
              <a:rPr lang="en-US" dirty="0"/>
              <a:t>Oregon Medicaid Experiment</a:t>
            </a:r>
          </a:p>
          <a:p>
            <a:pPr lvl="1"/>
            <a:r>
              <a:rPr lang="en-US" dirty="0"/>
              <a:t>There was a lottery for enrollment into Medicaid after Oregon expanded the program to low-income adults</a:t>
            </a:r>
          </a:p>
          <a:p>
            <a:pPr lvl="1"/>
            <a:r>
              <a:rPr lang="en-US" dirty="0"/>
              <a:t>The treated were 25 percentage points more likely to have insurance</a:t>
            </a:r>
          </a:p>
          <a:p>
            <a:pPr lvl="1"/>
            <a:r>
              <a:rPr lang="en-US" dirty="0"/>
              <a:t>The treated higher levels of health care utilization and other better reported health outcomes compared to the control group</a:t>
            </a:r>
          </a:p>
          <a:p>
            <a:pPr lvl="1"/>
            <a:r>
              <a:rPr lang="en-US" dirty="0"/>
              <a:t>This looks at the intent-to-treat not the treatment on the treated, such that not everyone who wins the lottery takes the treatment (Medicaid enrollment)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E0D-AB91-F9E9-3F9D-C93C911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10F0-A06E-77FF-DBF5-1653184B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Quasi-experiments</a:t>
            </a:r>
          </a:p>
          <a:p>
            <a:pPr lvl="1"/>
            <a:r>
              <a:rPr lang="en-US" dirty="0"/>
              <a:t>Natural experiments are sometimes called quasi-experiments</a:t>
            </a:r>
          </a:p>
          <a:p>
            <a:pPr lvl="1"/>
            <a:r>
              <a:rPr lang="en-US" b="1" dirty="0"/>
              <a:t>However, not all quasi-experimental designs have sufficient exogeneity</a:t>
            </a:r>
          </a:p>
          <a:p>
            <a:pPr lvl="1"/>
            <a:r>
              <a:rPr lang="en-US" dirty="0"/>
              <a:t>We will briefly cover some quasi-experimental designs and research using these methods</a:t>
            </a:r>
          </a:p>
          <a:p>
            <a:r>
              <a:rPr lang="en-US" dirty="0"/>
              <a:t>With experimental design or a randomized control trial (RCT)</a:t>
            </a:r>
          </a:p>
          <a:p>
            <a:pPr lvl="1"/>
            <a:r>
              <a:rPr lang="en-US" dirty="0"/>
              <a:t>Economic agents are intentionally randomized assigned to treatment or control</a:t>
            </a:r>
          </a:p>
          <a:p>
            <a:pPr lvl="1"/>
            <a:r>
              <a:rPr lang="en-US" dirty="0"/>
              <a:t>There can still be problems with compliance, but RCT usually have strong exogeneity</a:t>
            </a:r>
          </a:p>
          <a:p>
            <a:r>
              <a:rPr lang="en-US" dirty="0"/>
              <a:t>With quasi-experimental designs (QED), self-selection can still bias our parameters</a:t>
            </a:r>
          </a:p>
          <a:p>
            <a:pPr lvl="1"/>
            <a:r>
              <a:rPr lang="en-US" dirty="0"/>
              <a:t>Self-selection means that people will try to optimize their well-being and self-selection in or out of treatment</a:t>
            </a:r>
          </a:p>
          <a:p>
            <a:pPr lvl="1"/>
            <a:r>
              <a:rPr lang="en-US" dirty="0"/>
              <a:t>We may have endogeneity (such as omitted variable bias) from unobserved confounders, and our QED needs to account, control, or test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Propensity Score Matching</a:t>
            </a:r>
          </a:p>
          <a:p>
            <a:pPr lvl="1"/>
            <a:r>
              <a:rPr lang="en-US" dirty="0"/>
              <a:t>Inverse Probability Weights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Instrumental Variables</a:t>
            </a:r>
          </a:p>
          <a:p>
            <a:pPr lvl="1"/>
            <a:r>
              <a:rPr lang="en-US" dirty="0"/>
              <a:t>We had a brief introduction into IV</a:t>
            </a:r>
          </a:p>
          <a:p>
            <a:r>
              <a:rPr lang="en-US" dirty="0"/>
              <a:t>Difference-in-Differences and its many offshoots</a:t>
            </a:r>
          </a:p>
          <a:p>
            <a:pPr lvl="1"/>
            <a:r>
              <a:rPr lang="en-US" dirty="0"/>
              <a:t>Triple Difference-in-Difference-in-Differences</a:t>
            </a:r>
          </a:p>
          <a:p>
            <a:pPr lvl="1"/>
            <a:r>
              <a:rPr lang="en-US" dirty="0"/>
              <a:t>Event Studies</a:t>
            </a:r>
          </a:p>
          <a:p>
            <a:pPr lvl="1"/>
            <a:r>
              <a:rPr lang="en-US" dirty="0"/>
              <a:t>Two-Way Fixed Effects with and without Staggered Adoption</a:t>
            </a:r>
          </a:p>
          <a:p>
            <a:pPr lvl="1"/>
            <a:r>
              <a:rPr lang="en-US" dirty="0"/>
              <a:t>Synthetic Control </a:t>
            </a:r>
          </a:p>
          <a:p>
            <a:r>
              <a:rPr lang="en-US" dirty="0"/>
              <a:t>Regression Discontinuity Design</a:t>
            </a:r>
          </a:p>
          <a:p>
            <a:pPr lvl="1"/>
            <a:r>
              <a:rPr lang="en-US" dirty="0"/>
              <a:t>Typically considered the strongest QED, due to testable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through walkthrough of different quasi-experiment designs is covered in ECON 672</a:t>
            </a:r>
          </a:p>
          <a:p>
            <a:pPr lvl="1"/>
            <a:r>
              <a:rPr lang="en-US" dirty="0"/>
              <a:t>What are we estimating?</a:t>
            </a:r>
          </a:p>
          <a:p>
            <a:pPr lvl="1"/>
            <a:r>
              <a:rPr lang="en-US" dirty="0"/>
              <a:t>What are the benefits of these research designs?</a:t>
            </a:r>
          </a:p>
          <a:p>
            <a:pPr lvl="1"/>
            <a:r>
              <a:rPr lang="en-US" dirty="0"/>
              <a:t>What are the problems with these research designs?</a:t>
            </a:r>
          </a:p>
          <a:p>
            <a:pPr lvl="1"/>
            <a:r>
              <a:rPr lang="en-US" dirty="0"/>
              <a:t>What are the assumptions?</a:t>
            </a:r>
          </a:p>
          <a:p>
            <a:pPr lvl="1"/>
            <a:r>
              <a:rPr lang="en-US" dirty="0"/>
              <a:t>Are these assumptions testable?</a:t>
            </a:r>
          </a:p>
          <a:p>
            <a:pPr lvl="1"/>
            <a:r>
              <a:rPr lang="en-US" dirty="0"/>
              <a:t>Which quasi-experiment research design is the most likely to have assumptions hold or at least be testable?</a:t>
            </a:r>
          </a:p>
          <a:p>
            <a:pPr lvl="1"/>
            <a:r>
              <a:rPr lang="en-US" dirty="0"/>
              <a:t>Are the results generalizable?  If not, then to whom are they generalizable?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DB40-D760-FB8B-1B2D-C5927AD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and Self-Selection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0880-E7B0-B89C-38A5-2AB35BC69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Angrist and </a:t>
            </a:r>
            <a:r>
              <a:rPr lang="en-US" dirty="0" err="1"/>
              <a:t>Pischke</a:t>
            </a:r>
            <a:r>
              <a:rPr lang="en-US" dirty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15309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93F-937F-F2D9-E0E5-7206A47B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F7F0-5821-A1C5-14D9-5D957093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983-58A7-17A4-9BC6-1CDF3DD1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00B8-73C3-FF4E-B7CF-99DE48C4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 design is one of the most popular quasi-experimental designs</a:t>
            </a:r>
          </a:p>
          <a:p>
            <a:pPr lvl="1"/>
            <a:r>
              <a:rPr lang="en-US" dirty="0"/>
              <a:t>Especially for policy analysis</a:t>
            </a:r>
          </a:p>
          <a:p>
            <a:r>
              <a:rPr lang="en-US" dirty="0"/>
              <a:t>There are a few necessary groups</a:t>
            </a:r>
          </a:p>
          <a:p>
            <a:pPr lvl="1"/>
            <a:r>
              <a:rPr lang="en-US" dirty="0"/>
              <a:t>We need a treatment group affected by the change</a:t>
            </a:r>
          </a:p>
          <a:p>
            <a:pPr lvl="1"/>
            <a:r>
              <a:rPr lang="en-US" dirty="0"/>
              <a:t>We need a control group unaffected by the change</a:t>
            </a:r>
          </a:p>
          <a:p>
            <a:pPr lvl="1"/>
            <a:r>
              <a:rPr lang="en-US" dirty="0"/>
              <a:t>We need at least two time periods</a:t>
            </a:r>
          </a:p>
          <a:p>
            <a:r>
              <a:rPr lang="en-US" dirty="0"/>
              <a:t>Pooled Cross-sectional data can be used at aggregate levels</a:t>
            </a:r>
          </a:p>
          <a:p>
            <a:pPr lvl="1"/>
            <a:r>
              <a:rPr lang="en-US" dirty="0"/>
              <a:t>We may have two independent random samples at the state level</a:t>
            </a:r>
          </a:p>
          <a:p>
            <a:pPr lvl="1"/>
            <a:r>
              <a:rPr lang="en-US" dirty="0"/>
              <a:t>But we must have at least two observations from the state</a:t>
            </a:r>
          </a:p>
        </p:txBody>
      </p:sp>
    </p:spTree>
    <p:extLst>
      <p:ext uri="{BB962C8B-B14F-4D97-AF65-F5344CB8AC3E}">
        <p14:creationId xmlns:p14="http://schemas.microsoft.com/office/powerpoint/2010/main" val="327421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four groups in all</a:t>
            </a:r>
          </a:p>
          <a:p>
            <a:r>
              <a:rPr lang="en-US" dirty="0"/>
              <a:t>Before the Change</a:t>
            </a:r>
          </a:p>
          <a:p>
            <a:pPr lvl="1"/>
            <a:r>
              <a:rPr lang="en-US" dirty="0"/>
              <a:t>Treatment group affected by the change before the change</a:t>
            </a:r>
          </a:p>
          <a:p>
            <a:pPr lvl="1"/>
            <a:r>
              <a:rPr lang="en-US" dirty="0"/>
              <a:t>Control group unaffected by the change before the change</a:t>
            </a:r>
          </a:p>
          <a:p>
            <a:r>
              <a:rPr lang="en-US" dirty="0"/>
              <a:t>After the Change</a:t>
            </a:r>
          </a:p>
          <a:p>
            <a:pPr lvl="1"/>
            <a:r>
              <a:rPr lang="en-US" dirty="0"/>
              <a:t>Treatment group affected by the change after the change</a:t>
            </a:r>
          </a:p>
          <a:p>
            <a:pPr lvl="1"/>
            <a:r>
              <a:rPr lang="en-US" dirty="0"/>
              <a:t>Control group unaffected by the change after the change</a:t>
            </a:r>
          </a:p>
          <a:p>
            <a:r>
              <a:rPr lang="en-US" dirty="0"/>
              <a:t>We have 2 time periods and 2 groups</a:t>
            </a:r>
          </a:p>
          <a:p>
            <a:pPr lvl="1"/>
            <a:r>
              <a:rPr lang="en-US" dirty="0"/>
              <a:t>Hence 2-by-2 Diff-in-Diff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9DE-006A-5EF9-6B20-8987E55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its simplest, a Diff-in-Diff design is just a comparison of the differences among means</a:t>
                </a:r>
              </a:p>
              <a:p>
                <a:pPr lvl="1"/>
                <a:r>
                  <a:rPr lang="en-US" dirty="0"/>
                  <a:t>First, we difference the within group over time</a:t>
                </a:r>
              </a:p>
              <a:p>
                <a:pPr lvl="1"/>
                <a:r>
                  <a:rPr lang="en-US" dirty="0"/>
                  <a:t>Second, we difference the treatment and control group differences</a:t>
                </a:r>
              </a:p>
              <a:p>
                <a:pPr lvl="1"/>
                <a:r>
                  <a:rPr lang="en-US" dirty="0"/>
                  <a:t>Hence, difference-in-differences</a:t>
                </a:r>
              </a:p>
              <a:p>
                <a:pPr lvl="1"/>
                <a:r>
                  <a:rPr lang="en-US" dirty="0"/>
                  <a:t>We will see this in Card and Krueger (1994)</a:t>
                </a:r>
              </a:p>
              <a:p>
                <a:r>
                  <a:rPr lang="en-US" dirty="0"/>
                  <a:t>Our Diff-in-Diff estimator at its simplest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a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95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4D0-51F4-36C7-5EEB-F9E4971E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110345" r="-2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10345" r="-1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110345" r="-1449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203333" r="-2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03333" r="-1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203333" r="-1449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313793" r="-2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313793" r="-1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313793" r="-1449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/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Post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blipFill>
                <a:blip r:embed="rId3"/>
                <a:stretch>
                  <a:fillRect l="-1220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78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C562-4F18-C0C2-00C1-83D436DE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PA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PA Post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NJ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NJ Post</a:t>
                </a:r>
              </a:p>
              <a:p>
                <a:r>
                  <a:rPr lang="en-US" dirty="0"/>
                  <a:t>Different notation</a:t>
                </a:r>
                <a:br>
                  <a:rPr lang="en-US" dirty="0"/>
                </a:br>
                <a:r>
                  <a:rPr lang="en-US" dirty="0"/>
                  <a:t>Same concept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DF640-3849-8E4D-A2FE-8C14A52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441465"/>
            <a:ext cx="7467600" cy="6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8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F2852-E188-4AB0-092A-F9526F6A4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Unlike a randomized control trial or experiment</a:t>
                </a:r>
              </a:p>
              <a:p>
                <a:pPr lvl="1"/>
                <a:r>
                  <a:rPr lang="en-US" dirty="0"/>
                  <a:t>Observations are not randomly assigned to treatment and control</a:t>
                </a:r>
              </a:p>
              <a:p>
                <a:r>
                  <a:rPr lang="en-US" dirty="0"/>
                  <a:t>Key assumption: Parallel Trends</a:t>
                </a:r>
              </a:p>
              <a:p>
                <a:pPr lvl="1"/>
                <a:r>
                  <a:rPr lang="en-US" dirty="0"/>
                  <a:t>In absence of the treatment, the treatment group trend would have been the same as the control group</a:t>
                </a:r>
              </a:p>
              <a:p>
                <a:r>
                  <a:rPr lang="en-US" dirty="0"/>
                  <a:t>Under proper assumptions</a:t>
                </a:r>
              </a:p>
              <a:p>
                <a:pPr lvl="1"/>
                <a:r>
                  <a:rPr lang="en-US" dirty="0"/>
                  <a:t>If our assumptions hold, then our quasi-experimental design is as good as random (this is hard to achieve) </a:t>
                </a:r>
              </a:p>
              <a:p>
                <a:pPr lvl="1"/>
                <a:r>
                  <a:rPr lang="en-US" dirty="0"/>
                  <a:t>We will have found the average treatment on the treated effect (ATT)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F2852-E188-4AB0-092A-F9526F6A4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0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9602-7DD4-7C74-AB56-4B52AAF6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ED74-545D-D8EE-E051-279227DB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Diff-in-Diff takes a step beyond FE and FD estimators</a:t>
            </a:r>
          </a:p>
          <a:p>
            <a:pPr lvl="1"/>
            <a:r>
              <a:rPr lang="en-US" dirty="0"/>
              <a:t>We only control for time-invariant effects with FE and FD</a:t>
            </a:r>
          </a:p>
          <a:p>
            <a:pPr lvl="1"/>
            <a:r>
              <a:rPr lang="en-US" dirty="0"/>
              <a:t>If Diff-in-Diff we can control for time-invariant and time-varying unobserved confounders</a:t>
            </a:r>
          </a:p>
          <a:p>
            <a:r>
              <a:rPr lang="en-US" b="1" dirty="0"/>
              <a:t>The key assumption is the parallel trends assumption</a:t>
            </a:r>
          </a:p>
          <a:p>
            <a:pPr lvl="1"/>
            <a:r>
              <a:rPr lang="en-US" dirty="0"/>
              <a:t>Strict exogeneity can be tough to show or to cover with theory</a:t>
            </a:r>
          </a:p>
          <a:p>
            <a:pPr lvl="1"/>
            <a:r>
              <a:rPr lang="en-US" dirty="0"/>
              <a:t>Unlike the strict exogeneity assumption, there are indirect tests of the parallel trends assumption</a:t>
            </a:r>
          </a:p>
          <a:p>
            <a:pPr lvl="1"/>
            <a:r>
              <a:rPr lang="en-US" dirty="0"/>
              <a:t>There are placebo tests, pre-trends tests</a:t>
            </a:r>
          </a:p>
          <a:p>
            <a:pPr lvl="1"/>
            <a:r>
              <a:rPr lang="en-US" dirty="0"/>
              <a:t>One of the most popular forms of Diff-in-Diff is an event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0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1EBE-08F8-E5C8-7AB2-C8F0D11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extend our diff-in-diff model for additional covariates</a:t>
                </a:r>
              </a:p>
              <a:p>
                <a:pPr lvl="1"/>
                <a:r>
                  <a:rPr lang="en-US" dirty="0"/>
                  <a:t>We may want to add some additional covariates to control for time-varying factors that may bias our results</a:t>
                </a:r>
              </a:p>
              <a:p>
                <a:pPr lvl="1"/>
                <a:r>
                  <a:rPr lang="en-US" dirty="0"/>
                  <a:t>Such that these time-varying factors may not be captured in the parallel trends assumption</a:t>
                </a:r>
              </a:p>
              <a:p>
                <a:r>
                  <a:rPr lang="en-US" dirty="0"/>
                  <a:t>An extended Diff-in-Diff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our dummy variable for the second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dirty="0"/>
                  <a:t> is our dummy variable for the treatment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a matrix of other covariates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8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F93-77FE-278D-033A-021DB32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008C-084D-E9D4-F39A-03C996BE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/>
          <a:lstStyle/>
          <a:p>
            <a:r>
              <a:rPr lang="en-US" dirty="0"/>
              <a:t>Always start off with a question!</a:t>
            </a:r>
          </a:p>
          <a:p>
            <a:r>
              <a:rPr lang="en-US" dirty="0"/>
              <a:t>Does this treatment work?</a:t>
            </a:r>
          </a:p>
          <a:p>
            <a:r>
              <a:rPr lang="en-US" dirty="0"/>
              <a:t>Do hospitals make people healthier?</a:t>
            </a:r>
          </a:p>
          <a:p>
            <a:pPr lvl="1"/>
            <a:r>
              <a:rPr lang="en-US" dirty="0"/>
              <a:t>This is a big question for health economists</a:t>
            </a:r>
          </a:p>
          <a:p>
            <a:pPr lvl="1"/>
            <a:r>
              <a:rPr lang="en-US" dirty="0"/>
              <a:t>Immediately, we think, yes, of course hospitals make them healthier</a:t>
            </a:r>
          </a:p>
          <a:p>
            <a:pPr lvl="1"/>
            <a:r>
              <a:rPr lang="en-US" dirty="0"/>
              <a:t>What a silly question!</a:t>
            </a:r>
          </a:p>
          <a:p>
            <a:pPr lvl="1"/>
            <a:r>
              <a:rPr lang="en-US" dirty="0"/>
              <a:t>However, we need to consider all possible impacts</a:t>
            </a:r>
          </a:p>
          <a:p>
            <a:r>
              <a:rPr lang="en-US" dirty="0"/>
              <a:t>This is a causal if-then, cause-effect question</a:t>
            </a:r>
          </a:p>
          <a:p>
            <a:pPr lvl="1"/>
            <a:r>
              <a:rPr lang="en-US" dirty="0"/>
              <a:t>It is not easy to answer without it being confounded by self-selection or selection bias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2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43F3-E47D-5EA3-D44A-5AF7A20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A74-E26A-EFAC-F8E0-55A703D0B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2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is OLS BLUE?</a:t>
            </a:r>
          </a:p>
          <a:p>
            <a:pPr lvl="1"/>
            <a:r>
              <a:rPr lang="en-US" dirty="0"/>
              <a:t>When assumption Gauss-Markov 1-4 are satisfied is unbiased and consistent, but it might not be efficient</a:t>
            </a:r>
          </a:p>
          <a:p>
            <a:pPr lvl="1"/>
            <a:r>
              <a:rPr lang="en-US" dirty="0"/>
              <a:t>When assumption 1-6 are satisfied, OLS estimators are BLUE</a:t>
            </a:r>
          </a:p>
          <a:p>
            <a:pPr lvl="1"/>
            <a:r>
              <a:rPr lang="en-US" dirty="0"/>
              <a:t>Efficiency is what adds the best in BLUE</a:t>
            </a:r>
          </a:p>
          <a:p>
            <a:r>
              <a:rPr lang="en-US" dirty="0"/>
              <a:t>What happens to our estimators when we have endogeneity?</a:t>
            </a:r>
          </a:p>
          <a:p>
            <a:pPr lvl="1"/>
            <a:r>
              <a:rPr lang="en-US" dirty="0"/>
              <a:t>Our estimators are no longer consistent or unbiased</a:t>
            </a:r>
          </a:p>
          <a:p>
            <a:r>
              <a:rPr lang="en-US" dirty="0"/>
              <a:t>What happens when we have multicollinearity or heteroskedasticity</a:t>
            </a:r>
          </a:p>
          <a:p>
            <a:pPr lvl="1"/>
            <a:r>
              <a:rPr lang="en-US" dirty="0"/>
              <a:t>Our standard errors become biased, even though OLS can be LUE</a:t>
            </a:r>
          </a:p>
          <a:p>
            <a:r>
              <a:rPr lang="en-US" dirty="0"/>
              <a:t>What is the direction of the bias when we have on unobserved confounder?</a:t>
            </a:r>
          </a:p>
        </p:txBody>
      </p:sp>
    </p:spTree>
    <p:extLst>
      <p:ext uri="{BB962C8B-B14F-4D97-AF65-F5344CB8AC3E}">
        <p14:creationId xmlns:p14="http://schemas.microsoft.com/office/powerpoint/2010/main" val="1350831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causes endogeneity?</a:t>
            </a:r>
          </a:p>
          <a:p>
            <a:pPr lvl="1"/>
            <a:r>
              <a:rPr lang="en-US" dirty="0"/>
              <a:t>Omitted variable bias</a:t>
            </a:r>
          </a:p>
          <a:p>
            <a:pPr lvl="1"/>
            <a:r>
              <a:rPr lang="en-US" dirty="0"/>
              <a:t>Misspecification</a:t>
            </a:r>
          </a:p>
          <a:p>
            <a:pPr lvl="1"/>
            <a:r>
              <a:rPr lang="en-US" dirty="0"/>
              <a:t>Measurement Error (classic errors-in-variables)</a:t>
            </a:r>
          </a:p>
          <a:p>
            <a:pPr lvl="1"/>
            <a:r>
              <a:rPr lang="en-US" dirty="0"/>
              <a:t>Missing data on independent variables</a:t>
            </a:r>
          </a:p>
          <a:p>
            <a:pPr lvl="1"/>
            <a:r>
              <a:rPr lang="en-US" dirty="0"/>
              <a:t>Simultaneity Bias</a:t>
            </a:r>
          </a:p>
          <a:p>
            <a:r>
              <a:rPr lang="en-US" dirty="0"/>
              <a:t>What causes standard errors to be biased?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r>
              <a:rPr lang="en-US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671410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test for misspecification?</a:t>
                </a:r>
              </a:p>
              <a:p>
                <a:pPr lvl="1"/>
                <a:r>
                  <a:rPr lang="en-US" dirty="0"/>
                  <a:t>F-Tests for joint exclusion restrictions</a:t>
                </a:r>
              </a:p>
              <a:p>
                <a:pPr lvl="1"/>
                <a:r>
                  <a:rPr lang="en-US" dirty="0"/>
                  <a:t>Regression Specification Error Test (RESET)</a:t>
                </a:r>
              </a:p>
              <a:p>
                <a:pPr lvl="1"/>
                <a:r>
                  <a:rPr lang="en-US" dirty="0"/>
                  <a:t>We need to be cautious when testing non-nested models</a:t>
                </a:r>
              </a:p>
              <a:p>
                <a:r>
                  <a:rPr lang="en-US" dirty="0"/>
                  <a:t>Measurement Error in our Dependent Variable</a:t>
                </a:r>
              </a:p>
              <a:p>
                <a:pPr lvl="1"/>
                <a:r>
                  <a:rPr lang="en-US" dirty="0"/>
                  <a:t>Can increase our variance since the error term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Measurement Error in our Independent Variables</a:t>
                </a:r>
              </a:p>
              <a:p>
                <a:pPr lvl="1"/>
                <a:r>
                  <a:rPr lang="en-US" dirty="0"/>
                  <a:t>We are usually concerned about the observed variable being correlated with the error term even if the true variable is not</a:t>
                </a:r>
              </a:p>
              <a:p>
                <a:pPr lvl="1"/>
                <a:r>
                  <a:rPr lang="en-US" dirty="0"/>
                  <a:t>Classic errors-in-variables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32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BE2-6795-E604-DD90-A1DA17AC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Helps with</a:t>
                </a:r>
              </a:p>
              <a:p>
                <a:pPr lvl="1"/>
                <a:r>
                  <a:rPr lang="en-US" dirty="0"/>
                  <a:t>Omitted Variable Bias</a:t>
                </a:r>
              </a:p>
              <a:p>
                <a:pPr lvl="1"/>
                <a:r>
                  <a:rPr lang="en-US" dirty="0"/>
                  <a:t>Measurement Error</a:t>
                </a:r>
              </a:p>
              <a:p>
                <a:pPr lvl="1"/>
                <a:r>
                  <a:rPr lang="en-US" dirty="0"/>
                  <a:t>Simultaneity Bias</a:t>
                </a:r>
              </a:p>
              <a:p>
                <a:r>
                  <a:rPr lang="en-US" dirty="0"/>
                  <a:t>We can implement instrumental variables with a 2SLS</a:t>
                </a:r>
              </a:p>
              <a:p>
                <a:r>
                  <a:rPr lang="en-US" dirty="0"/>
                  <a:t>Key assumptions</a:t>
                </a:r>
              </a:p>
              <a:p>
                <a:pPr lvl="1"/>
                <a:r>
                  <a:rPr lang="en-US" dirty="0"/>
                  <a:t>Instrument Relevance – testable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Instrument Exogeneity – untestable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Rule of Thumb for Instrument Relevance</a:t>
                </a:r>
              </a:p>
              <a:p>
                <a:pPr lvl="1"/>
                <a:r>
                  <a:rPr lang="en-US" dirty="0"/>
                  <a:t>A F-statistic greater than 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64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Pooled OLS</a:t>
                </a:r>
              </a:p>
              <a:p>
                <a:pPr lvl="1"/>
                <a:r>
                  <a:rPr lang="en-US" dirty="0"/>
                  <a:t>We can control for secular trends over time by pooling multiple cross-sections together across time</a:t>
                </a:r>
              </a:p>
              <a:p>
                <a:pPr lvl="1"/>
                <a:r>
                  <a:rPr lang="en-US" dirty="0"/>
                  <a:t>We cannot control for time-invariant heterogeneity</a:t>
                </a:r>
              </a:p>
              <a:p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dirty="0"/>
                  <a:t>Our of our first Fixed Effects estimators that can control for time-invariant heterogeneity</a:t>
                </a:r>
              </a:p>
              <a:p>
                <a:pPr lvl="1"/>
                <a:r>
                  <a:rPr lang="en-US" dirty="0"/>
                  <a:t>We take the difference between two-time periods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30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 (Within) Estimator</a:t>
                </a:r>
              </a:p>
              <a:p>
                <a:pPr lvl="1"/>
                <a:r>
                  <a:rPr lang="en-US" dirty="0"/>
                  <a:t>We can demean the data across time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main assumption is strict exogeneity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Dummy Variable Estimator</a:t>
                </a:r>
              </a:p>
              <a:p>
                <a:r>
                  <a:rPr lang="en-US" dirty="0"/>
                  <a:t>Random Effects</a:t>
                </a:r>
              </a:p>
              <a:p>
                <a:pPr lvl="1"/>
                <a:r>
                  <a:rPr lang="en-US" dirty="0"/>
                  <a:t>We have an assumption with random effects along with our usual strict exogeneity assumption</a:t>
                </a:r>
              </a:p>
              <a:p>
                <a:pPr lvl="1"/>
                <a:r>
                  <a:rPr lang="en-US" dirty="0"/>
                  <a:t>The cross-sectional unit 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Simple Difference in Means</a:t>
            </a:r>
          </a:p>
          <a:p>
            <a:pPr lvl="1"/>
            <a:r>
              <a:rPr lang="en-US" b="1" dirty="0"/>
              <a:t>Simple difference in means will be confounded by self-selection unless individuals were randomized into treatment</a:t>
            </a:r>
          </a:p>
          <a:p>
            <a:pPr lvl="1"/>
            <a:r>
              <a:rPr lang="en-US" dirty="0"/>
              <a:t>Sick people may self-select into hospitals</a:t>
            </a:r>
          </a:p>
          <a:p>
            <a:r>
              <a:rPr lang="en-US" dirty="0"/>
              <a:t>Let’s consider poor elderly population that uses hospital ER as primary care</a:t>
            </a:r>
          </a:p>
          <a:p>
            <a:r>
              <a:rPr lang="en-US" dirty="0"/>
              <a:t>On the positive side</a:t>
            </a:r>
          </a:p>
          <a:p>
            <a:pPr lvl="1"/>
            <a:r>
              <a:rPr lang="en-US" dirty="0"/>
              <a:t>They have access to health care providers</a:t>
            </a:r>
          </a:p>
          <a:p>
            <a:r>
              <a:rPr lang="en-US" dirty="0"/>
              <a:t>On the negative side: </a:t>
            </a:r>
          </a:p>
          <a:p>
            <a:pPr lvl="1"/>
            <a:r>
              <a:rPr lang="en-US" dirty="0"/>
              <a:t>Hospital are expensive and crowded</a:t>
            </a:r>
          </a:p>
          <a:p>
            <a:pPr lvl="1"/>
            <a:r>
              <a:rPr lang="en-US" dirty="0"/>
              <a:t>Patients may get infected from other sick patients</a:t>
            </a:r>
          </a:p>
          <a:p>
            <a:pPr lvl="1"/>
            <a:r>
              <a:rPr lang="en-US" dirty="0"/>
              <a:t>Hospital might not be the most effective way to get primary care</a:t>
            </a:r>
          </a:p>
          <a:p>
            <a:pPr lvl="1"/>
            <a:r>
              <a:rPr lang="en-US" dirty="0"/>
              <a:t>May be sicker overall going into treatment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Sick people may self-select into hospitals</a:t>
                </a:r>
              </a:p>
              <a:p>
                <a:pPr lvl="1"/>
                <a:r>
                  <a:rPr lang="en-US" dirty="0"/>
                  <a:t>If we do a simple difference in means, we may see that people who get hospital treatment have worse overall health</a:t>
                </a:r>
              </a:p>
              <a:p>
                <a:r>
                  <a:rPr lang="en-US" dirty="0"/>
                  <a:t>Using data from the National Health Interview Survey (NHIS), </a:t>
                </a:r>
              </a:p>
              <a:p>
                <a:pPr lvl="1"/>
                <a:r>
                  <a:rPr lang="en-US" dirty="0"/>
                  <a:t>Find people who sought out hospital services for overnight stays</a:t>
                </a:r>
              </a:p>
              <a:p>
                <a:pPr lvl="1"/>
                <a:r>
                  <a:rPr lang="en-US" dirty="0"/>
                  <a:t>Find out people’s self-reported health status (Excellent=5, Very Good=4, </a:t>
                </a:r>
                <a:br>
                  <a:rPr lang="en-US" dirty="0"/>
                </a:br>
                <a:r>
                  <a:rPr lang="en-US" dirty="0"/>
                  <a:t>Good=3, Fair=2, Poor=1)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A simple difference in means will be confounded by self-selection</a:t>
                </a:r>
              </a:p>
              <a:p>
                <a:pPr lvl="1"/>
                <a:r>
                  <a:rPr lang="en-US" dirty="0"/>
                  <a:t>Sicker people will seek out hospital services while healthy individuals will not</a:t>
                </a:r>
              </a:p>
              <a:p>
                <a:pPr lvl="1"/>
                <a:r>
                  <a:rPr lang="en-US" dirty="0"/>
                  <a:t>The simple difference is means 0.72 for non-hospitalized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=58.9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3C498-FAEB-1241-C3EF-81440B4D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9536"/>
              </p:ext>
            </p:extLst>
          </p:nvPr>
        </p:nvGraphicFramePr>
        <p:xfrm>
          <a:off x="838200" y="43822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4329589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720587785"/>
                    </a:ext>
                  </a:extLst>
                </a:gridCol>
                <a:gridCol w="2194339">
                  <a:extLst>
                    <a:ext uri="{9D8B030D-6E8A-4147-A177-3AD203B41FA5}">
                      <a16:colId xmlns:a16="http://schemas.microsoft.com/office/drawing/2014/main" val="1865565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4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Health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6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8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think about hospital treatment as a binary random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outcome of interest, health status,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𝑃𝑜𝑡𝑒𝑛𝑡𝑖𝑎𝑙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𝑂𝑢𝑡𝑐𝑜𝑚𝑒𝑠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Each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 has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 and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whether or not they get treatment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is the potential outcome if the individual does go to the hospital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potential outcome if the individual does not go to the hospital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233" b="-38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Potential Outcomes are a comparison between two possible states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Factual outcome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he outcome that actually happened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Counterfactual outcome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he outcome that would of happened if the alternative or alternatives were selected </a:t>
                </a:r>
                <a:br>
                  <a:rPr lang="en-US" dirty="0">
                    <a:solidFill>
                      <a:srgbClr val="000000"/>
                    </a:solidFill>
                    <a:effectLst/>
                  </a:rPr>
                </a:br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Main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We only observe one outcome, </a:t>
                </a: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the factual outcome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We do not observe the other outcome; we do not observe the counterfactual for a unit of observation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1206" t="-2111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68E7-D25D-BFD8-A222-73FEA46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E674-109E-EE7F-9870-DE6D79B2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</a:rPr>
              <a:t>The counterfactual is a vital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What would the world look like if another outcome was chosen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However, the counterfactual is never 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Counterfactuals exist </a:t>
            </a:r>
            <a:r>
              <a:rPr lang="en-US" i="1" u="sng" dirty="0">
                <a:solidFill>
                  <a:srgbClr val="000000"/>
                </a:solidFill>
                <a:effectLst/>
              </a:rPr>
              <a:t>ex ante</a:t>
            </a:r>
            <a:r>
              <a:rPr lang="en-US" dirty="0">
                <a:solidFill>
                  <a:srgbClr val="000000"/>
                </a:solidFill>
                <a:effectLst/>
              </a:rPr>
              <a:t> (or before the fact) as a set of possibilities before one outcome is realized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To simply, we choose a binary outcome for the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We condense multiple outcomes into two: factual and counterfactual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26950</TotalTime>
  <Words>3030</Words>
  <Application>Microsoft Macintosh PowerPoint</Application>
  <PresentationFormat>Widescreen</PresentationFormat>
  <Paragraphs>410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 Neue</vt:lpstr>
      <vt:lpstr>Office Theme</vt:lpstr>
      <vt:lpstr>Econ 645: Week 5</vt:lpstr>
      <vt:lpstr>Overview</vt:lpstr>
      <vt:lpstr>Potential Outcomes and Self-Selection</vt:lpstr>
      <vt:lpstr>Question of Interest</vt:lpstr>
      <vt:lpstr>Simple Difference in Means</vt:lpstr>
      <vt:lpstr>Simple Difference in Means</vt:lpstr>
      <vt:lpstr>Potential Outcomes</vt:lpstr>
      <vt:lpstr>Potential Outcomes</vt:lpstr>
      <vt:lpstr>Potential Outcomes</vt:lpstr>
      <vt:lpstr>Potential Outcomes</vt:lpstr>
      <vt:lpstr>Potential Outcomes</vt:lpstr>
      <vt:lpstr>Potential Outcomes</vt:lpstr>
      <vt:lpstr>Potential Outcomes</vt:lpstr>
      <vt:lpstr>Simple Difference in Outcomes</vt:lpstr>
      <vt:lpstr>Simple Difference in Outcomes</vt:lpstr>
      <vt:lpstr>Selection Bias</vt:lpstr>
      <vt:lpstr>Randomized Assignment</vt:lpstr>
      <vt:lpstr> Policy and Program Analysis</vt:lpstr>
      <vt:lpstr>Policy Analysis with Two-Period Panel Data</vt:lpstr>
      <vt:lpstr>Fixed Effects (Within) for Policy Analysis</vt:lpstr>
      <vt:lpstr>Fixed Effects (Within)</vt:lpstr>
      <vt:lpstr>Natural Experiments</vt:lpstr>
      <vt:lpstr>Natural Experiments</vt:lpstr>
      <vt:lpstr>Natural Experiments</vt:lpstr>
      <vt:lpstr>Natural Experiments</vt:lpstr>
      <vt:lpstr>Natural Experiments using IV</vt:lpstr>
      <vt:lpstr>Quasi-experiments</vt:lpstr>
      <vt:lpstr>Quasi-experiment designs</vt:lpstr>
      <vt:lpstr>Quasi-experiment design</vt:lpstr>
      <vt:lpstr>Intro to Difference-in-Differences</vt:lpstr>
      <vt:lpstr>Difference-in-Differences with Pooled Cross Sections</vt:lpstr>
      <vt:lpstr>Diff-in-Diff with Pooled Cross Sections</vt:lpstr>
      <vt:lpstr>Diff-in-Diff with Pooled Cross Sections</vt:lpstr>
      <vt:lpstr>Diff-in-Diff with Pooled Cross Sections</vt:lpstr>
      <vt:lpstr>Diff-in-Diff</vt:lpstr>
      <vt:lpstr>Diff-in-Diff Assumptions</vt:lpstr>
      <vt:lpstr>Diff-in-Diff Assumptions</vt:lpstr>
      <vt:lpstr>Diff-in-Diff with Pooled Cross Sections</vt:lpstr>
      <vt:lpstr>Stata examples and work</vt:lpstr>
      <vt:lpstr>Review</vt:lpstr>
      <vt:lpstr>Endogeneity</vt:lpstr>
      <vt:lpstr>Endogeneity</vt:lpstr>
      <vt:lpstr>Endogeneity</vt:lpstr>
      <vt:lpstr>Instrumental Variables</vt:lpstr>
      <vt:lpstr>Panel Data</vt:lpstr>
      <vt:lpstr>Panel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5</dc:title>
  <dc:creator>Samuel Rowe</dc:creator>
  <cp:lastModifiedBy>Samuel Rowe</cp:lastModifiedBy>
  <cp:revision>23</cp:revision>
  <dcterms:created xsi:type="dcterms:W3CDTF">2023-08-11T18:35:56Z</dcterms:created>
  <dcterms:modified xsi:type="dcterms:W3CDTF">2024-04-03T00:45:37Z</dcterms:modified>
</cp:coreProperties>
</file>