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00" r:id="rId3"/>
    <p:sldId id="257" r:id="rId4"/>
    <p:sldId id="267" r:id="rId5"/>
    <p:sldId id="258" r:id="rId6"/>
    <p:sldId id="259" r:id="rId7"/>
    <p:sldId id="268" r:id="rId8"/>
    <p:sldId id="269" r:id="rId9"/>
    <p:sldId id="271" r:id="rId10"/>
    <p:sldId id="272" r:id="rId11"/>
    <p:sldId id="273" r:id="rId12"/>
    <p:sldId id="278" r:id="rId13"/>
    <p:sldId id="270" r:id="rId14"/>
    <p:sldId id="274" r:id="rId15"/>
    <p:sldId id="261" r:id="rId16"/>
    <p:sldId id="262" r:id="rId17"/>
    <p:sldId id="275" r:id="rId18"/>
    <p:sldId id="276" r:id="rId19"/>
    <p:sldId id="277" r:id="rId20"/>
    <p:sldId id="280" r:id="rId21"/>
    <p:sldId id="282" r:id="rId22"/>
    <p:sldId id="279" r:id="rId23"/>
    <p:sldId id="266" r:id="rId24"/>
    <p:sldId id="283" r:id="rId25"/>
    <p:sldId id="286" r:id="rId26"/>
    <p:sldId id="284" r:id="rId27"/>
    <p:sldId id="285" r:id="rId28"/>
    <p:sldId id="287" r:id="rId29"/>
    <p:sldId id="288" r:id="rId30"/>
    <p:sldId id="263" r:id="rId31"/>
    <p:sldId id="264" r:id="rId32"/>
    <p:sldId id="290" r:id="rId33"/>
    <p:sldId id="292" r:id="rId34"/>
    <p:sldId id="289" r:id="rId35"/>
    <p:sldId id="293" r:id="rId36"/>
    <p:sldId id="294" r:id="rId37"/>
    <p:sldId id="295" r:id="rId38"/>
    <p:sldId id="296" r:id="rId39"/>
    <p:sldId id="297" r:id="rId40"/>
    <p:sldId id="299" r:id="rId41"/>
    <p:sldId id="298" r:id="rId42"/>
    <p:sldId id="265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245"/>
  </p:normalViewPr>
  <p:slideViewPr>
    <p:cSldViewPr snapToGrid="0">
      <p:cViewPr varScale="1">
        <p:scale>
          <a:sx n="124" d="100"/>
          <a:sy n="124" d="100"/>
        </p:scale>
        <p:origin x="3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BA46A-1771-79B9-4BC8-36252DC3E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608E7E-E7A3-1531-C198-E02A7048D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46D97-3B00-6C38-E264-54542EA9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012D-94D3-0947-9D71-029D28FD143D}" type="datetimeFigureOut">
              <a:rPr lang="en-US" smtClean="0"/>
              <a:t>3/10/24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72B04-BD35-4AB5-36B2-0605E3533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589A6-71A9-F3EB-284E-B0EFC228A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86EE0-B229-704B-A9E9-0F9894674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30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4DBF8-B40B-83A4-D2E0-986A44CE8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7F844C-8045-0448-96CC-51847179FD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2F71C-3ECA-1C5E-783A-903FF3BA1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012D-94D3-0947-9D71-029D28FD143D}" type="datetimeFigureOut">
              <a:rPr lang="en-US" smtClean="0"/>
              <a:t>3/10/24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7662A-9F2A-036A-1D1E-1FC376A58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1B1E5-1A2A-7034-5CBF-11A1C21FB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86EE0-B229-704B-A9E9-0F9894674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8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F60E73-CD97-B153-B7AD-AC2693A716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B59659-FAA1-E859-BF05-BD3A80407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F2C1B-4A0B-3FF6-67CF-D533F918D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012D-94D3-0947-9D71-029D28FD143D}" type="datetimeFigureOut">
              <a:rPr lang="en-US" smtClean="0"/>
              <a:t>3/10/24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1B3A8-A532-9074-F4C4-C0D791944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70AA1-EB3C-3699-AD3D-D412E7F0B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86EE0-B229-704B-A9E9-0F9894674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44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2B4D6-98DA-1F13-92E2-3B68F635B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C2AE2-5A7D-EF2B-5451-243C7F72A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A8D2A-58F1-86BF-312F-CB7A97A01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012D-94D3-0947-9D71-029D28FD143D}" type="datetimeFigureOut">
              <a:rPr lang="en-US" smtClean="0"/>
              <a:t>3/10/24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DF907-4D3A-4099-6D6A-A648B52EC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BF5D1-C2A5-8771-FF4C-B5BFA26D7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86EE0-B229-704B-A9E9-0F9894674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0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E89A4-2B2C-A1B8-790D-83A142ABA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5B78D-ACD1-772D-F183-55C1DAB8E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29968-C4D5-C005-83B4-FF8C96661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012D-94D3-0947-9D71-029D28FD143D}" type="datetimeFigureOut">
              <a:rPr lang="en-US" smtClean="0"/>
              <a:t>3/10/24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D2F42-EFD3-2155-985C-9171F39C8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F0FE2-0C15-EF50-C70B-F4E290099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86EE0-B229-704B-A9E9-0F9894674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03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D1EA6-AEB8-1C64-3692-B63193821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C622C-EC71-05A8-043A-F068BEB53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AC428C-DF1C-5D7F-C685-450521A91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69FCA-6E92-460E-4553-0A768BF17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012D-94D3-0947-9D71-029D28FD143D}" type="datetimeFigureOut">
              <a:rPr lang="en-US" smtClean="0"/>
              <a:t>3/10/24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384681-807D-C262-80A6-81734DA45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D13AEF-E346-78F8-13EC-27D3E1CC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86EE0-B229-704B-A9E9-0F9894674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04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392B-CC27-56F2-B31B-3204E03A5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D9CC5-0646-A1E4-A7BC-664F0D204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4B184-6A7B-1DA0-ED57-6733B6DDFD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09598D-418D-5BCB-7D00-6568A39638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A5355E-2232-1EDF-00D0-708B7C6C68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0151CA-8AEB-9290-2D25-04017A8C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012D-94D3-0947-9D71-029D28FD143D}" type="datetimeFigureOut">
              <a:rPr lang="en-US" smtClean="0"/>
              <a:t>3/10/24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CC60DE-8FA2-9029-1468-C42A5DDED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41D935-06CB-EFA0-F702-A98AE444C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86EE0-B229-704B-A9E9-0F9894674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22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1C57E-C91B-3A38-0CB0-E81182A2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00C245-7D33-5C88-7334-E7BEA429C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012D-94D3-0947-9D71-029D28FD143D}" type="datetimeFigureOut">
              <a:rPr lang="en-US" smtClean="0"/>
              <a:t>3/10/24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7497AB-7542-8E6F-AC36-5417D1631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8AFD7-7E20-EA0A-6A07-0109286F3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86EE0-B229-704B-A9E9-0F9894674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1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68CDBF-02B7-A47D-4ED1-FA2197F6E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012D-94D3-0947-9D71-029D28FD143D}" type="datetimeFigureOut">
              <a:rPr lang="en-US" smtClean="0"/>
              <a:t>3/10/24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D33E3C-46F3-CFFE-71E2-DCF76C7FE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AD54AA-8F2C-7C62-85DC-68A840CD4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86EE0-B229-704B-A9E9-0F9894674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731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796EC-6021-3C1D-C84D-4A3B6005B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630CF-848B-6496-5C5D-2C0EEF197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2BF7FA-0E67-6CAE-F07D-35CC0DA80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50FE3B-B323-CB3D-CFBA-5A60B7D02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012D-94D3-0947-9D71-029D28FD143D}" type="datetimeFigureOut">
              <a:rPr lang="en-US" smtClean="0"/>
              <a:t>3/10/24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EFC4A7-C99B-0F4B-A0F8-B93BD1E2F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83557F-CE94-ABCB-858A-5E9846FC6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86EE0-B229-704B-A9E9-0F9894674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3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9393D-B133-E5ED-A454-CCCD5CC1B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1A8975-EFEA-0C3A-F83E-AAE029697F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A12A54-8C92-F4C9-C8AD-247B752AB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BB20AC-462A-7930-4E37-52EE91F33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012D-94D3-0947-9D71-029D28FD143D}" type="datetimeFigureOut">
              <a:rPr lang="en-US" smtClean="0"/>
              <a:t>3/10/24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0DBC0-6978-74E5-68F1-B06191E81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6A07C1-5849-D86F-063E-FDFC25F8F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86EE0-B229-704B-A9E9-0F9894674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20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7D94F1-D245-F54A-69A8-8EC6DB177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9D255D-70D5-0606-0B52-611B5EFDE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08657-4FE8-21FE-6199-12F085329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0012D-94D3-0947-9D71-029D28FD143D}" type="datetimeFigureOut">
              <a:rPr lang="en-US" smtClean="0"/>
              <a:t>3/10/24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E6894-7CFF-3F6C-A62F-3426CB30A3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0FC7-BD69-725C-E89D-DDEECAD07C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86EE0-B229-704B-A9E9-0F9894674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696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A6FCD-4BAD-9C11-0685-55504F0781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Econ 645: Week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CB27B4-DEC9-4A24-1FF8-2A30A7F980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Pooling Cross Sections and First Difference Estimator</a:t>
            </a:r>
          </a:p>
        </p:txBody>
      </p:sp>
    </p:spTree>
    <p:extLst>
      <p:ext uri="{BB962C8B-B14F-4D97-AF65-F5344CB8AC3E}">
        <p14:creationId xmlns:p14="http://schemas.microsoft.com/office/powerpoint/2010/main" val="1723227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C1247-8488-128D-CC95-F9D44F436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Interactions with Pooled 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E384C5-7CDA-A7D1-F3D4-202DD23EBB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Our model of natural log of hourly wages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𝑤𝑎𝑔𝑒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85+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𝑒𝑑𝑢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85∗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𝑒𝑑𝑢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𝑒𝑥𝑝𝑟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𝑒𝑥𝑝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𝑢𝑛𝑖𝑜𝑛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𝑓𝑒𝑚𝑎𝑙𝑒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85∗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𝑓𝑒𝑚𝑎𝑙𝑒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Returns to education can vary by year with our interactions</a:t>
                </a:r>
              </a:p>
              <a:p>
                <a:pPr lvl="1"/>
                <a:r>
                  <a:rPr lang="en-US" dirty="0"/>
                  <a:t>The returns to education in 1978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returns to education in 1985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represents how much returns to education changed between 1978 and 1985</a:t>
                </a:r>
              </a:p>
              <a:p>
                <a:r>
                  <a:rPr lang="en-US" dirty="0"/>
                  <a:t>Wage differential between men and women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 represents the logged wage differential between men and women </a:t>
                </a:r>
                <a:r>
                  <a:rPr lang="en-US" b="1" dirty="0"/>
                  <a:t>in 1978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 represents the logged wage differential </a:t>
                </a:r>
                <a:r>
                  <a:rPr lang="en-US" b="1" dirty="0"/>
                  <a:t>in 1985</a:t>
                </a:r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E384C5-7CDA-A7D1-F3D4-202DD23EBB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8230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C1247-8488-128D-CC95-F9D44F436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Interactions with Pooled 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E384C5-7CDA-A7D1-F3D4-202DD23EBB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367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Another factor to consider: inflation</a:t>
                </a:r>
              </a:p>
              <a:p>
                <a:pPr lvl="1"/>
                <a:r>
                  <a:rPr lang="en-US" dirty="0"/>
                  <a:t>We are using nominal hourly wages in our analysis and we could use the CPI to deflate wages in 1985</a:t>
                </a:r>
              </a:p>
              <a:p>
                <a:pPr lvl="1"/>
                <a:r>
                  <a:rPr lang="en-US" dirty="0"/>
                  <a:t>Or, we can use </a:t>
                </a:r>
                <a:r>
                  <a:rPr lang="en-US" b="1" dirty="0"/>
                  <a:t>time binaries/dummies </a:t>
                </a:r>
                <a:r>
                  <a:rPr lang="en-US" dirty="0"/>
                  <a:t>to account for inflation and </a:t>
                </a:r>
                <a:r>
                  <a:rPr lang="en-US" b="1" dirty="0"/>
                  <a:t>the natural log of wages </a:t>
                </a: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85</m:t>
                    </m:r>
                  </m:oMath>
                </a14:m>
                <a:r>
                  <a:rPr lang="en-US" dirty="0"/>
                  <a:t> denotes a deflator factor 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𝑤𝑎𝑔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85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𝑤𝑎𝑔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85</m:t>
                            </m:r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While wages vary across people, the deflator factor does not and </a:t>
                </a:r>
                <a:r>
                  <a:rPr lang="en-US" b="1" dirty="0"/>
                  <a:t>the deflator factor will be absorbed into the intercept</a:t>
                </a:r>
              </a:p>
              <a:p>
                <a:r>
                  <a:rPr lang="en-US" dirty="0"/>
                  <a:t>Note: </a:t>
                </a:r>
              </a:p>
              <a:p>
                <a:pPr lvl="1"/>
                <a:r>
                  <a:rPr lang="en-US" dirty="0"/>
                  <a:t>this does not account different prices indices for people living in different areas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E384C5-7CDA-A7D1-F3D4-202DD23EBB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3674"/>
              </a:xfrm>
              <a:blipFill>
                <a:blip r:embed="rId2"/>
                <a:stretch>
                  <a:fillRect l="-1086" t="-2073" r="-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6398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FAB8E-98B0-AC8D-7011-C22DAB7A5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Pooled 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AD05B0-1046-7F3A-D4D8-089C6D52BE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Pooled Data (and Panel Data) cannot solve simultaneity bias</a:t>
                </a:r>
              </a:p>
              <a:p>
                <a:pPr lvl="1"/>
                <a:r>
                  <a:rPr lang="en-US" dirty="0"/>
                  <a:t>We’ll need an instrumental variable to solve this issue</a:t>
                </a:r>
              </a:p>
              <a:p>
                <a:r>
                  <a:rPr lang="en-US" dirty="0"/>
                  <a:t>Crime Rate and Police Per Capita</a:t>
                </a:r>
              </a:p>
              <a:p>
                <a:pPr lvl="1"/>
                <a:r>
                  <a:rPr lang="en-US" dirty="0"/>
                  <a:t>Modeling crime rate and police per capita</a:t>
                </a:r>
              </a:p>
              <a:p>
                <a:pPr lvl="1"/>
                <a:r>
                  <a:rPr lang="en-US" dirty="0"/>
                  <a:t>Cities with high crime rates also likely have higher police per capita</a:t>
                </a:r>
              </a:p>
              <a:p>
                <a:r>
                  <a:rPr lang="en-US" dirty="0"/>
                  <a:t>In a simple model is biased in the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𝑐𝑟𝑖𝑚𝑒𝑟𝑎𝑡𝑒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𝑝𝑜𝑙𝑖𝑐𝑒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𝑐𝑎𝑝𝑖𝑡𝑎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Adding a time secular trend will not relieve the bias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𝑐𝑟𝑖𝑚𝑒𝑟𝑎𝑡𝑒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𝑝𝑜𝑙𝑖𝑐𝑒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𝑐𝑎𝑝𝑖𝑡𝑎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87+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AD05B0-1046-7F3A-D4D8-089C6D52BE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2835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C1247-8488-128D-CC95-F9D44F436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Chow Test for Structural Changes across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E384C5-7CDA-A7D1-F3D4-202DD23EBB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A Chow Test (or F-Test) can be used to determine whether multiple regressions functions differ across two groups</a:t>
                </a:r>
              </a:p>
              <a:p>
                <a:pPr lvl="1"/>
                <a:r>
                  <a:rPr lang="en-US" dirty="0"/>
                  <a:t>We can apply the same rationale for different time periods</a:t>
                </a:r>
              </a:p>
              <a:p>
                <a:pPr lvl="1"/>
                <a:r>
                  <a:rPr lang="en-US" dirty="0"/>
                  <a:t>One regression has the restricted sum of squared residual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) </a:t>
                </a:r>
              </a:p>
              <a:p>
                <a:pPr lvl="1"/>
                <a:r>
                  <a:rPr lang="en-US" dirty="0"/>
                  <a:t>The unrestricted regression includes the different time periods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𝑈𝑅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Testing</a:t>
                </a:r>
              </a:p>
              <a:p>
                <a:pPr lvl="1"/>
                <a:r>
                  <a:rPr lang="en-US" dirty="0"/>
                  <a:t>One way is to test the joint significance of all time binaries (intercepts) and time-binary-explanatory interactions (slopes)</a:t>
                </a:r>
              </a:p>
              <a:p>
                <a:pPr lvl="1"/>
                <a:r>
                  <a:rPr lang="en-US" dirty="0"/>
                  <a:t>Another way is to test the joint significances of just the time binaries (intercepts), and then the joint significance of all interactions (slopes)</a:t>
                </a:r>
              </a:p>
              <a:p>
                <a:r>
                  <a:rPr lang="en-US" dirty="0"/>
                  <a:t>Note:</a:t>
                </a:r>
              </a:p>
              <a:p>
                <a:pPr lvl="1"/>
                <a:r>
                  <a:rPr lang="en-US" dirty="0"/>
                  <a:t>Make sure to adjust for heteroskedasticity – robust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E384C5-7CDA-A7D1-F3D4-202DD23EBB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2723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C1247-8488-128D-CC95-F9D44F436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Chow Test for Structural Changes across Time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E384C5-7CDA-A7D1-F3D4-202DD23EBB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A Chow test can be used for more than 2 periods</a:t>
                </a:r>
              </a:p>
              <a:p>
                <a:pPr lvl="1"/>
                <a:r>
                  <a:rPr lang="en-US" dirty="0"/>
                  <a:t>First, test the intercepts for joint significance </a:t>
                </a:r>
              </a:p>
              <a:p>
                <a:pPr lvl="1"/>
                <a:r>
                  <a:rPr lang="en-US" dirty="0"/>
                  <a:t>Next, we can test our slope coefficients by interacting all time binaries with one or all explanatory variables and test joint significance</a:t>
                </a:r>
              </a:p>
              <a:p>
                <a:r>
                  <a:rPr lang="en-US" dirty="0"/>
                  <a:t>Alternatively, for many time periods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and explanatory variables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we can:</a:t>
                </a:r>
              </a:p>
              <a:p>
                <a:pPr lvl="1"/>
                <a:r>
                  <a:rPr lang="en-US" dirty="0"/>
                  <a:t>We could estimate a regression with time binaries/dummies for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Then, estimate regressions for each time period and obtain the sum of squared residuals for each time period and then sum them</a:t>
                </a:r>
              </a:p>
              <a:p>
                <a:pPr lvl="1"/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time periods</a:t>
                </a:r>
              </a:p>
              <a:p>
                <a:pPr lvl="1"/>
                <a:r>
                  <a:rPr lang="en-US" dirty="0"/>
                  <a:t>If 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explanatory variables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time period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 observations</a:t>
                </a:r>
              </a:p>
              <a:p>
                <a:pPr lvl="1"/>
                <a:r>
                  <a:rPr lang="en-US" dirty="0"/>
                  <a:t>The degree of freedom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𝑆𝑆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𝑆𝑆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𝑈𝑅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𝑆𝑆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𝑈𝑅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𝑇𝑘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Don’t forget the robustness checks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E384C5-7CDA-A7D1-F3D4-202DD23EBB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2616" b="-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0583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3B61E-66E2-6FF4-C573-77F55F8A5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Two-Period Panel 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7A75D-6E44-D4AD-5948-594D262899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42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D4367-98B7-67F0-AE7B-34C111612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Two-Period Panel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09D75-34C8-EA4F-139F-DBF12151E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Panel Data</a:t>
            </a:r>
          </a:p>
          <a:p>
            <a:pPr lvl="1"/>
            <a:r>
              <a:rPr lang="en-US" dirty="0"/>
              <a:t>Panel data or longitudinal data have </a:t>
            </a:r>
            <a:r>
              <a:rPr lang="en-US" b="1" dirty="0"/>
              <a:t>a cross-section </a:t>
            </a:r>
            <a:r>
              <a:rPr lang="en-US" dirty="0"/>
              <a:t>and </a:t>
            </a:r>
            <a:r>
              <a:rPr lang="en-US" b="1" dirty="0"/>
              <a:t>a time dimension</a:t>
            </a:r>
            <a:r>
              <a:rPr lang="en-US" dirty="0"/>
              <a:t>, but </a:t>
            </a:r>
            <a:r>
              <a:rPr lang="en-US" b="1" dirty="0"/>
              <a:t>panel data follow the same unit over time</a:t>
            </a:r>
          </a:p>
          <a:p>
            <a:pPr lvl="1"/>
            <a:r>
              <a:rPr lang="en-US" dirty="0"/>
              <a:t>We randomly select units of analysis from the population, and then we follow them and collect data over time.</a:t>
            </a:r>
          </a:p>
          <a:p>
            <a:pPr lvl="1"/>
            <a:r>
              <a:rPr lang="en-US" dirty="0"/>
              <a:t>We cannot assume that panel data observations are independently distributed across time</a:t>
            </a:r>
          </a:p>
          <a:p>
            <a:r>
              <a:rPr lang="en-US" dirty="0"/>
              <a:t>Key difference with panel data and pooled cross-sections</a:t>
            </a:r>
          </a:p>
          <a:p>
            <a:pPr lvl="1"/>
            <a:r>
              <a:rPr lang="en-US" dirty="0"/>
              <a:t>We have a time dimension and a unit of analysis dimension</a:t>
            </a:r>
          </a:p>
          <a:p>
            <a:pPr lvl="1"/>
            <a:r>
              <a:rPr lang="en-US" b="1" dirty="0"/>
              <a:t>Key: We can follow a unit of analysis over time and control for observed and unobserved </a:t>
            </a:r>
            <a:r>
              <a:rPr lang="en-US" b="1" i="1" u="sng" dirty="0"/>
              <a:t>time-invariant</a:t>
            </a:r>
            <a:r>
              <a:rPr lang="en-US" b="1" dirty="0"/>
              <a:t> confounders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219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D4367-98B7-67F0-AE7B-34C111612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Two-Period Panel Data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909D75-34C8-EA4F-139F-DBF12151E7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Let’s look at an example between pooled cross-section vs panel data</a:t>
                </a:r>
              </a:p>
              <a:p>
                <a:r>
                  <a:rPr lang="en-US" dirty="0"/>
                  <a:t>Pooled Cross-sections</a:t>
                </a:r>
              </a:p>
              <a:p>
                <a:pPr lvl="1"/>
                <a:r>
                  <a:rPr lang="en-US" dirty="0"/>
                  <a:t>We can control for secular trends over time with time binaries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are time binaries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error term still contains </a:t>
                </a:r>
                <a:r>
                  <a:rPr lang="en-US" b="1" dirty="0"/>
                  <a:t>time-vary</a:t>
                </a:r>
                <a:r>
                  <a:rPr lang="en-US" dirty="0"/>
                  <a:t> and </a:t>
                </a:r>
                <a:r>
                  <a:rPr lang="en-US" b="1" dirty="0"/>
                  <a:t>time-invariant factors </a:t>
                </a:r>
                <a:r>
                  <a:rPr lang="en-US" dirty="0"/>
                  <a:t>affecting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Panel Data</a:t>
                </a:r>
              </a:p>
              <a:p>
                <a:pPr lvl="1"/>
                <a:r>
                  <a:rPr lang="en-US" dirty="0"/>
                  <a:t>We can control for </a:t>
                </a:r>
                <a:r>
                  <a:rPr lang="en-US" b="1" dirty="0"/>
                  <a:t>secular trends </a:t>
                </a:r>
                <a:r>
                  <a:rPr lang="en-US" dirty="0"/>
                  <a:t>over time with time binaries</a:t>
                </a:r>
              </a:p>
              <a:p>
                <a:pPr lvl="1"/>
                <a:r>
                  <a:rPr lang="en-US" dirty="0"/>
                  <a:t>We can control for </a:t>
                </a:r>
                <a:r>
                  <a:rPr lang="en-US" b="1" dirty="0"/>
                  <a:t>time-invariant observed and unobserved factors </a:t>
                </a:r>
                <a:r>
                  <a:rPr lang="en-US" dirty="0"/>
                  <a:t>through unit of analysis binaries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are unit binaries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are time binaries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909D75-34C8-EA4F-139F-DBF12151E7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915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D4367-98B7-67F0-AE7B-34C111612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Effects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909D75-34C8-EA4F-139F-DBF12151E7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Fixed Effects</a:t>
                </a:r>
              </a:p>
              <a:p>
                <a:pPr lvl="1"/>
                <a:r>
                  <a:rPr lang="en-US" dirty="0"/>
                  <a:t>Our unit of analysis binaries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are usually referred to as </a:t>
                </a:r>
                <a:r>
                  <a:rPr lang="en-US" b="1" dirty="0"/>
                  <a:t>fixed effects</a:t>
                </a:r>
              </a:p>
              <a:p>
                <a:pPr lvl="1"/>
                <a:r>
                  <a:rPr lang="en-US" b="1" dirty="0"/>
                  <a:t>These capture all observed and unobserved factors that do not vary over time</a:t>
                </a:r>
              </a:p>
              <a:p>
                <a:pPr lvl="1"/>
                <a:r>
                  <a:rPr lang="en-US" dirty="0"/>
                  <a:t>This is why there is no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in the subscript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; it is fixed over time</a:t>
                </a:r>
              </a:p>
              <a:p>
                <a:r>
                  <a:rPr lang="en-US" dirty="0"/>
                  <a:t>Other names besides fixed effects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sometimes referred to as an </a:t>
                </a:r>
                <a:r>
                  <a:rPr lang="en-US" b="1" dirty="0"/>
                  <a:t>unobserved effect</a:t>
                </a:r>
                <a:r>
                  <a:rPr lang="en-US" dirty="0"/>
                  <a:t>, since we capture the unobserved time-invariant effects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sometimes referred to as </a:t>
                </a:r>
                <a:r>
                  <a:rPr lang="en-US" b="1" dirty="0"/>
                  <a:t>unobserved heterogeneity</a:t>
                </a:r>
                <a:r>
                  <a:rPr lang="en-US" dirty="0"/>
                  <a:t>, since it captures unobserved heterogeneity of the individual, firm, etc.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909D75-34C8-EA4F-139F-DBF12151E7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1628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D4367-98B7-67F0-AE7B-34C111612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Idiosyncratic Error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909D75-34C8-EA4F-139F-DBF12151E7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Idiosyncratic error</a:t>
                </a:r>
              </a:p>
              <a:p>
                <a:pPr lvl="1"/>
                <a:r>
                  <a:rPr lang="en-US" dirty="0"/>
                  <a:t>In our model,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error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/>
                  <a:t> is called the </a:t>
                </a:r>
                <a:r>
                  <a:rPr lang="en-US" b="1" dirty="0"/>
                  <a:t>idiosyncratic error </a:t>
                </a:r>
                <a:r>
                  <a:rPr lang="en-US" dirty="0"/>
                  <a:t>or </a:t>
                </a:r>
                <a:r>
                  <a:rPr lang="en-US" b="1" dirty="0"/>
                  <a:t>time-varying error</a:t>
                </a:r>
              </a:p>
              <a:p>
                <a:pPr lvl="1"/>
                <a:r>
                  <a:rPr lang="en-US" dirty="0"/>
                  <a:t>It represents unobserved factors that vary over time and affect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We’ll see similar error when we discuss time-series analysis</a:t>
                </a:r>
              </a:p>
              <a:p>
                <a:r>
                  <a:rPr lang="en-US" dirty="0"/>
                  <a:t>Note</a:t>
                </a:r>
              </a:p>
              <a:p>
                <a:pPr lvl="1"/>
                <a:r>
                  <a:rPr lang="en-US" dirty="0"/>
                  <a:t>The idiosyncratic error contains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and unit of observation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909D75-34C8-EA4F-139F-DBF12151E7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255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69E26-C80C-F6D8-DCFE-A28A8278E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6F685-E304-6436-4C3B-35FFEB882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Discussion 3 is available</a:t>
            </a:r>
          </a:p>
          <a:p>
            <a:r>
              <a:rPr lang="en-US" dirty="0"/>
              <a:t>Problem Set 1 – Instrumental Variables is available </a:t>
            </a:r>
          </a:p>
          <a:p>
            <a:pPr lvl="1"/>
            <a:r>
              <a:rPr lang="en-US" dirty="0"/>
              <a:t>Due April 1</a:t>
            </a:r>
            <a:r>
              <a:rPr lang="en-US" baseline="30000" dirty="0"/>
              <a:t>st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2012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68953-4473-DE42-8134-5D8DB4D15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Fixed Effects Estimators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E0C390-4C34-5244-049B-845F458D65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There are a couple of ways to deal with unobserved time-invariant heterogeneity (unobserved time-invariant confounders)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First-Difference Estimator</a:t>
                </a:r>
              </a:p>
              <a:p>
                <a:pPr lvl="1"/>
                <a:r>
                  <a:rPr lang="en-US" b="1" dirty="0"/>
                  <a:t>We look at the change, or the difference, within the dependent and explanatory variables between 2 periods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Fixed Effects (Within) Estimator</a:t>
                </a:r>
              </a:p>
              <a:p>
                <a:pPr lvl="1"/>
                <a:r>
                  <a:rPr lang="en-US" dirty="0"/>
                  <a:t>We eliminate time-invariant heterogeneity by looking at variation within a unit of analysis</a:t>
                </a:r>
              </a:p>
              <a:p>
                <a:pPr lvl="1"/>
                <a:r>
                  <a:rPr lang="en-US" b="1" dirty="0"/>
                  <a:t>We demean each variable </a:t>
                </a:r>
                <a:r>
                  <a:rPr lang="en-US" dirty="0"/>
                  <a:t>(subtract each observation from the mean)</a:t>
                </a:r>
              </a:p>
              <a:p>
                <a:pPr lvl="1"/>
                <a:r>
                  <a:rPr lang="en-US" dirty="0"/>
                  <a:t>Since time-invariant confounders do change over time, they are removed</a:t>
                </a:r>
              </a:p>
              <a:p>
                <a:pPr lvl="1"/>
                <a:r>
                  <a:rPr lang="en-US" b="1" dirty="0"/>
                  <a:t>We look at variation within a unit of observation – </a:t>
                </a:r>
                <a:r>
                  <a:rPr lang="en-US" dirty="0"/>
                  <a:t>hence Within Estimator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Least-Squares Dummy Variable Estimator (LSDV)</a:t>
                </a:r>
              </a:p>
              <a:p>
                <a:pPr lvl="1"/>
                <a:r>
                  <a:rPr lang="en-US" dirty="0"/>
                  <a:t>Binaries for each unit of analysis</a:t>
                </a:r>
              </a:p>
              <a:p>
                <a:r>
                  <a:rPr lang="en-US" dirty="0"/>
                  <a:t>Note: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 FE/Within, LSDV, and First-Difference Estimators are similar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E0C390-4C34-5244-049B-845F458D65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965" t="-2267" r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7428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68953-4473-DE42-8134-5D8DB4D15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First-Difference Equation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E0C390-4C34-5244-049B-845F458D65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First-Differencing is</a:t>
                </a:r>
                <a:r>
                  <a:rPr lang="en-US" b="1" dirty="0"/>
                  <a:t> one</a:t>
                </a:r>
                <a:r>
                  <a:rPr lang="en-US" dirty="0"/>
                  <a:t> </a:t>
                </a:r>
                <a:r>
                  <a:rPr lang="en-US" b="1" dirty="0"/>
                  <a:t>way to take care of time-invariant heterogeneity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We look at the change, or the difference, within the dependent and explanatory variables between 2 periods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Subtract equation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from the equation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Our first-differenced equation</a:t>
                </a:r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𝚫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𝜹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0" smtClean="0">
                        <a:latin typeface="Cambria Math" panose="02040503050406030204" pitchFamily="18" charset="0"/>
                      </a:rPr>
                      <m:t>𝚫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𝚫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E0C390-4C34-5244-049B-845F458D65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198" b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7028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68953-4473-DE42-8134-5D8DB4D15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First-Difference Equation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E0C390-4C34-5244-049B-845F458D65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Our first-differenced equation</a:t>
                </a:r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 a panel data model, </a:t>
                </a:r>
                <a:r>
                  <a:rPr lang="en-US" b="1" dirty="0"/>
                  <a:t>an equation where the dependent and independent variables have all been first differenced between 2 periods</a:t>
                </a:r>
              </a:p>
              <a:p>
                <a:r>
                  <a:rPr lang="en-US" dirty="0"/>
                  <a:t>Key assumption is </a:t>
                </a:r>
                <a:r>
                  <a:rPr lang="en-US" b="1" dirty="0"/>
                  <a:t>Strict Exogeneity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There are no time-varying unobserved confounding biasing our results</a:t>
                </a:r>
              </a:p>
              <a:p>
                <a:r>
                  <a:rPr lang="en-US" dirty="0"/>
                  <a:t>First-differenced estimator</a:t>
                </a:r>
              </a:p>
              <a:p>
                <a:pPr lvl="1"/>
                <a:r>
                  <a:rPr lang="en-US" dirty="0"/>
                  <a:t>When we estimate our first-differenced equation with OLS, it is called a first-differenced estimator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E0C390-4C34-5244-049B-845F458D65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34839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93ABB-DFAE-80F5-DFD4-1562184C0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of First-Difference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CBCFB-4354-2DC4-C55B-5845323CED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Assumption 1: </a:t>
                </a:r>
              </a:p>
              <a:p>
                <a:pPr lvl="1"/>
                <a:r>
                  <a:rPr lang="en-US" dirty="0"/>
                  <a:t>Linear in parameters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Assumption 2</a:t>
                </a:r>
              </a:p>
              <a:p>
                <a:pPr lvl="1"/>
                <a:r>
                  <a:rPr lang="en-US" dirty="0"/>
                  <a:t>We have a random sample from the cross section</a:t>
                </a:r>
              </a:p>
              <a:p>
                <a:r>
                  <a:rPr lang="en-US" dirty="0"/>
                  <a:t>Assumption 3</a:t>
                </a:r>
              </a:p>
              <a:p>
                <a:pPr lvl="1"/>
                <a:r>
                  <a:rPr lang="en-US" dirty="0"/>
                  <a:t>We have variation in x (changes over time) and no perfect linear relationship among explanatory variables (perfect multicollinearity)</a:t>
                </a:r>
              </a:p>
              <a:p>
                <a:r>
                  <a:rPr lang="en-US" dirty="0"/>
                  <a:t>Assumption 4</a:t>
                </a:r>
              </a:p>
              <a:p>
                <a:pPr lvl="1"/>
                <a:r>
                  <a:rPr lang="en-US" b="1" dirty="0"/>
                  <a:t>Strict exogeneity assumption </a:t>
                </a:r>
                <a:r>
                  <a:rPr lang="en-US" dirty="0"/>
                  <a:t>– the expected value of the idiosyncratic error given the explanatory variables </a:t>
                </a:r>
                <a:r>
                  <a:rPr lang="en-US" b="1" dirty="0"/>
                  <a:t>in all time periods </a:t>
                </a:r>
                <a:r>
                  <a:rPr lang="en-US" dirty="0"/>
                  <a:t>and the unobserved effect is zero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=0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CBCFB-4354-2DC4-C55B-5845323CED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16" b="-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4389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93ABB-DFAE-80F5-DFD4-1562184C0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of First-Difference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CBCFB-4354-2DC4-C55B-5845323CED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Assumption 5: </a:t>
                </a:r>
              </a:p>
              <a:p>
                <a:pPr lvl="1"/>
                <a:r>
                  <a:rPr lang="en-US" dirty="0"/>
                  <a:t>Homoskedasticity</a:t>
                </a:r>
              </a:p>
              <a:p>
                <a:pPr lvl="1"/>
                <a:r>
                  <a:rPr lang="en-US" dirty="0"/>
                  <a:t>The variance of the differenced errors, conditional on all explanatory variables, is constant </a:t>
                </a:r>
              </a:p>
              <a:p>
                <a:r>
                  <a:rPr lang="en-US" dirty="0"/>
                  <a:t>Assumption 6:</a:t>
                </a:r>
              </a:p>
              <a:p>
                <a:pPr lvl="1"/>
                <a:r>
                  <a:rPr lang="en-US" b="1" dirty="0"/>
                  <a:t>The idiosyncratic errors are not serially correlated</a:t>
                </a:r>
              </a:p>
              <a:p>
                <a:pPr lvl="1"/>
                <a:r>
                  <a:rPr lang="en-US" dirty="0"/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, the differences in the idiosyncratic error are uncorrelated (conditional on all explanatory variables)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𝑖𝑠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We’ll cover this a bit more in time series analysis, but it means that the error term follows a random walk over time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CBCFB-4354-2DC4-C55B-5845323CED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06180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DF41B-3943-08A3-C0B9-F2B2CE7EE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First-Differenced Estimator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BC7B4-452F-94A6-4176-88F870972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first-differencing or fixed effects (within) estimator is a good way of dealing with time-invariant heterogeneity</a:t>
            </a:r>
          </a:p>
          <a:p>
            <a:pPr lvl="1"/>
            <a:r>
              <a:rPr lang="en-US" dirty="0"/>
              <a:t>Assuming strict exogeneity assumption holds </a:t>
            </a:r>
          </a:p>
          <a:p>
            <a:r>
              <a:rPr lang="en-US" dirty="0"/>
              <a:t>There are costs/limitations</a:t>
            </a:r>
          </a:p>
          <a:p>
            <a:pPr lvl="1"/>
            <a:r>
              <a:rPr lang="en-US" dirty="0"/>
              <a:t>Panel data are harder to collect then cross-sectional data</a:t>
            </a:r>
          </a:p>
          <a:p>
            <a:pPr lvl="1"/>
            <a:r>
              <a:rPr lang="en-US" dirty="0"/>
              <a:t>We lose variation when we take the first difference/fixed effects within our explanatory variables </a:t>
            </a:r>
          </a:p>
          <a:p>
            <a:pPr lvl="1"/>
            <a:r>
              <a:rPr lang="en-US" dirty="0"/>
              <a:t>We may not have that much variation in our explanatory variables, too</a:t>
            </a:r>
          </a:p>
        </p:txBody>
      </p:sp>
    </p:spTree>
    <p:extLst>
      <p:ext uri="{BB962C8B-B14F-4D97-AF65-F5344CB8AC3E}">
        <p14:creationId xmlns:p14="http://schemas.microsoft.com/office/powerpoint/2010/main" val="33896907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DF41B-3943-08A3-C0B9-F2B2CE7EE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First-Differenced 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7BC7B4-452F-94A6-4176-88F8709720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Multivariate First-Difference Estimator</a:t>
                </a:r>
              </a:p>
              <a:p>
                <a:pPr lvl="1"/>
                <a:r>
                  <a:rPr lang="en-US" dirty="0"/>
                  <a:t>It is not a problem to add more explanatory variables</a:t>
                </a:r>
              </a:p>
              <a:p>
                <a:r>
                  <a:rPr lang="en-US" dirty="0"/>
                  <a:t>Our Model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There are three subscripts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the observation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is the time period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 the variable label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7BC7B4-452F-94A6-4176-88F8709720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64311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850DD-AE35-C3F2-3841-2A930C610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with First Difference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F1F106-C7EC-6735-BA1A-07DBBA97B4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Returns to Education Example</a:t>
                </a:r>
              </a:p>
              <a:p>
                <a:r>
                  <a:rPr lang="en-US" dirty="0"/>
                  <a:t>Benefit: we can eliminate ability assuming it is time invariant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𝑤𝑎𝑔𝑒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𝑖𝑡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𝑒𝑑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𝑎𝑏𝑖𝑙𝑖𝑡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𝑤𝑎𝑔𝑒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Problem: </a:t>
                </a:r>
              </a:p>
              <a:p>
                <a:pPr lvl="1"/>
                <a:r>
                  <a:rPr lang="en-US" dirty="0"/>
                  <a:t>Education does not change much over time</a:t>
                </a:r>
              </a:p>
              <a:p>
                <a:pPr lvl="1"/>
                <a:r>
                  <a:rPr lang="en-US" dirty="0"/>
                  <a:t>It will be hard to estimate a population parameter unless we have a large sample size</a:t>
                </a:r>
              </a:p>
              <a:p>
                <a:pPr lvl="1"/>
                <a:r>
                  <a:rPr lang="en-US" dirty="0"/>
                  <a:t>Even if it does, who is your population that are changing education?  Is it generalizable?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F1F106-C7EC-6735-BA1A-07DBBA97B4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06946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DF41B-3943-08A3-C0B9-F2B2CE7EE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Lags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7BC7B4-452F-94A6-4176-88F8709720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Explanatory Lags or Distributed Lag Model</a:t>
                </a:r>
              </a:p>
              <a:p>
                <a:pPr lvl="1"/>
                <a:r>
                  <a:rPr lang="en-US" dirty="0"/>
                  <a:t>In our panel data, it is possible to add </a:t>
                </a:r>
                <a:r>
                  <a:rPr lang="en-US" b="1" dirty="0"/>
                  <a:t>lags of explanatory variables </a:t>
                </a:r>
                <a:r>
                  <a:rPr lang="en-US" dirty="0"/>
                  <a:t>to our model</a:t>
                </a:r>
              </a:p>
              <a:p>
                <a:pPr lvl="1"/>
                <a:r>
                  <a:rPr lang="en-US" dirty="0"/>
                  <a:t>We may want to lag an explanatory variable</a:t>
                </a:r>
              </a:p>
              <a:p>
                <a:pPr lvl="1"/>
                <a:r>
                  <a:rPr lang="en-US" dirty="0"/>
                  <a:t>It is possible to have more lags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An example of distributed lag model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𝑐𝑟𝑖𝑚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𝑖𝑡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78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𝑐𝑙𝑒𝑎𝑟𝑟𝑎𝑡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Crime is a function of the clear rate in the </a:t>
                </a:r>
                <a:r>
                  <a:rPr lang="en-US" b="1" dirty="0"/>
                  <a:t>prior time period</a:t>
                </a:r>
              </a:p>
              <a:p>
                <a:r>
                  <a:rPr lang="en-US" dirty="0"/>
                  <a:t>Autoregressive AR lags</a:t>
                </a:r>
              </a:p>
              <a:p>
                <a:pPr lvl="1"/>
                <a:r>
                  <a:rPr lang="en-US" dirty="0"/>
                  <a:t>The </a:t>
                </a:r>
                <a:r>
                  <a:rPr lang="en-US" b="1" dirty="0"/>
                  <a:t>lags of the dependent variables </a:t>
                </a:r>
                <a:r>
                  <a:rPr lang="en-US" dirty="0"/>
                  <a:t>may have explanatory power </a:t>
                </a:r>
              </a:p>
              <a:p>
                <a:pPr lvl="1"/>
                <a:r>
                  <a:rPr lang="en-US" dirty="0"/>
                  <a:t>We’ll discuss this a bit more in our time series discussion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7BC7B4-452F-94A6-4176-88F8709720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85973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9C240-F303-2F3B-BF67-811C38397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Organizing Panel 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1F6E7D-40E7-B266-1870-E53DB252E6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4230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Panel Data need to be organized so it is easy to link data</a:t>
                </a:r>
              </a:p>
              <a:p>
                <a:r>
                  <a:rPr lang="en-US" dirty="0"/>
                  <a:t>Let’s say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 will want two observations for the same unit of analysis</a:t>
                </a:r>
              </a:p>
              <a:p>
                <a:pPr lvl="1"/>
                <a:r>
                  <a:rPr lang="en-US" dirty="0"/>
                  <a:t>The first observation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will be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 second observation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will be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data may be in long format instead of wide format</a:t>
                </a:r>
              </a:p>
              <a:p>
                <a:pPr lvl="1"/>
                <a:r>
                  <a:rPr lang="en-US" dirty="0"/>
                  <a:t>You don’t want your time periods to be in separate columns</a:t>
                </a:r>
              </a:p>
              <a:p>
                <a:pPr lvl="1"/>
                <a:r>
                  <a:rPr lang="en-US" dirty="0"/>
                  <a:t>There should be a time period column and a unit of analysis column</a:t>
                </a:r>
              </a:p>
              <a:p>
                <a:r>
                  <a:rPr lang="en-US" dirty="0"/>
                  <a:t>Set up the Panel in long format</a:t>
                </a:r>
              </a:p>
              <a:p>
                <a:pPr lvl="1"/>
                <a:r>
                  <a:rPr lang="en-US" dirty="0"/>
                  <a:t>Sort on unit of analysis and then time period</a:t>
                </a:r>
              </a:p>
              <a:p>
                <a:pPr lvl="1"/>
                <a:r>
                  <a:rPr lang="en-US" dirty="0"/>
                  <a:t>Use “</a:t>
                </a:r>
                <a:r>
                  <a:rPr lang="en-US" dirty="0" err="1"/>
                  <a:t>xtset</a:t>
                </a:r>
                <a:r>
                  <a:rPr lang="en-US" dirty="0"/>
                  <a:t>” in Stata</a:t>
                </a:r>
              </a:p>
              <a:p>
                <a:pPr lvl="1"/>
                <a:r>
                  <a:rPr lang="en-US" dirty="0"/>
                  <a:t>Easier to compare Pooled OLS with Fixed Effects Estimator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1F6E7D-40E7-B266-1870-E53DB252E6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42303"/>
              </a:xfrm>
              <a:blipFill>
                <a:blip r:embed="rId2"/>
                <a:stretch>
                  <a:fillRect l="-1086" t="-2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8623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B53BF-8570-F673-6CAC-1BAF659F6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814BD-5F47-3586-C661-4AF98D247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Pooling independent cross sections across time</a:t>
            </a:r>
          </a:p>
          <a:p>
            <a:r>
              <a:rPr lang="en-US" dirty="0"/>
              <a:t>Two-period panel data analysis</a:t>
            </a:r>
          </a:p>
          <a:p>
            <a:r>
              <a:rPr lang="en-US" dirty="0"/>
              <a:t>Differencing with more than two time periods</a:t>
            </a:r>
          </a:p>
          <a:p>
            <a:r>
              <a:rPr lang="en-US" dirty="0"/>
              <a:t>Stata Examples </a:t>
            </a:r>
          </a:p>
        </p:txBody>
      </p:sp>
    </p:spTree>
    <p:extLst>
      <p:ext uri="{BB962C8B-B14F-4D97-AF65-F5344CB8AC3E}">
        <p14:creationId xmlns:p14="http://schemas.microsoft.com/office/powerpoint/2010/main" val="2972882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24E11-D353-0D01-5345-0A61048AC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Differencing with More than Two Time Periods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6AC96-6451-DA08-02DA-157D4D6836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099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553CF-30B1-7BAE-C93D-45C27C7AE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Differencing with More Than Two Time Periods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49BDAD-D652-041E-66DE-2FE524FED0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Fixed Effects or Differencing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Let’s look at a general fixed effect model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And,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have three intercepts for each time period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this is our base period (or reference period)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49BDAD-D652-041E-66DE-2FE524FED0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56773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553CF-30B1-7BAE-C93D-45C27C7AE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Differencing with More Than Two Time Periods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49BDAD-D652-041E-66DE-2FE524FED0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5257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Take a first difference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Difference between Time Period 2 and 1, and</a:t>
                </a:r>
              </a:p>
              <a:p>
                <a:pPr lvl="1"/>
                <a:r>
                  <a:rPr lang="en-US" dirty="0"/>
                  <a:t>Difference between Time Period 3 and 2</a:t>
                </a:r>
              </a:p>
              <a:p>
                <a:pPr lvl="1"/>
                <a:r>
                  <a:rPr lang="en-US" dirty="0"/>
                  <a:t>There is no intercept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since it drops out</a:t>
                </a:r>
              </a:p>
              <a:p>
                <a:r>
                  <a:rPr lang="en-US" dirty="0"/>
                  <a:t>Our model becomes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contain the differences in dummies</a:t>
                </a:r>
              </a:p>
              <a:p>
                <a:pPr lvl="1"/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we don’t have a differenced observation</a:t>
                </a:r>
              </a:p>
              <a:p>
                <a:pPr lvl="1"/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To generalize our model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It is preferable to estimate with an intercept and a single-year binary usually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3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49BDAD-D652-041E-66DE-2FE524FED0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52577"/>
              </a:xfrm>
              <a:blipFill>
                <a:blip r:embed="rId2"/>
                <a:stretch>
                  <a:fillRect l="-965" t="-2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93620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81C87-E83E-674B-88B3-320AF40FD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First-Differenced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5F79D7-F493-9A68-0A88-A29DE434EF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 generalized first-difference model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&gt;3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it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=2, 3, 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It is preferable to estimate with an intercept and a single-year binary usually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is small compared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Add time binaries to account for secular trends in changes</a:t>
                </a:r>
              </a:p>
              <a:p>
                <a:pPr lvl="1"/>
                <a:r>
                  <a:rPr lang="en-US" dirty="0"/>
                  <a:t>With Times Series will will have a large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Observations</a:t>
                </a:r>
              </a:p>
              <a:p>
                <a:pPr lvl="1"/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r>
                  <a:rPr lang="en-US" dirty="0"/>
                  <a:t>time periods for our FD model</a:t>
                </a:r>
              </a:p>
              <a:p>
                <a:pPr lvl="1"/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/>
                  <a:t> observations for our FD model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5F79D7-F493-9A68-0A88-A29DE434EF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3886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553CF-30B1-7BAE-C93D-45C27C7AE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Differencing with More Than Two Time Periods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49BDAD-D652-041E-66DE-2FE524FED0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Intercepts in the First Difference are rarely of interest</a:t>
                </a:r>
              </a:p>
              <a:p>
                <a:pPr lvl="1"/>
                <a:r>
                  <a:rPr lang="en-US" dirty="0"/>
                  <a:t>We usually just want to eliminate the unobserved heterogeneity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We are primarily interested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Intercepts may matter but unbiased and consistent estimates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the focus</a:t>
                </a:r>
              </a:p>
              <a:p>
                <a:r>
                  <a:rPr lang="en-US" dirty="0"/>
                  <a:t>Our key assumptions still need to hold</a:t>
                </a:r>
              </a:p>
              <a:p>
                <a:pPr lvl="1"/>
                <a:r>
                  <a:rPr lang="en-US" b="1" dirty="0"/>
                  <a:t>Strict Exogeneity </a:t>
                </a:r>
                <a:r>
                  <a:rPr lang="en-US" dirty="0"/>
                  <a:t>(no omitted time-varying unobserved confounders)</a:t>
                </a:r>
              </a:p>
              <a:p>
                <a:r>
                  <a:rPr lang="en-US" dirty="0"/>
                  <a:t>We need to check for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Homoskedasticity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Differences in idiosyncratic errors are not correlated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br>
                  <a:rPr lang="en-US" dirty="0"/>
                </a:br>
                <a:r>
                  <a:rPr lang="en-US" dirty="0"/>
                  <a:t>also known as serial correlation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49BDAD-D652-041E-66DE-2FE524FED0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198" b="-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93031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0919E-4BAE-6610-A47D-62BF2340D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Balanced Panel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ACB85C-C2B3-4396-9862-BECD43BB15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Balanced Panel</a:t>
                </a:r>
              </a:p>
              <a:p>
                <a:pPr lvl="1"/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When each cross-sectional unit of analysis,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has the same number of time periods,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 then we have a balanced panel</a:t>
                </a:r>
              </a:p>
              <a:p>
                <a:pPr lvl="1"/>
                <a:r>
                  <a:rPr lang="en-US" dirty="0"/>
                  <a:t>If one of the units of analysis has less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time periods, then the panel is unbalanced</a:t>
                </a:r>
              </a:p>
              <a:p>
                <a:r>
                  <a:rPr lang="en-US" dirty="0"/>
                  <a:t>For example of a balanced panel</a:t>
                </a:r>
              </a:p>
              <a:p>
                <a:pPr lvl="1"/>
                <a:r>
                  <a:rPr lang="en-US" dirty="0"/>
                  <a:t>We have 50 firms and each one has 3 time periods of observations</a:t>
                </a:r>
              </a:p>
              <a:p>
                <a:r>
                  <a:rPr lang="en-US" dirty="0"/>
                  <a:t>For our FE, LSDV, and FD models</a:t>
                </a:r>
              </a:p>
              <a:p>
                <a:pPr lvl="1"/>
                <a:r>
                  <a:rPr lang="en-US" dirty="0"/>
                  <a:t>We need a balanced panels</a:t>
                </a:r>
              </a:p>
              <a:p>
                <a:r>
                  <a:rPr lang="en-US" dirty="0"/>
                  <a:t>Easy to find in Stata</a:t>
                </a:r>
              </a:p>
              <a:p>
                <a:pPr lvl="1"/>
                <a:r>
                  <a:rPr lang="en-US" dirty="0"/>
                  <a:t>Stata will let you know if a panel is balanced with the ”</a:t>
                </a:r>
                <a:r>
                  <a:rPr lang="en-US" dirty="0" err="1"/>
                  <a:t>xtset</a:t>
                </a:r>
                <a:r>
                  <a:rPr lang="en-US" dirty="0"/>
                  <a:t>” command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ACB85C-C2B3-4396-9862-BECD43BB15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16" r="-603" b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27041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C95D6-5271-A666-9A99-D99BE2CF9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for Serial Correlation	in our FD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23B8EE-1D5B-C142-C032-404F867791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We need our differenced errors to be uncorrelated (no serial correlation)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/>
                  <a:t> follows a stable autoregressive model then there is serial correlation</a:t>
                </a:r>
              </a:p>
              <a:p>
                <a:pPr lvl="1"/>
                <a:r>
                  <a:rPr lang="en-US" dirty="0"/>
                  <a:t>We’ll cover this a bit more later</a:t>
                </a:r>
              </a:p>
              <a:p>
                <a:r>
                  <a:rPr lang="en-US" dirty="0"/>
                  <a:t>Let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/>
                  <a:t> is our first-differenced error term</a:t>
                </a:r>
              </a:p>
              <a:p>
                <a:pPr lvl="1"/>
                <a:r>
                  <a:rPr lang="en-US" dirty="0"/>
                  <a:t>If our differenced error term follows a stable autoregressive model with 1 lag, an AR(1) model, then we need to test for serial correlation</a:t>
                </a:r>
              </a:p>
              <a:p>
                <a:r>
                  <a:rPr lang="en-US" dirty="0"/>
                  <a:t>Our AR(1) model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we reject the null hypothesis, then serial correlation is a problem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23B8EE-1D5B-C142-C032-404F867791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16" b="-2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40422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C95D6-5271-A666-9A99-D99BE2CF9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for Serial Correlation	in our FD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23B8EE-1D5B-C142-C032-404F867791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Testing for serial correlation</a:t>
                </a:r>
              </a:p>
              <a:p>
                <a:pPr lvl="1"/>
                <a:r>
                  <a:rPr lang="en-US" dirty="0"/>
                  <a:t>First, estimate our FD model 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it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2"/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=2, 3, 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Estimate the residuals,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Regress,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𝜌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Remember, we need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This is two observed differences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23B8EE-1D5B-C142-C032-404F867791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00217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3570F-416F-DD22-485C-4E20F782A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F440FF-148E-CCB9-631A-B939735929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Effect of Enterprise Zones on Unemployment Claims</a:t>
                </a:r>
              </a:p>
              <a:p>
                <a:pPr lvl="1"/>
                <a:r>
                  <a:rPr lang="en-US" dirty="0" err="1"/>
                  <a:t>Papke</a:t>
                </a:r>
                <a:r>
                  <a:rPr lang="en-US" dirty="0"/>
                  <a:t> (1994) studied the effect of Indiana’s enterprise zone (EZ) program on unemployment</a:t>
                </a:r>
              </a:p>
              <a:p>
                <a:pPr lvl="1"/>
                <a:r>
                  <a:rPr lang="en-US" dirty="0"/>
                  <a:t>She included 22 cities from 1980 to 1988 that had 6 zones in 1984 and 4 more zones in 1985</a:t>
                </a:r>
              </a:p>
              <a:p>
                <a:r>
                  <a:rPr lang="en-US" dirty="0"/>
                  <a:t>Policy evaluation model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𝑢𝑐𝑙𝑚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𝑖𝑡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𝑢𝑐𝑙𝑚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𝑖𝑡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82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88+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Where 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𝑢𝑐𝑙𝑚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𝑖𝑡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dirty="0"/>
                  <a:t> is the natural log of unemployment claims filed in city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in year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and the difference approximates annual growth rates</a:t>
                </a:r>
              </a:p>
              <a:p>
                <a:r>
                  <a:rPr lang="en-US" dirty="0"/>
                  <a:t>Note: don’t forget to test for homoskedasticity and serial correlation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F440FF-148E-CCB9-631A-B939735929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  <a:blipFill>
                <a:blip r:embed="rId2"/>
                <a:stretch>
                  <a:fillRect l="-1086" t="-2015" r="-1086" b="-2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71248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EA71-0BF5-6447-E596-13C57F73D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Chow Test for FD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591312-4632-1551-3E4D-F3671D97AA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Have slope coefficients have changed over time?</a:t>
                </a:r>
              </a:p>
              <a:p>
                <a:pPr lvl="1"/>
                <a:r>
                  <a:rPr lang="en-US" dirty="0"/>
                  <a:t>We can use a Chow Test to see</a:t>
                </a:r>
              </a:p>
              <a:p>
                <a:pPr lvl="1"/>
                <a:r>
                  <a:rPr lang="en-US" dirty="0"/>
                  <a:t>We need to interact our explanatory variables with time binaries</a:t>
                </a:r>
              </a:p>
              <a:p>
                <a:r>
                  <a:rPr lang="en-US" dirty="0"/>
                  <a:t>For example, </a:t>
                </a:r>
              </a:p>
              <a:p>
                <a:pPr lvl="1"/>
                <a:r>
                  <a:rPr lang="en-US" dirty="0"/>
                  <a:t>Have wage gaps changed over time in 2000, 2002, and 2004</a:t>
                </a:r>
              </a:p>
              <a:p>
                <a:pPr lvl="1"/>
                <a:r>
                  <a:rPr lang="en-US" dirty="0"/>
                  <a:t>We can test how the wage premium has changed between 2000 to 2002 and 2000 to 2004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𝑤𝑎𝑔𝑒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𝑖𝑡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02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04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𝑓𝑒𝑚𝑎𝑙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02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𝑓𝑒𝑚𝑎𝑙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04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𝑓𝑒𝑚𝑎𝑙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/>
                  <a:t> is just a vector of other explanatory variables and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vector of their coefficients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591312-4632-1551-3E4D-F3671D97AA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86" t="-2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6134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DCF95-2F9C-6DBB-A552-C4C9AA49D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Independent Cross-Sections Across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6C5BC-7149-F6B3-A6F9-C9125AFA75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001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EA71-0BF5-6447-E596-13C57F73D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Chow Test for FD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591312-4632-1551-3E4D-F3671D97AA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Changes in wage gaps for females, 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𝑤𝑎𝑔𝑒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𝑖𝑡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02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04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𝑓𝑒𝑚𝑎𝑙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02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𝑓𝑒𝑚𝑎𝑙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04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𝑓𝑒𝑚𝑎𝑙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Take the first difference will drop our wage gap in 2000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Remember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02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takes on 0 and 1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𝑓𝑒𝑚𝑎𝑙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does not drop out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04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takes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(1,0,−1)</m:t>
                    </m:r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can test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or jointly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could do the same for union wage premiums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591312-4632-1551-3E4D-F3671D97AA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86" t="-2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82520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1997-6E50-70AB-8211-6A699FC30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Problems with FD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36E59-CAF8-CEB4-FB7D-03C7E71C7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If key variables do not vary or lack variation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strict exogeneity does not hold</a:t>
            </a:r>
          </a:p>
          <a:p>
            <a:pPr lvl="1"/>
            <a:r>
              <a:rPr lang="en-US" dirty="0"/>
              <a:t>We cannot directly test this</a:t>
            </a:r>
          </a:p>
          <a:p>
            <a:pPr lvl="1"/>
            <a:r>
              <a:rPr lang="en-US" dirty="0"/>
              <a:t>More time period will not fix this problem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there is measurement error</a:t>
            </a:r>
          </a:p>
          <a:p>
            <a:pPr lvl="1"/>
            <a:r>
              <a:rPr lang="en-US" dirty="0"/>
              <a:t>FD estimators may be more biased and inconsistent than Pooled OLS</a:t>
            </a:r>
          </a:p>
          <a:p>
            <a:pPr lvl="1"/>
            <a:r>
              <a:rPr lang="en-US" dirty="0"/>
              <a:t>Especially when differencing when classic error-in-variables makes the bias potentially large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Will not solve simultaneity bias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7191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D8DFA-156F-59B7-8D8B-A7C6AF50D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Stata Examples and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93BDF-F37D-1C0C-4AD9-581533EBD8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720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FF48D-A53B-D345-85F6-A93871B01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Independent Cross-Sections Across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ED737-8A9D-CC44-EB1E-517B2CA1A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Pooled Cross-sections</a:t>
            </a:r>
          </a:p>
          <a:p>
            <a:pPr lvl="1"/>
            <a:r>
              <a:rPr lang="en-US" dirty="0"/>
              <a:t>Pooled cross-sections are </a:t>
            </a:r>
            <a:r>
              <a:rPr lang="en-US" b="1" dirty="0"/>
              <a:t>independent</a:t>
            </a:r>
            <a:r>
              <a:rPr lang="en-US" dirty="0"/>
              <a:t> random samples of units of analysis from a large population at different points in time (such as months, years,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There is a unit of analysis dimension and time dimension, but they are independent samples and not the same units followed over time</a:t>
            </a:r>
          </a:p>
          <a:p>
            <a:pPr lvl="1"/>
            <a:r>
              <a:rPr lang="en-US" dirty="0"/>
              <a:t>For example: in year 1, we randomly sample wages for workers; in year 2, we randomly sample wages of workers, etc.</a:t>
            </a:r>
          </a:p>
          <a:p>
            <a:r>
              <a:rPr lang="en-US" dirty="0"/>
              <a:t>Pooling independent cross-sections across time differ from single simple random sample</a:t>
            </a:r>
          </a:p>
          <a:p>
            <a:pPr lvl="1"/>
            <a:r>
              <a:rPr lang="en-US" dirty="0"/>
              <a:t>Distribution of variables may change over time; </a:t>
            </a:r>
          </a:p>
          <a:p>
            <a:pPr lvl="1"/>
            <a:r>
              <a:rPr lang="en-US" dirty="0"/>
              <a:t>We can account for time trends</a:t>
            </a:r>
          </a:p>
          <a:p>
            <a:pPr lvl="1"/>
            <a:r>
              <a:rPr lang="en-US" dirty="0"/>
              <a:t>Add time binaries to adjust intercepts</a:t>
            </a:r>
          </a:p>
          <a:p>
            <a:pPr lvl="1"/>
            <a:r>
              <a:rPr lang="en-US" dirty="0"/>
              <a:t>We still cannot account for time-invariant omitted variables (confounders) from within units of analysis, though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707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C1247-8488-128D-CC95-F9D44F436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to Pool Cross-sectional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84C5-7CDA-A7D1-F3D4-202DD23EB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Pooling Independent Cross Sections across time</a:t>
            </a:r>
          </a:p>
          <a:p>
            <a:pPr lvl="1"/>
            <a:r>
              <a:rPr lang="en-US" dirty="0"/>
              <a:t>We are </a:t>
            </a:r>
            <a:r>
              <a:rPr lang="en-US" b="1" dirty="0"/>
              <a:t>pooling independent random samples </a:t>
            </a:r>
            <a:r>
              <a:rPr lang="en-US" dirty="0"/>
              <a:t>of the population at different points in time</a:t>
            </a:r>
          </a:p>
          <a:p>
            <a:pPr lvl="1"/>
            <a:r>
              <a:rPr lang="en-US" dirty="0"/>
              <a:t>We have a time dimensions that needs to be accounted</a:t>
            </a:r>
          </a:p>
          <a:p>
            <a:r>
              <a:rPr lang="en-US" dirty="0"/>
              <a:t>Why would we do this?</a:t>
            </a:r>
          </a:p>
          <a:p>
            <a:pPr lvl="1"/>
            <a:r>
              <a:rPr lang="en-US" dirty="0"/>
              <a:t>We can increase our sample size to increase power and statistical precision</a:t>
            </a:r>
          </a:p>
          <a:p>
            <a:pPr lvl="2"/>
            <a:r>
              <a:rPr lang="en-US" dirty="0"/>
              <a:t>As long as the relationship between the dependent variable and at least some explanatory variable are constant over time</a:t>
            </a:r>
          </a:p>
          <a:p>
            <a:pPr lvl="1"/>
            <a:r>
              <a:rPr lang="en-US" dirty="0"/>
              <a:t>We can use pooled cross-sections to answer important policy questions</a:t>
            </a:r>
          </a:p>
          <a:p>
            <a:pPr lvl="1"/>
            <a:r>
              <a:rPr lang="en-US" dirty="0"/>
              <a:t>The pattern of coefficients of the time binaries (dummy) might be of interest</a:t>
            </a:r>
          </a:p>
          <a:p>
            <a:pPr lvl="2"/>
            <a:r>
              <a:rPr lang="en-US" dirty="0"/>
              <a:t>How do secular trends affecting everyone change over time?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831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C1247-8488-128D-CC95-F9D44F436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Trends or Secular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84C5-7CDA-A7D1-F3D4-202DD23EB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look at the pattern of a trend by including time binaries (year, month, etc.)</a:t>
            </a:r>
          </a:p>
          <a:p>
            <a:pPr lvl="1"/>
            <a:r>
              <a:rPr lang="en-US" dirty="0"/>
              <a:t>Wooldridge uses the example of women’s fertility. </a:t>
            </a:r>
          </a:p>
          <a:p>
            <a:pPr lvl="1"/>
            <a:r>
              <a:rPr lang="en-US" dirty="0"/>
              <a:t>Does it change over time after controlling for education?</a:t>
            </a:r>
          </a:p>
          <a:p>
            <a:pPr lvl="1"/>
            <a:r>
              <a:rPr lang="en-US" dirty="0"/>
              <a:t>Is there a secular trend affecting all women holding education constant?</a:t>
            </a:r>
          </a:p>
          <a:p>
            <a:r>
              <a:rPr lang="en-US" dirty="0"/>
              <a:t>We can interact the time binary variables with explanatory variables </a:t>
            </a:r>
          </a:p>
          <a:p>
            <a:pPr lvl="1"/>
            <a:r>
              <a:rPr lang="en-US" dirty="0"/>
              <a:t>We can see if an explanatory variable changes over time</a:t>
            </a:r>
          </a:p>
          <a:p>
            <a:r>
              <a:rPr lang="en-US" dirty="0"/>
              <a:t>Note:</a:t>
            </a:r>
          </a:p>
          <a:p>
            <a:pPr lvl="1"/>
            <a:r>
              <a:rPr lang="en-US" dirty="0"/>
              <a:t>Adding time binaries/dummies changes the intercept</a:t>
            </a:r>
          </a:p>
          <a:p>
            <a:pPr lvl="1"/>
            <a:r>
              <a:rPr lang="en-US" dirty="0"/>
              <a:t>Interacting time binaries with explanatory changes the slope </a:t>
            </a:r>
          </a:p>
        </p:txBody>
      </p:sp>
    </p:spTree>
    <p:extLst>
      <p:ext uri="{BB962C8B-B14F-4D97-AF65-F5344CB8AC3E}">
        <p14:creationId xmlns:p14="http://schemas.microsoft.com/office/powerpoint/2010/main" val="1456978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C1247-8488-128D-CC95-F9D44F436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Trends or Secular Trends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E384C5-7CDA-A7D1-F3D4-202DD23EBB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Fertility over Time</a:t>
                </a:r>
              </a:p>
              <a:p>
                <a:pPr lvl="1"/>
                <a:r>
                  <a:rPr lang="en-US" dirty="0"/>
                  <a:t>What happens to fertility rates over time?</a:t>
                </a:r>
              </a:p>
              <a:p>
                <a:pPr lvl="1"/>
                <a:r>
                  <a:rPr lang="en-US" dirty="0"/>
                  <a:t>Including year binaries can control for secular changes</a:t>
                </a:r>
              </a:p>
              <a:p>
                <a:r>
                  <a:rPr lang="en-US" dirty="0"/>
                  <a:t>Sanders (1992) uses </a:t>
                </a:r>
              </a:p>
              <a:p>
                <a:pPr lvl="1"/>
                <a:r>
                  <a:rPr lang="en-US" dirty="0"/>
                  <a:t>Data from the National Opinion Research Center’s General Social Survey from 1974 to 1984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𝑘𝑖𝑑𝑠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𝑒𝑑𝑢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𝑎𝑔𝑒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𝑎𝑔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𝐵𝑙𝑎𝑐𝑘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𝐸𝑎𝑠𝑡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        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𝑀𝑖𝑑𝑤𝑒𝑠𝑡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𝑊𝑒𝑠𝑡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𝐹𝑎𝑟𝑚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𝑂𝑡h𝑒𝑟𝑅𝑢𝑟𝑎𝑙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𝑇𝑜𝑤𝑛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𝑆𝑚𝑎𝑙𝑙𝐶𝑖𝑡𝑦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𝒀𝒆𝒂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Our vector of coefficients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dirty="0"/>
                  <a:t> shows the time effects or the trend relative to a base year</a:t>
                </a:r>
              </a:p>
              <a:p>
                <a:pPr lvl="1"/>
                <a:r>
                  <a:rPr lang="en-US" dirty="0"/>
                  <a:t>We’ll want to set 1974 as the base year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E384C5-7CDA-A7D1-F3D4-202DD23EBB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86" t="-2981" r="-724" b="-1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2992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C1247-8488-128D-CC95-F9D44F436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Interactions with Pooled 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E384C5-7CDA-A7D1-F3D4-202DD23EBB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6285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Returns to Education and Gender Wage Gap Example</a:t>
                </a:r>
              </a:p>
              <a:p>
                <a:pPr lvl="1"/>
                <a:r>
                  <a:rPr lang="en-US" dirty="0"/>
                  <a:t>How has earnings gap changed over time?</a:t>
                </a:r>
              </a:p>
              <a:p>
                <a:pPr lvl="1"/>
                <a:r>
                  <a:rPr lang="en-US" dirty="0"/>
                  <a:t>We can interact our year binaries with an explanatory variable of interest to see how earnings have changed</a:t>
                </a:r>
              </a:p>
              <a:p>
                <a:r>
                  <a:rPr lang="en-US" dirty="0"/>
                  <a:t>Our model of natural log of hourly wages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𝑤𝑎𝑔𝑒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85+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𝑒𝑑𝑢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85∗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𝑒𝑑𝑢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𝑒𝑥𝑝𝑟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𝑒𝑥𝑝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𝑢𝑛𝑖𝑜𝑛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𝑓𝑒𝑚𝑎𝑙𝑒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85∗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𝑓𝑒𝑚𝑎𝑙𝑒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Our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85</m:t>
                    </m:r>
                  </m:oMath>
                </a14:m>
                <a:r>
                  <a:rPr lang="en-US" dirty="0"/>
                  <a:t> is a time binary/dummy variable that is 1 if the observation is 1985 and 0 if the observations is not in 1985</a:t>
                </a:r>
              </a:p>
              <a:p>
                <a:r>
                  <a:rPr lang="en-US" dirty="0"/>
                  <a:t>Intercepts</a:t>
                </a:r>
              </a:p>
              <a:p>
                <a:pPr lvl="1"/>
                <a:r>
                  <a:rPr lang="en-US" dirty="0"/>
                  <a:t>Our intercept for 1978 would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</a:p>
              <a:p>
                <a:pPr lvl="1"/>
                <a:r>
                  <a:rPr lang="en-US" dirty="0"/>
                  <a:t>the intercept for 1985 would be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E384C5-7CDA-A7D1-F3D4-202DD23EBB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62851"/>
              </a:xfrm>
              <a:blipFill>
                <a:blip r:embed="rId2"/>
                <a:stretch>
                  <a:fillRect l="-1086" t="-2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033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8299</TotalTime>
  <Words>3757</Words>
  <Application>Microsoft Macintosh PowerPoint</Application>
  <PresentationFormat>Widescreen</PresentationFormat>
  <Paragraphs>372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Office Theme</vt:lpstr>
      <vt:lpstr>Econ 645: Week 3</vt:lpstr>
      <vt:lpstr>Announcements</vt:lpstr>
      <vt:lpstr>Overview</vt:lpstr>
      <vt:lpstr>Pooling Independent Cross-Sections Across Time</vt:lpstr>
      <vt:lpstr>Pooling Independent Cross-Sections Across Time</vt:lpstr>
      <vt:lpstr>Reasons to Pool Cross-sectional Data</vt:lpstr>
      <vt:lpstr>Time Trends or Secular Trends</vt:lpstr>
      <vt:lpstr>Time Trends or Secular Trends</vt:lpstr>
      <vt:lpstr>Interactions with Pooled Data</vt:lpstr>
      <vt:lpstr>Interactions with Pooled Data</vt:lpstr>
      <vt:lpstr>Interactions with Pooled Data</vt:lpstr>
      <vt:lpstr>Limitations of Pooled Data</vt:lpstr>
      <vt:lpstr>Chow Test for Structural Changes across Time</vt:lpstr>
      <vt:lpstr>Chow Test for Structural Changes across Time</vt:lpstr>
      <vt:lpstr>Two-Period Panel Data Analysis</vt:lpstr>
      <vt:lpstr>Two-Period Panel Data Analysis</vt:lpstr>
      <vt:lpstr>Two-Period Panel Data Analysis</vt:lpstr>
      <vt:lpstr>Fixed Effects</vt:lpstr>
      <vt:lpstr>Idiosyncratic Error</vt:lpstr>
      <vt:lpstr>Types of Fixed Effects Estimators</vt:lpstr>
      <vt:lpstr>First-Difference Equation</vt:lpstr>
      <vt:lpstr>First-Difference Equation</vt:lpstr>
      <vt:lpstr>Assumptions of First-Difference Models</vt:lpstr>
      <vt:lpstr>Assumptions of First-Difference Models</vt:lpstr>
      <vt:lpstr>First-Differenced Estimator</vt:lpstr>
      <vt:lpstr>First-Differenced Estimator</vt:lpstr>
      <vt:lpstr>Problem with First Difference Models</vt:lpstr>
      <vt:lpstr>Adding Lags</vt:lpstr>
      <vt:lpstr>Organizing Panel Data</vt:lpstr>
      <vt:lpstr>Differencing with More than Two Time Periods</vt:lpstr>
      <vt:lpstr>Differencing with More Than Two Time Periods</vt:lpstr>
      <vt:lpstr>Differencing with More Than Two Time Periods</vt:lpstr>
      <vt:lpstr>Generalized First-Differenced Model</vt:lpstr>
      <vt:lpstr>Differencing with More Than Two Time Periods</vt:lpstr>
      <vt:lpstr>Balanced Panel</vt:lpstr>
      <vt:lpstr>Testing for Serial Correlation in our FD Model</vt:lpstr>
      <vt:lpstr>Testing for Serial Correlation in our FD Model</vt:lpstr>
      <vt:lpstr>FD Example</vt:lpstr>
      <vt:lpstr>Chow Test for FD Models</vt:lpstr>
      <vt:lpstr>Chow Test for FD Models</vt:lpstr>
      <vt:lpstr>Potential Problems with FD Models</vt:lpstr>
      <vt:lpstr>Stata Examples and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 and 4: Panel Data</dc:title>
  <dc:creator>Samuel Rowe</dc:creator>
  <cp:lastModifiedBy>Samuel Rowe</cp:lastModifiedBy>
  <cp:revision>67</cp:revision>
  <dcterms:created xsi:type="dcterms:W3CDTF">2023-07-31T20:39:47Z</dcterms:created>
  <dcterms:modified xsi:type="dcterms:W3CDTF">2024-03-12T00:11:50Z</dcterms:modified>
</cp:coreProperties>
</file>