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18"/>
  </p:normalViewPr>
  <p:slideViewPr>
    <p:cSldViewPr snapToGrid="0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66BC-EDA4-ED3F-D9E0-CBE4681E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DAA41-4864-B40A-81E7-7011E155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939A-4518-890B-5BC6-A9DB0C5E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5428-28B2-ECAF-F1BA-62852F29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17D3-8CCC-1F1A-A718-DF59245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9184-3D4D-8019-475A-A791C32D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AD91-4096-0EA1-D733-91205373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BC91-B26E-C462-EB36-F6CEE23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7AC9-C596-D757-8BE4-77A4DE7D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B156-23F3-29EC-111A-9CF2A42A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5F187-4222-E042-CBCE-FEF6BD9D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D71C-7B35-B1AC-A1FD-8590EA674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54E0-5747-7870-35F3-572C3010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F766-5243-99D0-5B7B-D3C0B3DF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CAA0-C48A-B332-BC17-CDBBD400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CB48-4A31-AAB9-4710-E9A86CAC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C2DB-819A-DC33-0F7A-1CBBF521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16DE-BD8C-8FD3-5662-A8F3C93E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230B-4F92-35A5-86D9-20A14A79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07C-2BED-66BB-B66F-B4A47955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CC1C-954F-2190-6E37-9A23D234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6F0F-F6B3-8DA4-4736-0C36048B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14B-16D0-9037-7AFE-D1A90DAE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530D-1E60-8662-41DB-A53A4E4E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70EF-1B4B-7B3E-2BCA-1F9D0DC0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2F44-E9F5-426F-87D3-BEC57404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0FE8-C181-759B-0EA9-12B654BC0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715E-9D26-2727-51E3-8936BB5C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084C3-1967-5C37-AB63-B96F6176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D1AB6-332B-7A8F-D5E0-7B8D6A0F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75919-2FA5-2365-7B82-F6D57AC2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6379-01F7-8B6A-600B-7F490EF7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72AD-F347-3D84-0C6B-053B4546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019B-34F7-92AF-6ADA-1AF410F5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D9D8F-9162-0BC2-FC13-F5B8D0B04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A2A48-2D46-0AE2-687A-B328A63D8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DB197-44BD-982C-4579-E0D5D708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68574-8097-2138-59C0-9A5536D8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8B42A-8671-D538-5560-195283D3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052-3D17-77AC-DDA4-916E2FFB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091CD-70BE-C2BB-F796-EABF6E83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3FA8B-6025-381C-6F51-EBCCAB61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A07D3-ED8D-B048-21DA-4EBD904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78950-C18F-7862-C70A-8010FE85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198AA-E4A7-901D-CA34-745457F0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6A16-7897-79FB-81AA-7724FC30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2074-F91F-026E-3643-229A773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52FC-1573-DF57-CC4A-24D4335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6FF2-CA1B-C22E-B24F-42ACE3CE8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7542A-E407-41E3-8284-D8C60EA4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36B8-C0FC-38B7-A459-3D0A625A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135F-4EC6-48C0-3C7B-B040184A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2654-43DD-5500-1447-6D7B5A9E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C24-8CCC-2867-B333-010A3975E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A15D7-EF62-7F85-3C01-353347301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4DDF-53C3-1C55-66ED-36535381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632F-F65E-EB46-E24A-166E061C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E7551-3F2B-B840-46EA-30BDCB89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7193B-5529-08B2-0978-447B18D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B68F-E6C7-2E0D-8B27-95DAE221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D871-DB5F-7253-EA80-5963B140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2A5AF-9C6D-4B49-A9DF-7434B893DBCC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F1F0-1A30-62BE-C112-D6F5875F9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12E-B95A-48A9-BD99-59E8F3A20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08A8-DBA8-A64A-9046-0C13EF7D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A032-7AE8-1318-0215-B576BCC76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D6D7-90D8-0EC2-C7EB-2E799931B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  <a:p>
            <a:r>
              <a:rPr lang="en-US" dirty="0"/>
              <a:t>Review of Logit and </a:t>
            </a:r>
            <a:r>
              <a:rPr lang="en-US" dirty="0" err="1"/>
              <a:t>Probit</a:t>
            </a:r>
            <a:r>
              <a:rPr lang="en-US" dirty="0"/>
              <a:t> Estimators</a:t>
            </a:r>
          </a:p>
          <a:p>
            <a:r>
              <a:rPr lang="en-US" dirty="0"/>
              <a:t>Tobit and Poisson Estimators</a:t>
            </a:r>
          </a:p>
        </p:txBody>
      </p:sp>
    </p:spTree>
    <p:extLst>
      <p:ext uri="{BB962C8B-B14F-4D97-AF65-F5344CB8AC3E}">
        <p14:creationId xmlns:p14="http://schemas.microsoft.com/office/powerpoint/2010/main" val="32321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60CC-B4FC-DE7C-6806-E0DC7D7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Probit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the integral of the standard normal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</a:t>
                </a:r>
              </a:p>
              <a:p>
                <a:pPr lvl="1"/>
                <a:r>
                  <a:rPr lang="en-US" dirty="0"/>
                  <a:t>Both Logit and </a:t>
                </a:r>
                <a:r>
                  <a:rPr lang="en-US" dirty="0" err="1"/>
                  <a:t>Probit</a:t>
                </a:r>
                <a:r>
                  <a:rPr lang="en-US" dirty="0"/>
                  <a:t> utilize a cumulative distribution functions</a:t>
                </a:r>
              </a:p>
              <a:p>
                <a:pPr lvl="1"/>
                <a:r>
                  <a:rPr lang="en-US" dirty="0"/>
                  <a:t>Both are increasing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6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5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ED11-E713-BBFD-FF61-38C216B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vs 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FE4E-B598-D0A1-8743-5EFFE44E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The errors are distributed normally</a:t>
            </a:r>
          </a:p>
          <a:p>
            <a:r>
              <a:rPr lang="en-US" dirty="0"/>
              <a:t>Logit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5D83-E9DC-7B26-3D0B-A98E23DB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Nonnegative 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3662-732C-18FF-D7CC-1FE66EC0D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7AD7-2C47-53EF-5485-6192D7AF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2BD9-7852-14FB-D41B-4FA576A0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AB59-8912-5005-71DB-626B0A12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3278-790D-2DE3-8BE8-B153B5D2B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08F7-70D0-E78D-78C3-D172F7D9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999D-685D-4CEA-883E-9FB5464D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  <a:p>
            <a:r>
              <a:rPr lang="en-US" dirty="0"/>
              <a:t>Binary Dependent Variables</a:t>
            </a:r>
          </a:p>
          <a:p>
            <a:pPr lvl="1"/>
            <a:r>
              <a:rPr lang="en-US" dirty="0"/>
              <a:t>Logit </a:t>
            </a:r>
          </a:p>
          <a:p>
            <a:pPr lvl="1"/>
            <a:r>
              <a:rPr lang="en-US" dirty="0" err="1"/>
              <a:t>Probit</a:t>
            </a:r>
            <a:endParaRPr lang="en-US" dirty="0"/>
          </a:p>
          <a:p>
            <a:r>
              <a:rPr lang="en-US" dirty="0"/>
              <a:t>Nonnegative Dependent Variables</a:t>
            </a:r>
          </a:p>
          <a:p>
            <a:pPr lvl="1"/>
            <a:r>
              <a:rPr lang="en-US" dirty="0"/>
              <a:t>Tobit – Corner Solution Response</a:t>
            </a:r>
          </a:p>
          <a:p>
            <a:pPr lvl="1"/>
            <a:r>
              <a:rPr lang="en-US" dirty="0"/>
              <a:t>Poisson – Count Model</a:t>
            </a:r>
          </a:p>
          <a:p>
            <a:r>
              <a:rPr lang="en-US" dirty="0"/>
              <a:t>Stata</a:t>
            </a:r>
          </a:p>
        </p:txBody>
      </p:sp>
    </p:spTree>
    <p:extLst>
      <p:ext uri="{BB962C8B-B14F-4D97-AF65-F5344CB8AC3E}">
        <p14:creationId xmlns:p14="http://schemas.microsoft.com/office/powerpoint/2010/main" val="16321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covered continuous variables so far</a:t>
                </a:r>
              </a:p>
              <a:p>
                <a:pPr lvl="1"/>
                <a:r>
                  <a:rPr lang="en-US" dirty="0"/>
                  <a:t>We may have log-transformed our dependent variable, but they still have been continuous</a:t>
                </a:r>
              </a:p>
              <a:p>
                <a:r>
                  <a:rPr lang="en-US" dirty="0"/>
                  <a:t>We will cover limited dependent variables</a:t>
                </a:r>
              </a:p>
              <a:p>
                <a:pPr lvl="1"/>
                <a:r>
                  <a:rPr lang="en-US" dirty="0"/>
                  <a:t>Limited dependent variables are dependent variables whose range of values is substantially restricted</a:t>
                </a:r>
              </a:p>
              <a:p>
                <a:pPr lvl="1"/>
                <a:r>
                  <a:rPr lang="en-US" dirty="0"/>
                  <a:t>E.g.: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[0, 1, 2, 3, 4, 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are limited between 0 and 1</a:t>
                </a:r>
              </a:p>
              <a:p>
                <a:r>
                  <a:rPr lang="en-US" dirty="0"/>
                  <a:t>Some are limited to positive values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With economic variables, we may be limited to only positive values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Number of hours may be limited between 0 and 60 per week</a:t>
                </a:r>
              </a:p>
              <a:p>
                <a:pPr lvl="1"/>
                <a:r>
                  <a:rPr lang="en-US" dirty="0"/>
                  <a:t>Number of arrests</a:t>
                </a:r>
              </a:p>
              <a:p>
                <a:pPr lvl="1"/>
                <a:r>
                  <a:rPr lang="en-US" dirty="0"/>
                  <a:t>Hourly wage cannot be below zero</a:t>
                </a:r>
              </a:p>
              <a:p>
                <a:pPr lvl="1"/>
                <a:r>
                  <a:rPr lang="en-US" dirty="0"/>
                  <a:t>Nominal interest rate cannot go below zero (real can though)</a:t>
                </a:r>
              </a:p>
              <a:p>
                <a:r>
                  <a:rPr lang="en-US" dirty="0"/>
                  <a:t>When our dependent variable is discrete with a limited number of values</a:t>
                </a:r>
              </a:p>
              <a:p>
                <a:pPr lvl="1"/>
                <a:r>
                  <a:rPr lang="en-US" dirty="0"/>
                  <a:t>We may need a special treatment, since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may not be continuous</a:t>
                </a:r>
              </a:p>
              <a:p>
                <a:pPr lvl="1"/>
                <a:r>
                  <a:rPr lang="en-US" dirty="0"/>
                  <a:t>Using OLS may have drawbacks or be inappropriate depending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58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DDF9-33CD-F75F-5E1E-50C62FBE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Binary Response</a:t>
                </a:r>
              </a:p>
              <a:p>
                <a:pPr lvl="1"/>
                <a:r>
                  <a:rPr lang="en-US" dirty="0"/>
                  <a:t>We may have a Yes/No answer with a binary response</a:t>
                </a:r>
              </a:p>
              <a:p>
                <a:pPr lvl="1"/>
                <a:r>
                  <a:rPr lang="en-US" dirty="0"/>
                  <a:t>Ex: Employed or Unemployed; In Labor Force or Out of Labor Force</a:t>
                </a:r>
              </a:p>
              <a:p>
                <a:r>
                  <a:rPr lang="en-US" dirty="0"/>
                  <a:t>Corner Solution</a:t>
                </a:r>
              </a:p>
              <a:p>
                <a:pPr lvl="1"/>
                <a:r>
                  <a:rPr lang="en-US" dirty="0"/>
                  <a:t>Optimizing behavior may lead to a corner solution where </a:t>
                </a:r>
                <a:r>
                  <a:rPr lang="en-US" dirty="0" err="1"/>
                  <a:t>nontrival</a:t>
                </a:r>
                <a:r>
                  <a:rPr lang="en-US" dirty="0"/>
                  <a:t> portion of customers use 0 amounts of a good or service </a:t>
                </a:r>
              </a:p>
              <a:p>
                <a:pPr lvl="1"/>
                <a:r>
                  <a:rPr lang="en-US" dirty="0"/>
                  <a:t>Ex: Smoking </a:t>
                </a:r>
              </a:p>
              <a:p>
                <a:r>
                  <a:rPr lang="en-US" dirty="0"/>
                  <a:t>Nonnegative Integer values</a:t>
                </a:r>
              </a:p>
              <a:p>
                <a:pPr lvl="1"/>
                <a:r>
                  <a:rPr lang="en-US" dirty="0"/>
                  <a:t>We may have count variables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takes on discrete integers in small values</a:t>
                </a:r>
              </a:p>
              <a:p>
                <a:pPr lvl="1"/>
                <a:r>
                  <a:rPr lang="en-US" dirty="0"/>
                  <a:t>Ex: Number of car accidents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1FBD3-8578-3BCA-4D63-F3A85BA99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4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EFB-379D-B465-6083-5B9555BB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3873-306F-682F-1ABE-19A48FCE3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807-06C9-BA5B-0306-3C60E4A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Response Models</a:t>
                </a:r>
              </a:p>
              <a:p>
                <a:pPr lvl="1"/>
                <a:r>
                  <a:rPr lang="en-US" dirty="0"/>
                  <a:t>Are models for when we have a binary/dummy response</a:t>
                </a:r>
              </a:p>
              <a:p>
                <a:pPr lvl="1"/>
                <a:r>
                  <a:rPr lang="en-US" dirty="0"/>
                  <a:t>Binary responses takes on two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mainly interested in response probability</a:t>
                </a:r>
              </a:p>
              <a:p>
                <a:pPr lvl="1"/>
                <a:r>
                  <a:rPr lang="en-US" dirty="0"/>
                  <a:t>What is the change in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a marginal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two binary response estimators</a:t>
                </a:r>
              </a:p>
              <a:p>
                <a:pPr lvl="1"/>
                <a:r>
                  <a:rPr lang="en-US" dirty="0"/>
                  <a:t>Logit</a:t>
                </a:r>
              </a:p>
              <a:p>
                <a:pPr lvl="1"/>
                <a:r>
                  <a:rPr lang="en-US" dirty="0" err="1"/>
                  <a:t>Probit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8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807-06C9-BA5B-0306-3C60E4A4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Response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use an OLS estimator to estimate parameters in a linear probability model</a:t>
                </a:r>
              </a:p>
              <a:p>
                <a:pPr lvl="1"/>
                <a:r>
                  <a:rPr lang="en-US" dirty="0"/>
                  <a:t>It does have its drawbacks, such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&lt;0, 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use it as comparisons to estimates of marginal effects around the average using our Logit and </a:t>
                </a:r>
                <a:r>
                  <a:rPr lang="en-US" dirty="0" err="1"/>
                  <a:t>Probit</a:t>
                </a:r>
                <a:r>
                  <a:rPr lang="en-US" dirty="0"/>
                  <a:t> models</a:t>
                </a:r>
              </a:p>
              <a:p>
                <a:r>
                  <a:rPr lang="en-US" dirty="0"/>
                  <a:t>Nonlinear estimation</a:t>
                </a:r>
              </a:p>
              <a:p>
                <a:pPr lvl="1"/>
                <a:r>
                  <a:rPr lang="en-US" dirty="0"/>
                  <a:t>Our logistic estimator uses a logistic function</a:t>
                </a:r>
              </a:p>
              <a:p>
                <a:pPr lvl="1"/>
                <a:r>
                  <a:rPr lang="en-US" dirty="0"/>
                  <a:t>Our </a:t>
                </a:r>
                <a:r>
                  <a:rPr lang="en-US" dirty="0" err="1"/>
                  <a:t>probit</a:t>
                </a:r>
                <a:r>
                  <a:rPr lang="en-US" dirty="0"/>
                  <a:t> estimator uses a standard normal cumulative distribution function or (</a:t>
                </a:r>
                <a:r>
                  <a:rPr lang="en-US" dirty="0" err="1"/>
                  <a:t>cdf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Note: Our OLS estimator is linear in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4AB64-1891-0155-7B69-6B1575F6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9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60CC-B4FC-DE7C-6806-E0DC7D7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Binary Response Model</a:t>
                </a:r>
              </a:p>
              <a:p>
                <a:pPr lvl="1"/>
                <a:r>
                  <a:rPr lang="en-US" dirty="0"/>
                  <a:t>We have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takes values strictly between zero and one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real number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logistic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ensures values are restricted between 0 and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the cumulative distribution for a standard logistic random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C61EF-F7EC-C110-9721-4ED6372C4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06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12649</TotalTime>
  <Words>590</Words>
  <Application>Microsoft Macintosh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Econ 645: Week 8</vt:lpstr>
      <vt:lpstr>Overview</vt:lpstr>
      <vt:lpstr>Limited Dependent Variables</vt:lpstr>
      <vt:lpstr>Limited Dependent Variables</vt:lpstr>
      <vt:lpstr>Limited Dependent Variables</vt:lpstr>
      <vt:lpstr>Binary Dependent Variables</vt:lpstr>
      <vt:lpstr>Binary Response Models</vt:lpstr>
      <vt:lpstr>Binary Response Models</vt:lpstr>
      <vt:lpstr>Logit Model</vt:lpstr>
      <vt:lpstr>Logit Model</vt:lpstr>
      <vt:lpstr>Logit vs Probit</vt:lpstr>
      <vt:lpstr>Nonnegative Dependent Variables</vt:lpstr>
      <vt:lpstr>PowerPoint Presentation</vt:lpstr>
      <vt:lpstr>Stata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645: Week 8</dc:title>
  <dc:creator>Samuel Rowe</dc:creator>
  <cp:lastModifiedBy>Samuel Rowe</cp:lastModifiedBy>
  <cp:revision>6</cp:revision>
  <dcterms:created xsi:type="dcterms:W3CDTF">2023-08-30T23:19:22Z</dcterms:created>
  <dcterms:modified xsi:type="dcterms:W3CDTF">2023-09-08T18:09:11Z</dcterms:modified>
</cp:coreProperties>
</file>