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84" r:id="rId4"/>
    <p:sldId id="285" r:id="rId5"/>
    <p:sldId id="286" r:id="rId6"/>
    <p:sldId id="258" r:id="rId7"/>
    <p:sldId id="259" r:id="rId8"/>
    <p:sldId id="263" r:id="rId9"/>
    <p:sldId id="266" r:id="rId10"/>
    <p:sldId id="275" r:id="rId11"/>
    <p:sldId id="265" r:id="rId12"/>
    <p:sldId id="260" r:id="rId13"/>
    <p:sldId id="264" r:id="rId14"/>
    <p:sldId id="261" r:id="rId15"/>
    <p:sldId id="262" r:id="rId16"/>
    <p:sldId id="276" r:id="rId17"/>
    <p:sldId id="280" r:id="rId18"/>
    <p:sldId id="281" r:id="rId19"/>
    <p:sldId id="288" r:id="rId20"/>
    <p:sldId id="277" r:id="rId21"/>
    <p:sldId id="283" r:id="rId22"/>
    <p:sldId id="282" r:id="rId23"/>
    <p:sldId id="267" r:id="rId24"/>
    <p:sldId id="26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7"/>
    <p:restoredTop sz="96234"/>
  </p:normalViewPr>
  <p:slideViewPr>
    <p:cSldViewPr snapToGrid="0">
      <p:cViewPr varScale="1">
        <p:scale>
          <a:sx n="125" d="100"/>
          <a:sy n="125" d="100"/>
        </p:scale>
        <p:origin x="2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A74FD-E380-28AC-95A7-364F2A1CB9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89806A-8738-F129-E192-EDA4B30F10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BCE90-711F-4F73-18DD-23F4FE6C1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CEA5D-DE4A-D147-A75E-9AA1588AEF43}" type="datetimeFigureOut">
              <a:rPr lang="en-US" smtClean="0"/>
              <a:t>8/20/23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C2694-4B0F-44DD-E50E-21DCB8159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BB708-BD55-9C90-AEAD-F915F64C2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E84C-0420-AF44-BDA8-FD6C2ACE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14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816F9-55FF-D40C-83EF-D7A1027A3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FA3050-D9F4-D4C1-9018-9AAEBCDE63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4E262-AAAB-479A-2E99-B4F97CD13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CEA5D-DE4A-D147-A75E-9AA1588AEF43}" type="datetimeFigureOut">
              <a:rPr lang="en-US" smtClean="0"/>
              <a:t>8/20/23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2908C-167D-241C-65AF-941D158EB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CB8AB-6445-C8E5-3961-97EBEE4D4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E84C-0420-AF44-BDA8-FD6C2ACE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94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3D8D14-1590-9C38-1E30-A5520B37A6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C8D362-5F14-0CA4-C5F6-9E0E95EB0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493AD-B853-8813-CB75-7B5B643B2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CEA5D-DE4A-D147-A75E-9AA1588AEF43}" type="datetimeFigureOut">
              <a:rPr lang="en-US" smtClean="0"/>
              <a:t>8/20/23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95D53-AD8E-E30F-3B97-D00C02200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1FA44-CD1F-F1C1-C0C6-305F950D1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E84C-0420-AF44-BDA8-FD6C2ACE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86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606D3-FF97-9F28-7495-9C0432F5C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6014E-E715-CC1F-4678-98A058FFF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244D3-1769-6251-5A1D-8884922DE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CEA5D-DE4A-D147-A75E-9AA1588AEF43}" type="datetimeFigureOut">
              <a:rPr lang="en-US" smtClean="0"/>
              <a:t>8/20/23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0015C-2F0F-8D11-682F-F1A6188AD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59033-E661-9D64-2CF5-8A7B87017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E84C-0420-AF44-BDA8-FD6C2ACE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36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6E3FE-B60A-EEEF-F653-1D0BECDC2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62CA3-F64B-096F-85FA-4D5736483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9760E-8C71-81F3-2800-24439E22B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CEA5D-DE4A-D147-A75E-9AA1588AEF43}" type="datetimeFigureOut">
              <a:rPr lang="en-US" smtClean="0"/>
              <a:t>8/20/23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F5278-E507-8D86-CA29-E895DE7AA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722CC-1011-A2AB-61ED-7D75E9BF9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E84C-0420-AF44-BDA8-FD6C2ACE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83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FAD05-3B79-6413-089C-8DFD6468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6F4C0-2B82-3195-5418-CFD0CFCA25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A4FB72-045B-1D05-D0A5-6EBE2FCDDC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9EAF4C-541E-0BE2-AA8E-0DB6B0543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CEA5D-DE4A-D147-A75E-9AA1588AEF43}" type="datetimeFigureOut">
              <a:rPr lang="en-US" smtClean="0"/>
              <a:t>8/20/23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5C18F-7379-5817-BE07-1A5796D65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0543B-F16E-2B25-CDEE-F89258A43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E84C-0420-AF44-BDA8-FD6C2ACE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45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06E5B-C457-53F2-9D23-17F8C229C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B8B7B-A7F2-0394-A5A7-B2CBCC66B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064119-995E-0D61-6569-57CA09FCC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9B5304-E2F4-224C-851F-36467E9758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52F02A-AB18-CB35-E8D5-95F15F9429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73639C-88B8-7B34-CA7E-8CE83CB76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CEA5D-DE4A-D147-A75E-9AA1588AEF43}" type="datetimeFigureOut">
              <a:rPr lang="en-US" smtClean="0"/>
              <a:t>8/20/23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D2A6F4-9C06-530D-536C-6DA51968C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B98F06-7E40-3986-AC25-7A209DDD7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E84C-0420-AF44-BDA8-FD6C2ACE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8FCED-8406-3614-2674-49F4DC982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D00D0C-2C92-0406-E84D-44DD55149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CEA5D-DE4A-D147-A75E-9AA1588AEF43}" type="datetimeFigureOut">
              <a:rPr lang="en-US" smtClean="0"/>
              <a:t>8/20/23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D52741-57D2-A88D-3AA4-9B28F12F0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F0543C-3437-42E1-6B36-7621BEC2F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E84C-0420-AF44-BDA8-FD6C2ACE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76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E6CBA9-AF06-5597-468E-E2EE2BE87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CEA5D-DE4A-D147-A75E-9AA1588AEF43}" type="datetimeFigureOut">
              <a:rPr lang="en-US" smtClean="0"/>
              <a:t>8/20/23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903A88-30D0-ECEB-1582-696BCE333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069420-3C9E-8E6D-C336-2C3F210E3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E84C-0420-AF44-BDA8-FD6C2ACE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190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053CE-D280-D77B-5578-25249E1CD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D2B42-13B5-D04A-CB20-381BA021A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F56D08-FF2D-A74A-F561-37568C662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D7C420-6355-CE43-34F9-1E5E3D48E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CEA5D-DE4A-D147-A75E-9AA1588AEF43}" type="datetimeFigureOut">
              <a:rPr lang="en-US" smtClean="0"/>
              <a:t>8/20/23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060B4-B13A-03CA-B994-F8C0B7212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9D24C-D9C1-38C6-A9FE-92191408E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E84C-0420-AF44-BDA8-FD6C2ACE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13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35CF0-3061-8518-8073-A216C93E6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7C44BF-B86F-ECF2-73F6-5478BDA01D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E84B21-582A-2F79-8901-467B5E5A9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8CE549-121E-33A8-428E-31B85889D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CEA5D-DE4A-D147-A75E-9AA1588AEF43}" type="datetimeFigureOut">
              <a:rPr lang="en-US" smtClean="0"/>
              <a:t>8/20/23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DD5BB9-E24D-AB41-C238-1DA9CE8CB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84814-2196-F7F2-5688-42695F21F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E84C-0420-AF44-BDA8-FD6C2ACE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240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651C68-1A1E-0BD0-6B8D-0B4D8EF1B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2ADB1-E820-FBCD-D2E6-F01D9E58A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BB0FA-91F3-5445-404C-DFA1C401D3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CEA5D-DE4A-D147-A75E-9AA1588AEF43}" type="datetimeFigureOut">
              <a:rPr lang="en-US" smtClean="0"/>
              <a:t>8/20/23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3D0B8-3482-9BBB-66C2-E18FD9C78A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D5154-6302-1E82-1FE0-D85BC022B3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CE84C-0420-AF44-BDA8-FD6C2ACE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37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B780E-D4CD-B7CB-381B-7CF6FE259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Econ 645: Week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8F00DC-2DF6-281A-4835-1D08F15E6A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Natural Experiments and Introductory Difference-in-Differences</a:t>
            </a:r>
          </a:p>
          <a:p>
            <a:endParaRPr lang="en-US" dirty="0"/>
          </a:p>
          <a:p>
            <a:r>
              <a:rPr lang="en-US" dirty="0"/>
              <a:t>*Views do not represent HRSA or HHS</a:t>
            </a:r>
          </a:p>
        </p:txBody>
      </p:sp>
    </p:spTree>
    <p:extLst>
      <p:ext uri="{BB962C8B-B14F-4D97-AF65-F5344CB8AC3E}">
        <p14:creationId xmlns:p14="http://schemas.microsoft.com/office/powerpoint/2010/main" val="1457080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46121-4BFD-F8C6-F3F5-D693C887E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Experiments using 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F1BE1-4D5F-C9D1-580E-EA6796025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Vietnam Draft Lottery</a:t>
            </a:r>
          </a:p>
          <a:p>
            <a:pPr lvl="1"/>
            <a:r>
              <a:rPr lang="en-US" dirty="0"/>
              <a:t>Angrist (1990) What are the returns to education for military service during the Vietnam War?</a:t>
            </a:r>
          </a:p>
          <a:p>
            <a:pPr lvl="1"/>
            <a:r>
              <a:rPr lang="en-US" dirty="0"/>
              <a:t>Angrist uses the Vietnam draft lottery as an instrument and SS admin data</a:t>
            </a:r>
          </a:p>
          <a:p>
            <a:pPr lvl="1"/>
            <a:r>
              <a:rPr lang="en-US" dirty="0"/>
              <a:t>It randomly influenced who would serve in the military, and as a result Vietnam veterans earned about 15% less than comparable observations</a:t>
            </a:r>
          </a:p>
          <a:p>
            <a:pPr lvl="1"/>
            <a:r>
              <a:rPr lang="en-US" dirty="0"/>
              <a:t>Can you think of a problem or problems(s) with this instrument?</a:t>
            </a:r>
          </a:p>
          <a:p>
            <a:r>
              <a:rPr lang="en-US" dirty="0"/>
              <a:t>Oregon Medicaid Experiment</a:t>
            </a:r>
          </a:p>
          <a:p>
            <a:pPr lvl="1"/>
            <a:r>
              <a:rPr lang="en-US" dirty="0"/>
              <a:t>There was a lottery for enrollment into Medicaid after Oregon expanded the program</a:t>
            </a:r>
          </a:p>
          <a:p>
            <a:pPr lvl="1"/>
            <a:r>
              <a:rPr lang="en-US" dirty="0"/>
              <a:t>We’ll cover this in a discussion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831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EDE0D-AB91-F9E9-3F9D-C93C91150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Quasi-experiments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310F0-A06E-77FF-DBF5-1653184BA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821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Quasi-experiments</a:t>
            </a:r>
          </a:p>
          <a:p>
            <a:pPr lvl="1"/>
            <a:r>
              <a:rPr lang="en-US" dirty="0"/>
              <a:t>Natural experiments are sometimes called quasi-experiments</a:t>
            </a:r>
          </a:p>
          <a:p>
            <a:pPr lvl="1"/>
            <a:r>
              <a:rPr lang="en-US" dirty="0"/>
              <a:t>However, not all quasi-experimental designs have sufficient exogeneity</a:t>
            </a:r>
          </a:p>
          <a:p>
            <a:pPr lvl="1"/>
            <a:r>
              <a:rPr lang="en-US" dirty="0"/>
              <a:t>We will briefly cover some quasi-experimental designs and research using these methods</a:t>
            </a:r>
          </a:p>
          <a:p>
            <a:r>
              <a:rPr lang="en-US" dirty="0"/>
              <a:t>With experimental design or a randomized control trial (RCT)</a:t>
            </a:r>
          </a:p>
          <a:p>
            <a:pPr lvl="1"/>
            <a:r>
              <a:rPr lang="en-US" dirty="0"/>
              <a:t>Economic agents are intentionally randomized assigned to treatment or control</a:t>
            </a:r>
          </a:p>
          <a:p>
            <a:pPr lvl="1"/>
            <a:r>
              <a:rPr lang="en-US" dirty="0"/>
              <a:t>There can still be problems with compliance, but RCT usually have strong exogeneity</a:t>
            </a:r>
          </a:p>
          <a:p>
            <a:r>
              <a:rPr lang="en-US" dirty="0"/>
              <a:t>With quasi-experimental designs (QED), self-selection can still bias our parameters</a:t>
            </a:r>
          </a:p>
          <a:p>
            <a:pPr lvl="1"/>
            <a:r>
              <a:rPr lang="en-US" dirty="0"/>
              <a:t>Self-selection means that people will try to optimize their well-being and self-selection in or out of treatment</a:t>
            </a:r>
          </a:p>
          <a:p>
            <a:pPr lvl="1"/>
            <a:r>
              <a:rPr lang="en-US" dirty="0"/>
              <a:t>We may have endogeneity (such as omitted variable bias) from unobserved confounders, and our QED needs to account, control, or test for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788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F6E01-7E2A-CA27-A697-C2E8BB552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Quasi-experiment designs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E95DC-E365-817B-4268-2742F102C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Propensity Score Matching</a:t>
            </a:r>
          </a:p>
          <a:p>
            <a:pPr lvl="1"/>
            <a:r>
              <a:rPr lang="en-US" dirty="0"/>
              <a:t>Inverse Probability Weights</a:t>
            </a:r>
          </a:p>
          <a:p>
            <a:pPr lvl="1"/>
            <a:r>
              <a:rPr lang="en-US" dirty="0"/>
              <a:t>K-nearest neighbors</a:t>
            </a:r>
          </a:p>
          <a:p>
            <a:r>
              <a:rPr lang="en-US" dirty="0"/>
              <a:t>Instrumental Variables</a:t>
            </a:r>
          </a:p>
          <a:p>
            <a:pPr lvl="1"/>
            <a:r>
              <a:rPr lang="en-US" dirty="0"/>
              <a:t>We have a brief introduction to IV in ECON 645, but there is more to cover</a:t>
            </a:r>
          </a:p>
          <a:p>
            <a:r>
              <a:rPr lang="en-US" dirty="0"/>
              <a:t>Difference-in-Differences and its many offshoots</a:t>
            </a:r>
          </a:p>
          <a:p>
            <a:pPr lvl="1"/>
            <a:r>
              <a:rPr lang="en-US" dirty="0"/>
              <a:t>Triple Difference-in-Difference-in-Differences</a:t>
            </a:r>
          </a:p>
          <a:p>
            <a:pPr lvl="1"/>
            <a:r>
              <a:rPr lang="en-US" dirty="0"/>
              <a:t>Event Studies</a:t>
            </a:r>
          </a:p>
          <a:p>
            <a:pPr lvl="1"/>
            <a:r>
              <a:rPr lang="en-US" dirty="0"/>
              <a:t>Two-Way Fixed Effects with and without Staggered Adoption</a:t>
            </a:r>
          </a:p>
          <a:p>
            <a:pPr lvl="1"/>
            <a:r>
              <a:rPr lang="en-US" dirty="0"/>
              <a:t>Synthetic Control </a:t>
            </a:r>
          </a:p>
          <a:p>
            <a:r>
              <a:rPr lang="en-US" dirty="0"/>
              <a:t>Regression Discontinuity Design</a:t>
            </a:r>
          </a:p>
          <a:p>
            <a:pPr lvl="1"/>
            <a:r>
              <a:rPr lang="en-US" dirty="0"/>
              <a:t>Typically considered the strongest QED, due to testable assumptions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925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F6E01-7E2A-CA27-A697-C2E8BB552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Quasi-experiment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E95DC-E365-817B-4268-2742F102C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more through walkthrough of different quasi-experiment designs is covered in ECON 672</a:t>
            </a:r>
          </a:p>
          <a:p>
            <a:pPr lvl="1"/>
            <a:r>
              <a:rPr lang="en-US" dirty="0"/>
              <a:t>What are we estimating?</a:t>
            </a:r>
          </a:p>
          <a:p>
            <a:pPr lvl="1"/>
            <a:r>
              <a:rPr lang="en-US" dirty="0"/>
              <a:t>What are the benefits of these research designs?</a:t>
            </a:r>
          </a:p>
          <a:p>
            <a:pPr lvl="1"/>
            <a:r>
              <a:rPr lang="en-US" dirty="0"/>
              <a:t>What are the problems with these research designs?</a:t>
            </a:r>
          </a:p>
          <a:p>
            <a:pPr lvl="1"/>
            <a:r>
              <a:rPr lang="en-US" dirty="0"/>
              <a:t>What are the assumptions?</a:t>
            </a:r>
          </a:p>
          <a:p>
            <a:pPr lvl="1"/>
            <a:r>
              <a:rPr lang="en-US" dirty="0"/>
              <a:t>Are these assumptions testable?</a:t>
            </a:r>
          </a:p>
          <a:p>
            <a:pPr lvl="1"/>
            <a:r>
              <a:rPr lang="en-US" dirty="0"/>
              <a:t>Which quasi-experiment research design is the most likely to have assumptions hold or at least be testable?</a:t>
            </a:r>
          </a:p>
          <a:p>
            <a:pPr lvl="1"/>
            <a:r>
              <a:rPr lang="en-US" dirty="0"/>
              <a:t>Are the results generalizable?  If not, then to whom are they generalizable?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97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5193F-937F-F2D9-E0E5-7206A47BC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Difference-in-Differences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6F7F0-5821-A1C5-14D9-5D9570933D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72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8D983-58A7-17A4-9BC6-1CDF3DD1D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Difference-in-Differences with Pooled Cross Sections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F00B8-73C3-FF4E-B7CF-99DE48C41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Difference-in-Differences design is one of the most popular quasi-experimental designs</a:t>
            </a:r>
          </a:p>
          <a:p>
            <a:pPr lvl="1"/>
            <a:r>
              <a:rPr lang="en-US" dirty="0"/>
              <a:t>Especially for policy analysis</a:t>
            </a:r>
          </a:p>
          <a:p>
            <a:r>
              <a:rPr lang="en-US" dirty="0"/>
              <a:t>There are a few necessary groups</a:t>
            </a:r>
          </a:p>
          <a:p>
            <a:pPr lvl="1"/>
            <a:r>
              <a:rPr lang="en-US" dirty="0"/>
              <a:t>We need a treatment group affected by the change</a:t>
            </a:r>
          </a:p>
          <a:p>
            <a:pPr lvl="1"/>
            <a:r>
              <a:rPr lang="en-US" dirty="0"/>
              <a:t>We need a control group unaffected by the change</a:t>
            </a:r>
          </a:p>
          <a:p>
            <a:pPr lvl="1"/>
            <a:r>
              <a:rPr lang="en-US" dirty="0"/>
              <a:t>We need at least two time periods</a:t>
            </a:r>
          </a:p>
          <a:p>
            <a:r>
              <a:rPr lang="en-US" dirty="0"/>
              <a:t>Pooled Cross-sectional data can be used at aggregate levels</a:t>
            </a:r>
          </a:p>
          <a:p>
            <a:pPr lvl="1"/>
            <a:r>
              <a:rPr lang="en-US" dirty="0"/>
              <a:t>We may have two independent random samples at the state level</a:t>
            </a:r>
          </a:p>
          <a:p>
            <a:pPr lvl="1"/>
            <a:r>
              <a:rPr lang="en-US" dirty="0"/>
              <a:t>But we must have at least two observations from the state</a:t>
            </a:r>
          </a:p>
        </p:txBody>
      </p:sp>
    </p:spTree>
    <p:extLst>
      <p:ext uri="{BB962C8B-B14F-4D97-AF65-F5344CB8AC3E}">
        <p14:creationId xmlns:p14="http://schemas.microsoft.com/office/powerpoint/2010/main" val="3274214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610C8-EF20-61AE-1AC5-7E1F7E0CE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Diff-in-Diff with Pooled Cross Sections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F2852-E188-4AB0-092A-F9526F6A4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have four groups in all</a:t>
            </a:r>
          </a:p>
          <a:p>
            <a:r>
              <a:rPr lang="en-US" dirty="0"/>
              <a:t>Before the Change</a:t>
            </a:r>
          </a:p>
          <a:p>
            <a:pPr lvl="1"/>
            <a:r>
              <a:rPr lang="en-US" dirty="0"/>
              <a:t>Treatment group affected by the change before the change</a:t>
            </a:r>
          </a:p>
          <a:p>
            <a:pPr lvl="1"/>
            <a:r>
              <a:rPr lang="en-US" dirty="0"/>
              <a:t>Control group unaffected by the change before the change</a:t>
            </a:r>
          </a:p>
          <a:p>
            <a:r>
              <a:rPr lang="en-US" dirty="0"/>
              <a:t>After the Change</a:t>
            </a:r>
          </a:p>
          <a:p>
            <a:pPr lvl="1"/>
            <a:r>
              <a:rPr lang="en-US" dirty="0"/>
              <a:t>Treatment group affected by the change after the change</a:t>
            </a:r>
          </a:p>
          <a:p>
            <a:pPr lvl="1"/>
            <a:r>
              <a:rPr lang="en-US" dirty="0"/>
              <a:t>Control group unaffected by the change after the change</a:t>
            </a:r>
          </a:p>
          <a:p>
            <a:r>
              <a:rPr lang="en-US" dirty="0"/>
              <a:t>We have 2 time periods and 2 groups</a:t>
            </a:r>
          </a:p>
          <a:p>
            <a:pPr lvl="1"/>
            <a:r>
              <a:rPr lang="en-US" dirty="0"/>
              <a:t>Hence 2-by-2 Diff-in-Diff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408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119DE-006A-5EF9-6B20-8987E5556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Diff-in-Diff with Pooled Cross Sections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49BA50-92A0-195C-CEAB-7B776755E3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At its simplest, a Diff-in-Diff design is just a comparison of the differences among means</a:t>
                </a:r>
              </a:p>
              <a:p>
                <a:pPr lvl="1"/>
                <a:r>
                  <a:rPr lang="en-US" dirty="0"/>
                  <a:t>First, we difference the within group over time</a:t>
                </a:r>
              </a:p>
              <a:p>
                <a:pPr lvl="1"/>
                <a:r>
                  <a:rPr lang="en-US" dirty="0"/>
                  <a:t>Second, we difference the treatment and control group differences</a:t>
                </a:r>
              </a:p>
              <a:p>
                <a:pPr lvl="1"/>
                <a:r>
                  <a:rPr lang="en-US" dirty="0"/>
                  <a:t>Hence, difference-in-differences</a:t>
                </a:r>
              </a:p>
              <a:p>
                <a:pPr lvl="1"/>
                <a:r>
                  <a:rPr lang="en-US" dirty="0"/>
                  <a:t>We will see this in Card and Krueger (1994)</a:t>
                </a:r>
              </a:p>
              <a:p>
                <a:r>
                  <a:rPr lang="en-US" dirty="0"/>
                  <a:t>Our Diff-in-Diff estimator at its simplest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In a regression model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𝑑𝑇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49BA50-92A0-195C-CEAB-7B776755E3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b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7956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7F4D0-51F4-36C7-5EEB-F9E4971E8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Diff-in-Diff with Pooled Cross Sections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E5536F77-6F50-E567-9F67-9880C483B83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92761420"/>
                  </p:ext>
                </p:extLst>
              </p:nvPr>
            </p:nvGraphicFramePr>
            <p:xfrm>
              <a:off x="838200" y="1825625"/>
              <a:ext cx="105156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8900">
                      <a:extLst>
                        <a:ext uri="{9D8B030D-6E8A-4147-A177-3AD203B41FA5}">
                          <a16:colId xmlns:a16="http://schemas.microsoft.com/office/drawing/2014/main" val="3548022182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2943147101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3621821288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73183018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Before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After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After-Before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51971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Control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9387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Treatment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6879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Treatment - Control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615773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E5536F77-6F50-E567-9F67-9880C483B83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92761420"/>
                  </p:ext>
                </p:extLst>
              </p:nvPr>
            </p:nvGraphicFramePr>
            <p:xfrm>
              <a:off x="838200" y="1825625"/>
              <a:ext cx="105156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8900">
                      <a:extLst>
                        <a:ext uri="{9D8B030D-6E8A-4147-A177-3AD203B41FA5}">
                          <a16:colId xmlns:a16="http://schemas.microsoft.com/office/drawing/2014/main" val="3548022182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2943147101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3621821288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73183018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Before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After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After-Before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51971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Control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83" t="-110345" r="-201449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483" t="-110345" r="-101449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483" t="-110345" r="-1449" b="-2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29387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Treatment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83" t="-203333" r="-201449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483" t="-203333" r="-101449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483" t="-203333" r="-1449" b="-12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6879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Treatment - Control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83" t="-313793" r="-201449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483" t="-313793" r="-101449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483" t="-313793" r="-1449" b="-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615773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923B7A-3F1C-84A1-FCE3-7A58F595EC0F}"/>
                  </a:ext>
                </a:extLst>
              </p:cNvPr>
              <p:cNvSpPr txBox="1"/>
              <p:nvPr/>
            </p:nvSpPr>
            <p:spPr>
              <a:xfrm>
                <a:off x="838200" y="3637280"/>
                <a:ext cx="728472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Where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is PA Pre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is PA Post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is NJ Pre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is NJ Post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923B7A-3F1C-84A1-FCE3-7A58F595E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37280"/>
                <a:ext cx="7284720" cy="1938992"/>
              </a:xfrm>
              <a:prstGeom prst="rect">
                <a:avLst/>
              </a:prstGeom>
              <a:blipFill>
                <a:blip r:embed="rId3"/>
                <a:stretch>
                  <a:fillRect l="-1220" t="-2597" b="-5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5378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EC562-4F18-C0C2-00C1-83D436DE6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Diff-in-Diff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F16CBE-AFA6-6AC6-3D4F-2839B65075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Where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PA Pre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is PA Post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is NJ Pre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is</a:t>
                </a:r>
                <a:br>
                  <a:rPr lang="en-US" dirty="0"/>
                </a:br>
                <a:r>
                  <a:rPr lang="en-US" dirty="0"/>
                  <a:t>NJ Post</a:t>
                </a:r>
              </a:p>
              <a:p>
                <a:r>
                  <a:rPr lang="en-US" dirty="0"/>
                  <a:t>Different notation</a:t>
                </a:r>
                <a:br>
                  <a:rPr lang="en-US" dirty="0"/>
                </a:br>
                <a:r>
                  <a:rPr lang="en-US" dirty="0"/>
                  <a:t>Same concept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F16CBE-AFA6-6AC6-3D4F-2839B65075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5DF640-3849-8E4D-A2FE-8C14A52C2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720" y="441465"/>
            <a:ext cx="7467600" cy="635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168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FCA49-8561-936E-9CFB-496ABB9B9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8C20C-CC92-F795-2043-1A754F3C7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Policy Analysis with Fixed Effects</a:t>
            </a:r>
          </a:p>
          <a:p>
            <a:r>
              <a:rPr lang="en-US" dirty="0"/>
              <a:t>Natural Experiments</a:t>
            </a:r>
          </a:p>
          <a:p>
            <a:r>
              <a:rPr lang="en-US" dirty="0"/>
              <a:t>2-by-2 Difference-in-Differences</a:t>
            </a:r>
          </a:p>
          <a:p>
            <a:r>
              <a:rPr lang="en-US" dirty="0"/>
              <a:t>Stata Examples</a:t>
            </a:r>
          </a:p>
          <a:p>
            <a:r>
              <a:rPr lang="en-US" dirty="0"/>
              <a:t>Brief Review</a:t>
            </a:r>
          </a:p>
        </p:txBody>
      </p:sp>
    </p:spTree>
    <p:extLst>
      <p:ext uri="{BB962C8B-B14F-4D97-AF65-F5344CB8AC3E}">
        <p14:creationId xmlns:p14="http://schemas.microsoft.com/office/powerpoint/2010/main" val="2890281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610C8-EF20-61AE-1AC5-7E1F7E0CE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Diff-in-Diff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F2852-E188-4AB0-092A-F9526F6A4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Unlike a randomized control trial or experiment</a:t>
            </a:r>
          </a:p>
          <a:p>
            <a:pPr lvl="1"/>
            <a:r>
              <a:rPr lang="en-US" dirty="0"/>
              <a:t>Observations are not randomly assigned to treatment and control</a:t>
            </a:r>
          </a:p>
          <a:p>
            <a:r>
              <a:rPr lang="en-US" dirty="0"/>
              <a:t>Key assumption: Parallel Trends</a:t>
            </a:r>
          </a:p>
          <a:p>
            <a:pPr lvl="1"/>
            <a:r>
              <a:rPr lang="en-US" dirty="0"/>
              <a:t>In absence of the treatment, the treatment group trend would have been the same as the control group</a:t>
            </a:r>
          </a:p>
          <a:p>
            <a:r>
              <a:rPr lang="en-US" dirty="0"/>
              <a:t>Under proper assumptions</a:t>
            </a:r>
          </a:p>
          <a:p>
            <a:pPr lvl="1"/>
            <a:r>
              <a:rPr lang="en-US" dirty="0"/>
              <a:t>If our assumptions hold, then our quasi-experimental design is as good as random (this is hard to achieve) </a:t>
            </a:r>
          </a:p>
          <a:p>
            <a:pPr lvl="1"/>
            <a:r>
              <a:rPr lang="en-US" dirty="0"/>
              <a:t>We will have found the average treatment on the treated effect (ATT)</a:t>
            </a:r>
          </a:p>
          <a:p>
            <a:pPr lvl="1"/>
            <a:r>
              <a:rPr lang="en-US" dirty="0"/>
              <a:t>We go over average treatment effects in more detail in ECON 672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30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29602-7DD4-7C74-AB56-4B52AAF65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Diff-in-Diff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AED74-545D-D8EE-E051-279227DB0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Diff-in-Diff takes a step beyond FE and FD estimators</a:t>
            </a:r>
          </a:p>
          <a:p>
            <a:pPr lvl="1"/>
            <a:r>
              <a:rPr lang="en-US" dirty="0"/>
              <a:t>We only control for time-invariant effects with FE and FD</a:t>
            </a:r>
          </a:p>
          <a:p>
            <a:pPr lvl="1"/>
            <a:r>
              <a:rPr lang="en-US" dirty="0"/>
              <a:t>If Diff-in-Diff we can control for time-invariant and time-varying unobserved confounders</a:t>
            </a:r>
          </a:p>
          <a:p>
            <a:r>
              <a:rPr lang="en-US" dirty="0"/>
              <a:t>The key assumption is the parallel trends assumption</a:t>
            </a:r>
          </a:p>
          <a:p>
            <a:pPr lvl="1"/>
            <a:r>
              <a:rPr lang="en-US" dirty="0"/>
              <a:t>Strict exogeneity can be tough to show or to cover with theory</a:t>
            </a:r>
          </a:p>
          <a:p>
            <a:pPr lvl="1"/>
            <a:r>
              <a:rPr lang="en-US" dirty="0"/>
              <a:t>Unlike the strict exogeneity assumption, there are indirect tests of the parallel trends assumption</a:t>
            </a:r>
          </a:p>
          <a:p>
            <a:pPr lvl="1"/>
            <a:r>
              <a:rPr lang="en-US" dirty="0"/>
              <a:t>There are placebo tests, pre-trends tests</a:t>
            </a:r>
          </a:p>
          <a:p>
            <a:pPr lvl="1"/>
            <a:r>
              <a:rPr lang="en-US" dirty="0"/>
              <a:t>One of the most popular forms of Diff-in-Diff is an event study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630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71EBE-08F8-E5C8-7AB2-C8F0D117C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Diff-in-Diff with Pooled Cross Sections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40B7C1-D8F3-718F-7073-77723D31B5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We can extend our diff-in-diff model for additional covariates</a:t>
                </a:r>
              </a:p>
              <a:p>
                <a:pPr lvl="1"/>
                <a:r>
                  <a:rPr lang="en-US" dirty="0"/>
                  <a:t>We may want to add some additional covariates to control for time-varying factors that may bias our results</a:t>
                </a:r>
              </a:p>
              <a:p>
                <a:pPr lvl="1"/>
                <a:r>
                  <a:rPr lang="en-US" dirty="0"/>
                  <a:t>Such that these time-varying factors may not be captured in the parallel trends assumption</a:t>
                </a:r>
              </a:p>
              <a:p>
                <a:r>
                  <a:rPr lang="en-US" dirty="0"/>
                  <a:t>An extended Diff-in-Diff model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𝑑𝑇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Where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is our dummy variable for the second period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𝑑𝑇</m:t>
                    </m:r>
                  </m:oMath>
                </a14:m>
                <a:r>
                  <a:rPr lang="en-US" dirty="0"/>
                  <a:t> is our dummy variable for the treatment group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are a matrix of other covariates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40B7C1-D8F3-718F-7073-77723D31B5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10582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68F93-77FE-278D-033A-021DB3243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Stata examples and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A008C-084D-E9D4-F39A-03C996BE1C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7449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B43F3-E47D-5EA3-D44A-5AF7A20A6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DCA74-E26A-EFAC-F8E0-55A703D0B4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02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D2899-5949-C1C1-5D43-C270EDD76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Analysis with Two-Period Panel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8235B-78E9-0794-E84E-D19EDA2DD4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08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F74C2-4A04-4F3E-1D8A-160B3BA84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Effects (Within) for Policy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C1707B-C956-2DA0-0E67-514BFC46F7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Our Fixed Effects (Within) estimator can be useful tool to assess impacts of policy and program evaluation</a:t>
                </a:r>
              </a:p>
              <a:p>
                <a:pPr lvl="1"/>
                <a:r>
                  <a:rPr lang="en-US" dirty="0"/>
                  <a:t>We have already discussed the properties and assumption of the FE estimator, but we will apply it in a policy/program context</a:t>
                </a:r>
              </a:p>
              <a:p>
                <a:r>
                  <a:rPr lang="en-US" dirty="0"/>
                  <a:t>With the FE Estimator, we can control for time-invariant factors</a:t>
                </a:r>
              </a:p>
              <a:p>
                <a:pPr lvl="1"/>
                <a:r>
                  <a:rPr lang="en-US" dirty="0"/>
                  <a:t>We need at least 2 periods</a:t>
                </a:r>
              </a:p>
              <a:p>
                <a:r>
                  <a:rPr lang="en-US" dirty="0"/>
                  <a:t>Our general fixed effects model for policy analysis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𝑝𝑟𝑜𝑔𝑟𝑎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Our estimated effect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C1707B-C956-2DA0-0E67-514BFC46F7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b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8282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F74C2-4A04-4F3E-1D8A-160B3BA84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Effects (Within)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1707B-C956-2DA0-0E67-514BFC46F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will cover two examples in Stata</a:t>
            </a:r>
          </a:p>
          <a:p>
            <a:pPr lvl="1"/>
            <a:r>
              <a:rPr lang="en-US" dirty="0"/>
              <a:t>Effect of grants on preventing scrap waste</a:t>
            </a:r>
          </a:p>
          <a:p>
            <a:pPr lvl="1"/>
            <a:r>
              <a:rPr lang="en-US" dirty="0"/>
              <a:t>Effect of open container laws on traffic deaths</a:t>
            </a:r>
          </a:p>
          <a:p>
            <a:r>
              <a:rPr lang="en-US" dirty="0"/>
              <a:t>Self-selection</a:t>
            </a:r>
          </a:p>
          <a:p>
            <a:pPr lvl="1"/>
            <a:r>
              <a:rPr lang="en-US" dirty="0"/>
              <a:t>As we go through these exercises, we need to consider self-selection</a:t>
            </a:r>
          </a:p>
          <a:p>
            <a:pPr lvl="1"/>
            <a:r>
              <a:rPr lang="en-US" dirty="0"/>
              <a:t>There is still a concern of self-selection into treatment that FE cannot control</a:t>
            </a:r>
          </a:p>
          <a:p>
            <a:pPr lvl="1"/>
            <a:r>
              <a:rPr lang="en-US" dirty="0"/>
              <a:t>Economic agents will self-select into various actions that will maximize their well-being (including firms maximizing economic profits)</a:t>
            </a:r>
          </a:p>
          <a:p>
            <a:r>
              <a:rPr lang="en-US" dirty="0"/>
              <a:t>Testing strict exogeneity</a:t>
            </a:r>
          </a:p>
        </p:txBody>
      </p:sp>
    </p:spTree>
    <p:extLst>
      <p:ext uri="{BB962C8B-B14F-4D97-AF65-F5344CB8AC3E}">
        <p14:creationId xmlns:p14="http://schemas.microsoft.com/office/powerpoint/2010/main" val="2212737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4C08A-89D2-50B8-766B-8C5357996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Experiments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78B8B1-1430-90A0-3AC1-A146AAA4EF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137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EF7DD-F51B-3F0C-31CA-9B47A46EF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EEC82-A8D6-40E6-F2AB-B77DE7ADF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Natural Experiments </a:t>
            </a:r>
          </a:p>
          <a:p>
            <a:pPr lvl="1"/>
            <a:r>
              <a:rPr lang="en-US" dirty="0"/>
              <a:t>These are situations where the economic environment, which may be summarized by an exogenous variable, </a:t>
            </a:r>
            <a:r>
              <a:rPr lang="en-US" b="1" dirty="0"/>
              <a:t>exogenously</a:t>
            </a:r>
            <a:r>
              <a:rPr lang="en-US" dirty="0"/>
              <a:t> changes</a:t>
            </a:r>
          </a:p>
          <a:p>
            <a:pPr lvl="1"/>
            <a:r>
              <a:rPr lang="en-US" dirty="0"/>
              <a:t>Sometimes this is inadvertently due to a policy or institutional change</a:t>
            </a:r>
          </a:p>
          <a:p>
            <a:pPr lvl="1"/>
            <a:r>
              <a:rPr lang="en-US" dirty="0"/>
              <a:t>The key term here is exogenously changes, which means economic agents do not have time to anticipate the change</a:t>
            </a:r>
          </a:p>
          <a:p>
            <a:pPr lvl="1"/>
            <a:r>
              <a:rPr lang="en-US" dirty="0"/>
              <a:t>There is randomization from the inadvertent change that leads some economic agents into treatment and others into no treatment</a:t>
            </a:r>
          </a:p>
        </p:txBody>
      </p:sp>
    </p:spTree>
    <p:extLst>
      <p:ext uri="{BB962C8B-B14F-4D97-AF65-F5344CB8AC3E}">
        <p14:creationId xmlns:p14="http://schemas.microsoft.com/office/powerpoint/2010/main" val="4196813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800DC-E9FB-7DE2-755E-48E284740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19A71-FA95-6448-59A7-1B5D1EDB0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some inadvertent natural experiments that have occurred</a:t>
            </a:r>
          </a:p>
          <a:p>
            <a:pPr lvl="1"/>
            <a:r>
              <a:rPr lang="en-US" dirty="0"/>
              <a:t>The Vietnam draft lottery </a:t>
            </a:r>
          </a:p>
          <a:p>
            <a:pPr lvl="1"/>
            <a:r>
              <a:rPr lang="en-US" dirty="0"/>
              <a:t>The Oregon Medicaid lottery</a:t>
            </a:r>
          </a:p>
          <a:p>
            <a:pPr lvl="1"/>
            <a:r>
              <a:rPr lang="en-US" dirty="0"/>
              <a:t>Tennessee STAR</a:t>
            </a:r>
          </a:p>
          <a:p>
            <a:pPr lvl="1"/>
            <a:r>
              <a:rPr lang="en-US" dirty="0"/>
              <a:t>Arbitrary cutoffs for regulation assignment (e.g.: firm size of 50 employees)</a:t>
            </a:r>
          </a:p>
          <a:p>
            <a:pPr lvl="1"/>
            <a:r>
              <a:rPr lang="en-US" dirty="0"/>
              <a:t>Arbitrary SAT cutoff for admission</a:t>
            </a:r>
          </a:p>
          <a:p>
            <a:pPr lvl="1"/>
            <a:r>
              <a:rPr lang="en-US" dirty="0"/>
              <a:t>State adoption of policy (though there can be some serious self-selection)</a:t>
            </a:r>
          </a:p>
          <a:p>
            <a:pPr lvl="1"/>
            <a:r>
              <a:rPr lang="en-US" dirty="0"/>
              <a:t>Random assignment to judges</a:t>
            </a:r>
          </a:p>
          <a:p>
            <a:pPr lvl="1"/>
            <a:r>
              <a:rPr lang="en-US" dirty="0"/>
              <a:t>Exogeneity of instruments – wind direction, wave height, rain fall,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077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800DC-E9FB-7DE2-755E-48E284740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19A71-FA95-6448-59A7-1B5D1EDB0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Natural experiments help with randomization, but they do not always have exogenous assignment to treatment</a:t>
            </a:r>
          </a:p>
          <a:p>
            <a:pPr lvl="1"/>
            <a:r>
              <a:rPr lang="en-US" dirty="0"/>
              <a:t>Lotteries are typical examples of natural experiments</a:t>
            </a:r>
          </a:p>
          <a:p>
            <a:pPr lvl="1"/>
            <a:r>
              <a:rPr lang="en-US" dirty="0"/>
              <a:t>But, there may be self-selection </a:t>
            </a:r>
          </a:p>
          <a:p>
            <a:pPr lvl="1"/>
            <a:r>
              <a:rPr lang="en-US" dirty="0"/>
              <a:t>For example, a student that does not win a charter school lottery may be place in a private school by their parents instead of going to the assigned public school</a:t>
            </a:r>
          </a:p>
          <a:p>
            <a:pPr lvl="1"/>
            <a:r>
              <a:rPr lang="en-US" dirty="0"/>
              <a:t>The parents self-selected the student out of the control group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926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21786</TotalTime>
  <Words>1404</Words>
  <Application>Microsoft Macintosh PowerPoint</Application>
  <PresentationFormat>Widescreen</PresentationFormat>
  <Paragraphs>185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Office Theme</vt:lpstr>
      <vt:lpstr>Econ 645: Week 5</vt:lpstr>
      <vt:lpstr>Overview</vt:lpstr>
      <vt:lpstr>Policy Analysis with Two-Period Panel Data</vt:lpstr>
      <vt:lpstr>Fixed Effects (Within) for Policy Analysis</vt:lpstr>
      <vt:lpstr>Fixed Effects (Within)</vt:lpstr>
      <vt:lpstr>Natural Experiments</vt:lpstr>
      <vt:lpstr>Natural Experiments</vt:lpstr>
      <vt:lpstr>Natural Experiments</vt:lpstr>
      <vt:lpstr>Natural Experiments</vt:lpstr>
      <vt:lpstr>Natural Experiments using IV</vt:lpstr>
      <vt:lpstr>Quasi-experiments</vt:lpstr>
      <vt:lpstr>Quasi-experiment designs</vt:lpstr>
      <vt:lpstr>Quasi-experiment design</vt:lpstr>
      <vt:lpstr>Intro to Difference-in-Differences</vt:lpstr>
      <vt:lpstr>Difference-in-Differences with Pooled Cross Sections</vt:lpstr>
      <vt:lpstr>Diff-in-Diff with Pooled Cross Sections</vt:lpstr>
      <vt:lpstr>Diff-in-Diff with Pooled Cross Sections</vt:lpstr>
      <vt:lpstr>Diff-in-Diff with Pooled Cross Sections</vt:lpstr>
      <vt:lpstr>Diff-in-Diff</vt:lpstr>
      <vt:lpstr>Diff-in-Diff Assumptions</vt:lpstr>
      <vt:lpstr>Diff-in-Diff Assumptions</vt:lpstr>
      <vt:lpstr>Diff-in-Diff with Pooled Cross Sections</vt:lpstr>
      <vt:lpstr>Stata examples and work</vt:lpstr>
      <vt:lpstr>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 645: Week 5</dc:title>
  <dc:creator>Samuel Rowe</dc:creator>
  <cp:lastModifiedBy>Samuel Rowe</cp:lastModifiedBy>
  <cp:revision>15</cp:revision>
  <dcterms:created xsi:type="dcterms:W3CDTF">2023-08-11T18:35:56Z</dcterms:created>
  <dcterms:modified xsi:type="dcterms:W3CDTF">2023-08-26T21:43:15Z</dcterms:modified>
</cp:coreProperties>
</file>