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44" r:id="rId4"/>
    <p:sldId id="346" r:id="rId5"/>
    <p:sldId id="345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7" r:id="rId14"/>
    <p:sldId id="354" r:id="rId15"/>
    <p:sldId id="355" r:id="rId16"/>
    <p:sldId id="356" r:id="rId17"/>
    <p:sldId id="358" r:id="rId18"/>
    <p:sldId id="359" r:id="rId19"/>
    <p:sldId id="341" r:id="rId20"/>
    <p:sldId id="34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34"/>
  </p:normalViewPr>
  <p:slideViewPr>
    <p:cSldViewPr snapToGrid="0">
      <p:cViewPr varScale="1">
        <p:scale>
          <a:sx n="125" d="100"/>
          <a:sy n="125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50BB-8326-8BBD-7AC2-64152429B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297CC-788E-CD30-5C59-DF9041CDF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05848-453C-8C45-6A20-CAAA2D9B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24-CB9D-B54E-A041-8076B94B3B52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2AAAE-960A-F341-EF2A-515AA38E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048AD-C6FB-FAF2-E6AF-F4EFBF7C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8EC3-E2F6-D341-98FB-D4574DED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40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D805-5D97-A67A-4E55-737E71B6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A7CD5-58CD-0110-721C-A63950CEF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72180-7BDA-444D-B266-6F20603F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24-CB9D-B54E-A041-8076B94B3B52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B3946-2136-4F9A-3591-50DF6653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EF215-12EE-C951-E59B-E78F29CE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8EC3-E2F6-D341-98FB-D4574DED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0E5AD-CB89-EE5E-957B-C4B6B024B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36C62-2981-365A-06A7-72D635984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A7FD-8E5A-8B61-AD31-CD7E49D5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24-CB9D-B54E-A041-8076B94B3B52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D29F1-2A55-0CC1-94DB-39145967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62786-BB9D-79AD-FB6D-38594211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8EC3-E2F6-D341-98FB-D4574DED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5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E12A-59D1-02DB-24E6-7539A32B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A64C-B061-DFAF-DF2C-1D07FC4A9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4F3B5-D921-57C2-BD75-4588657E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24-CB9D-B54E-A041-8076B94B3B52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FF48-55A0-E3BE-9A59-3B705B48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608F-9CB8-E71A-2F56-D3395A5C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8EC3-E2F6-D341-98FB-D4574DED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2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8E66-777F-1A86-1BD2-F916A8D1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CC100-47CF-BE98-D242-F04C7D5D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66C9F-DEF8-E4C2-603A-18960542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24-CB9D-B54E-A041-8076B94B3B52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7E888-4C70-B850-574F-D79850A9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00911-816F-6C08-AC0C-58AE9B1D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8EC3-E2F6-D341-98FB-D4574DED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6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C272-4D58-9E35-5B3D-2F50CD27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02A1C-4082-04BB-98E9-C2AEFCABA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D25A3-DF21-3C47-08CB-5E929A072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FADD4-F6BB-3F63-7B35-D3E0DB4F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24-CB9D-B54E-A041-8076B94B3B52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96828-FA18-596E-74AA-D4D60A8F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DBCBF-CCC4-74EC-5484-BCDF830D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8EC3-E2F6-D341-98FB-D4574DED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9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DE64-4741-323B-A52C-D71891F6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76806-5F85-2DDE-21A7-310413996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5CC0A-0C94-5666-7A55-362940EDF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C2DCC-BCE8-97AA-14E8-677DED48F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5C2B7-E7CE-EA15-C014-123A10188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B2CCE-165C-7401-93E7-DA7F60CF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24-CB9D-B54E-A041-8076B94B3B52}" type="datetimeFigureOut">
              <a:rPr lang="en-US" smtClean="0"/>
              <a:t>8/26/23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6107F-2DFE-3D66-161F-F7A56A31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09B1E-9662-C074-C294-E6E69ED2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8EC3-E2F6-D341-98FB-D4574DED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5FDB-DEE6-FDA7-826B-B817065F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1A73F-B7FD-14F7-C3D2-3FD610D1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24-CB9D-B54E-A041-8076B94B3B52}" type="datetimeFigureOut">
              <a:rPr lang="en-US" smtClean="0"/>
              <a:t>8/26/23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6CD77-0326-9F13-55B6-FA35134B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FF0C2-D704-5D2F-4A7F-B50F588F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8EC3-E2F6-D341-98FB-D4574DED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BC797-8092-B491-615E-FC884758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24-CB9D-B54E-A041-8076B94B3B52}" type="datetimeFigureOut">
              <a:rPr lang="en-US" smtClean="0"/>
              <a:t>8/26/23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07F7C-EC7D-603C-9985-F692263A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2605B-7AA6-F2C3-A987-D353A982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8EC3-E2F6-D341-98FB-D4574DED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9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FCE9-B125-E547-198D-809FC0A1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E79A-2AB4-7D63-D99B-71E652F8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5F73A-11BE-3D23-7581-64BD3E89D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4498B-F6D2-8643-BCB8-12973078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24-CB9D-B54E-A041-8076B94B3B52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5E789-D087-14EE-FC5F-115CF9BCB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586BF-0355-B2E5-A6B7-23BFD488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8EC3-E2F6-D341-98FB-D4574DED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1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869A-8ABC-0F68-E839-C96909E1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26D01-05E1-0ADC-9240-7120575BF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580D8-D2A4-CEC8-A6DB-EC8FB8E50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4D0D9-6E73-FA40-CC8D-FBB1F4C7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AB924-CB9D-B54E-A041-8076B94B3B52}" type="datetimeFigureOut">
              <a:rPr lang="en-US" smtClean="0"/>
              <a:t>8/26/23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01D0F-4A1D-3F80-0FB6-66B852E1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E8F09-48AE-6EF1-D0E1-2FABEA33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8EC3-E2F6-D341-98FB-D4574DED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5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5AD53-CBAA-72E5-493F-EFF401CD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9AEF6-0415-D0BD-F252-C50D44BDB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821B-1C06-380B-2C24-F21238CF4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AB924-CB9D-B54E-A041-8076B94B3B52}" type="datetimeFigureOut">
              <a:rPr lang="en-US" smtClean="0"/>
              <a:t>8/26/23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2B9C1-432F-774D-18B5-4E3FE03F3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8AF2B-BE68-83E6-C9DA-3EBEA6A92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8EC3-E2F6-D341-98FB-D4574DED1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3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2F91-6B71-0522-7DFA-84C1829063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 645: Week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5532E-EFA9-E9FD-7243-807F8CC99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Simultaneous Equation Models</a:t>
            </a:r>
          </a:p>
          <a:p>
            <a:endParaRPr lang="en-US" dirty="0"/>
          </a:p>
          <a:p>
            <a:r>
              <a:rPr lang="en-US" dirty="0"/>
              <a:t>*Views do not represent HRSA or HHS</a:t>
            </a:r>
          </a:p>
        </p:txBody>
      </p:sp>
    </p:spTree>
    <p:extLst>
      <p:ext uri="{BB962C8B-B14F-4D97-AF65-F5344CB8AC3E}">
        <p14:creationId xmlns:p14="http://schemas.microsoft.com/office/powerpoint/2010/main" val="368545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411-B340-E25D-ED49-476849F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Equation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Coefficients our labor demand structural equation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labor demand change</a:t>
                </a:r>
              </a:p>
              <a:p>
                <a:pPr lvl="1"/>
                <a:r>
                  <a:rPr lang="en-US" dirty="0"/>
                  <a:t>Economic theory tells us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hours and wages are in natural log form,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wage elasticity of demand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our coefficient on the labor demand shifter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agricultural land and agricultural workers are complements, then we expect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was capital demand shifter that was a substitute, then we would expect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05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411-B340-E25D-ED49-476849F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Equation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Two different structural equations</a:t>
                </a:r>
              </a:p>
              <a:p>
                <a:pPr lvl="1"/>
                <a:r>
                  <a:rPr lang="en-US" dirty="0"/>
                  <a:t>Labor supply is the behavior of workers</a:t>
                </a:r>
              </a:p>
              <a:p>
                <a:pPr lvl="1"/>
                <a:r>
                  <a:rPr lang="en-US" dirty="0"/>
                  <a:t>Labor demand is the behavior of firms</a:t>
                </a:r>
              </a:p>
              <a:p>
                <a:pPr lvl="1"/>
                <a:r>
                  <a:rPr lang="en-US" dirty="0"/>
                  <a:t>Each equation has a ceteris paribus interpretation and stands on its own</a:t>
                </a:r>
              </a:p>
              <a:p>
                <a:pPr lvl="1"/>
                <a:r>
                  <a:rPr lang="en-US" dirty="0"/>
                  <a:t>Each equation has a causal interpretation based in economic theory</a:t>
                </a:r>
              </a:p>
              <a:p>
                <a:r>
                  <a:rPr lang="en-US" dirty="0"/>
                  <a:t>Equilibrium links the two structural equations together</a:t>
                </a:r>
              </a:p>
              <a:p>
                <a:pPr lvl="1"/>
                <a:r>
                  <a:rPr lang="en-US" dirty="0"/>
                  <a:t>They are linked for observed wages and hours for econometric analysis</a:t>
                </a:r>
              </a:p>
              <a:p>
                <a:pPr lvl="1"/>
                <a:r>
                  <a:rPr lang="en-US" dirty="0"/>
                  <a:t>These two structural equations become linked at labor market clearing</a:t>
                </a:r>
              </a:p>
              <a:p>
                <a:r>
                  <a:rPr lang="en-US" dirty="0"/>
                  <a:t>For country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observed hours and observed wages are determined in equilibrium conditions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087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411-B340-E25D-ED49-476849F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Equation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Our equilibrium condition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r>
                  <a:rPr lang="en-US" dirty="0"/>
                  <a:t> since we know from microeconomics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only observe hours,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not hours demanded or hours supplied separately</a:t>
                </a:r>
              </a:p>
              <a:p>
                <a:r>
                  <a:rPr lang="en-US" dirty="0"/>
                  <a:t>Labor Supply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Labor Demand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These two equations constitute simultaneous equations model</a:t>
                </a:r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95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411-B340-E25D-ED49-476849F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Equation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two important features with Simultaneous Equation Models</a:t>
                </a:r>
              </a:p>
              <a:p>
                <a:pPr lvl="1"/>
                <a:r>
                  <a:rPr lang="en-US" dirty="0"/>
                  <a:t>We will still use our labor example</a:t>
                </a:r>
              </a:p>
              <a:p>
                <a:r>
                  <a:rPr lang="en-US" dirty="0"/>
                  <a:t>First, </a:t>
                </a:r>
              </a:p>
              <a:p>
                <a:pPr lvl="1"/>
                <a:r>
                  <a:rPr lang="en-US" b="1" dirty="0"/>
                  <a:t>Both</a:t>
                </a:r>
                <a:r>
                  <a:rPr lang="en-US" dirty="0"/>
                  <a:t> of the labor equations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This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endogenous in a Simultaneous Equation Model</a:t>
                </a:r>
              </a:p>
              <a:p>
                <a:r>
                  <a:rPr lang="en-US" dirty="0"/>
                  <a:t>Second,</a:t>
                </a:r>
              </a:p>
              <a:p>
                <a:pPr lvl="1"/>
                <a:r>
                  <a:rPr lang="en-US" dirty="0"/>
                  <a:t>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we cannot tell which equation is the labor supply equation and which is the labor demand equation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371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411-B340-E25D-ED49-476849F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Equation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First important feature of Simultaneous Equation Models</a:t>
                </a:r>
              </a:p>
              <a:p>
                <a:pPr lvl="1"/>
                <a:r>
                  <a:rPr lang="en-US" b="1" dirty="0"/>
                  <a:t>Both</a:t>
                </a:r>
                <a:r>
                  <a:rPr lang="en-US" dirty="0"/>
                  <a:t> of the equations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Note: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which means the slopes differ (which we expect)</a:t>
                </a:r>
              </a:p>
              <a:p>
                <a:r>
                  <a:rPr lang="en-US" dirty="0"/>
                  <a:t>Endogenous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endogenous variables since there determined by demand and supply simultaneously</a:t>
                </a:r>
              </a:p>
              <a:p>
                <a:r>
                  <a:rPr lang="en-US" dirty="0"/>
                  <a:t>Exogenous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exogenous variables since they are uncorrelated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respectively</a:t>
                </a:r>
              </a:p>
              <a:p>
                <a:pPr lvl="1"/>
                <a:r>
                  <a:rPr lang="en-US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structural errors, which are errors in a structural equation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82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411-B340-E25D-ED49-476849F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Equation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Second important feature of Simultaneous Equation Models</a:t>
                </a:r>
              </a:p>
              <a:p>
                <a:pPr lvl="1"/>
                <a:r>
                  <a:rPr lang="en-US" dirty="0"/>
                  <a:t>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we cannot tell which equation is the labor supply equation and which is the labor demand equation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represents the substitute wage in the labor supply equation</a:t>
                </a:r>
              </a:p>
              <a:p>
                <a:pPr lvl="1"/>
                <a:r>
                  <a:rPr lang="en-US" dirty="0"/>
                  <a:t>It provides the opportunity cost for the worker in agriculture</a:t>
                </a:r>
              </a:p>
              <a:p>
                <a:pPr lvl="1"/>
                <a:r>
                  <a:rPr lang="en-US" dirty="0"/>
                  <a:t>It is the wage agricultural workers could earn if they worked in manufacturing</a:t>
                </a:r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represents a capital input in the labor demand equation</a:t>
                </a:r>
              </a:p>
              <a:p>
                <a:pPr lvl="1"/>
                <a:r>
                  <a:rPr lang="en-US" dirty="0"/>
                  <a:t>We assume that agriculture land is a complement for agriculture labor and will shift the demand for agricultural workers</a:t>
                </a:r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determine which equation is labor demand and labor supply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01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411-B340-E25D-ED49-476849F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Equation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Supply and Demand models provide appropriate and helpful examples of Simultaneous Equation Models</a:t>
                </a:r>
              </a:p>
              <a:p>
                <a:pPr lvl="1"/>
                <a:r>
                  <a:rPr lang="en-US" dirty="0"/>
                  <a:t>Each equation should have a behavioral, ceteris paribus interpretation</a:t>
                </a:r>
              </a:p>
              <a:p>
                <a:r>
                  <a:rPr lang="en-US" dirty="0"/>
                  <a:t>You need to think about counterfactual reasoning</a:t>
                </a:r>
              </a:p>
              <a:p>
                <a:pPr lvl="1"/>
                <a:r>
                  <a:rPr lang="en-US" dirty="0"/>
                  <a:t>How many more hours would workers provide if wages increased?</a:t>
                </a:r>
              </a:p>
              <a:p>
                <a:pPr lvl="1"/>
                <a:r>
                  <a:rPr lang="en-US" dirty="0"/>
                  <a:t>How fewer hours would firms demand if wages increased?</a:t>
                </a:r>
              </a:p>
              <a:p>
                <a:r>
                  <a:rPr lang="en-US" dirty="0"/>
                  <a:t>We may see examples where Simultaneous Equation Models are appropriate outside of supply and demand</a:t>
                </a:r>
              </a:p>
              <a:p>
                <a:pPr lvl="1"/>
                <a:r>
                  <a:rPr lang="en-US" dirty="0"/>
                  <a:t>Murder rates and size of police force provides a helpful 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𝑚𝑢𝑟𝑑𝑝𝑐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𝑝𝑜𝑙𝑝𝑐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𝑖𝑛𝑐𝑝𝑐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𝑝𝑜𝑙𝑝𝑐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𝑚𝑢𝑟𝑑𝑝𝑐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𝑜𝑡h𝑒𝑟𝑓𝑎𝑐𝑡𝑜𝑟𝑠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32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411-B340-E25D-ED49-476849F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Equation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may see examples where Simultaneous Equation Models are </a:t>
                </a:r>
                <a:r>
                  <a:rPr lang="en-US" b="1" dirty="0"/>
                  <a:t>not</a:t>
                </a:r>
                <a:r>
                  <a:rPr lang="en-US" dirty="0"/>
                  <a:t> appropriate</a:t>
                </a:r>
              </a:p>
              <a:p>
                <a:pPr lvl="1"/>
                <a:r>
                  <a:rPr lang="en-US" dirty="0"/>
                  <a:t>When two endogenous variables are chosen by the same economic agent</a:t>
                </a:r>
              </a:p>
              <a:p>
                <a:pPr lvl="1"/>
                <a:r>
                  <a:rPr lang="en-US" dirty="0"/>
                  <a:t>Just because two variables are endogenous, does not mean they are appropriate for SEM</a:t>
                </a:r>
              </a:p>
              <a:p>
                <a:r>
                  <a:rPr lang="en-US" dirty="0"/>
                  <a:t>We’ll look at the saving and housing 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h𝑜𝑢𝑠𝑖𝑛𝑔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𝑠𝑎𝑣𝑖𝑛𝑔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𝑒𝑑𝑢𝑐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𝑠𝑎𝑣𝑖𝑛𝑔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h𝑜𝑢𝑠𝑖𝑛𝑔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𝑒𝑑𝑢𝑐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cannot estimate the parameters, since the two equations are indistinguishable without unique exogenous variables?</a:t>
                </a:r>
              </a:p>
              <a:p>
                <a:pPr lvl="1"/>
                <a:r>
                  <a:rPr lang="en-US" dirty="0"/>
                  <a:t>What value would one be without the other? Neither has a causal or ceteris paribus interpretation </a:t>
                </a:r>
              </a:p>
              <a:p>
                <a:pPr lvl="1"/>
                <a:r>
                  <a:rPr lang="en-US" dirty="0"/>
                  <a:t>While there may be a trade off between saving and housing, its not an SEM, just use OLS with methods to deal with omitted variable bias or measurement error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44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D82D-F226-3B12-E65A-1F53165F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Simultaneity Bias in 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184B9-9A25-90FE-B069-E4378AC32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55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5944-EEF5-FBC3-2981-A301CB30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7FC0B-C84C-CF03-F030-CE8E0ABA7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Endogeneity bias from simultaneity</a:t>
                </a:r>
              </a:p>
              <a:p>
                <a:pPr lvl="1"/>
                <a:r>
                  <a:rPr lang="en-US" dirty="0"/>
                  <a:t>This endogeneity bias occurs when the using OLS to estimate an equation in a SEM</a:t>
                </a:r>
              </a:p>
              <a:p>
                <a:r>
                  <a:rPr lang="en-US" dirty="0"/>
                  <a:t>Consider a two-equation structural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Solve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dirty="0"/>
                  <a:t> and divide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Gets you: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7FC0B-C84C-CF03-F030-CE8E0ABA7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844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64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C3BD-4014-3E4E-28FA-91DF0E6B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4C72-C93A-871E-81B1-C72DCC11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Simultaneous Equation Models</a:t>
            </a:r>
          </a:p>
          <a:p>
            <a:r>
              <a:rPr lang="en-US" dirty="0"/>
              <a:t>Simultaneity Bias in OLS</a:t>
            </a:r>
          </a:p>
          <a:p>
            <a:r>
              <a:rPr lang="en-US" dirty="0"/>
              <a:t>Identifying and Estimating a Structural Equation</a:t>
            </a:r>
          </a:p>
          <a:p>
            <a:r>
              <a:rPr lang="en-US" dirty="0"/>
              <a:t>Systems with More than Two Equations </a:t>
            </a:r>
          </a:p>
          <a:p>
            <a:r>
              <a:rPr lang="en-US" dirty="0"/>
              <a:t>Simultaneous Equations with Panel Data</a:t>
            </a:r>
          </a:p>
          <a:p>
            <a:r>
              <a:rPr lang="en-US" dirty="0"/>
              <a:t>Stata Section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83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5944-EEF5-FBC3-2981-A301CB30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7FC0B-C84C-CF03-F030-CE8E0ABA7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Reduced form equation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 are our reduced form parameters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7FC0B-C84C-CF03-F030-CE8E0ABA7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27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2EBE-070E-D931-1512-67ECFB69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2F07D-3913-5419-3C74-4120D178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Simultaneity</a:t>
            </a:r>
          </a:p>
          <a:p>
            <a:pPr lvl="1"/>
            <a:r>
              <a:rPr lang="en-US" dirty="0"/>
              <a:t>When at least one explanatory variable in a multivariate regression is determined jointly with the dependent variable</a:t>
            </a:r>
          </a:p>
          <a:p>
            <a:pPr lvl="1"/>
            <a:r>
              <a:rPr lang="en-US" dirty="0"/>
              <a:t>This is a different form of endogeneity from omitted variable bias and measurement error</a:t>
            </a:r>
          </a:p>
          <a:p>
            <a:r>
              <a:rPr lang="en-US" dirty="0"/>
              <a:t>Simultaneous Equation Models</a:t>
            </a:r>
          </a:p>
          <a:p>
            <a:pPr lvl="1"/>
            <a:r>
              <a:rPr lang="en-US" dirty="0"/>
              <a:t>A model that jointly determines two or more endogenous variables, where each endogenous variable can be a function of the other endogenous variables, other exogenous variables, and an error term</a:t>
            </a:r>
          </a:p>
          <a:p>
            <a:r>
              <a:rPr lang="en-US" dirty="0"/>
              <a:t>Our main identification strategy</a:t>
            </a:r>
          </a:p>
          <a:p>
            <a:pPr lvl="1"/>
            <a:r>
              <a:rPr lang="en-US" dirty="0"/>
              <a:t>Using an instrument variable is a potential solution to simultaneity</a:t>
            </a:r>
          </a:p>
        </p:txBody>
      </p:sp>
    </p:spTree>
    <p:extLst>
      <p:ext uri="{BB962C8B-B14F-4D97-AF65-F5344CB8AC3E}">
        <p14:creationId xmlns:p14="http://schemas.microsoft.com/office/powerpoint/2010/main" val="55623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51E2-667B-C845-ABAA-6DF2F75F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Equation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A1E6F-C4BD-BBE4-3BAD-B6577EDCA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0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411-B340-E25D-ED49-476849F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Equation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BBD5-71C7-A87C-2E3F-A554B2DE0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Simultaneous Equations Models</a:t>
            </a:r>
          </a:p>
          <a:p>
            <a:pPr lvl="1"/>
            <a:r>
              <a:rPr lang="en-US" dirty="0"/>
              <a:t>The most classic example of simultaneous equation models is a supply and demand equation for some commodity or input to production (KLEMS)</a:t>
            </a:r>
          </a:p>
          <a:p>
            <a:r>
              <a:rPr lang="en-US" dirty="0"/>
              <a:t>Ceteris Paribus</a:t>
            </a:r>
          </a:p>
          <a:p>
            <a:pPr lvl="1"/>
            <a:r>
              <a:rPr lang="en-US" dirty="0"/>
              <a:t>Each equation should have a ceteris paribus or causal interpretation</a:t>
            </a:r>
          </a:p>
          <a:p>
            <a:pPr lvl="1"/>
            <a:r>
              <a:rPr lang="en-US" dirty="0"/>
              <a:t>A change will have a causal interpretation from economic theory</a:t>
            </a:r>
          </a:p>
          <a:p>
            <a:pPr lvl="1"/>
            <a:r>
              <a:rPr lang="en-US" dirty="0"/>
              <a:t>But, we have a problem with simultaneity bias preventing a causal interpretation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7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411-B340-E25D-ED49-476849F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Equation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look at a supply equation for labor into some industry at the county level as an example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dirty="0"/>
                  <a:t> denotes annual labor hours supplied by industry </a:t>
                </a:r>
                <a:r>
                  <a:rPr lang="en-US" b="0" dirty="0" err="1"/>
                  <a:t>i</a:t>
                </a:r>
                <a:r>
                  <a:rPr lang="en-US" b="0" dirty="0"/>
                  <a:t> (such as agriculture)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dirty="0"/>
                  <a:t> denotes the average hourly wage offered to workers in industry </a:t>
                </a:r>
                <a:r>
                  <a:rPr lang="en-US" b="0" dirty="0" err="1"/>
                  <a:t>i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denotes an observed variable affecting labor supply, such as wages in industry j (such as manufacturing)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is our error term containing other factors affecting labor supply</a:t>
                </a:r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8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411-B340-E25D-ED49-476849F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Equation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Structural Equation</a:t>
                </a:r>
              </a:p>
              <a:p>
                <a:pPr lvl="1"/>
                <a:r>
                  <a:rPr lang="en-US" dirty="0"/>
                  <a:t>A structural equation is an equation derived from economic theory or from less formal reasoning and has a causal interpretation</a:t>
                </a:r>
              </a:p>
              <a:p>
                <a:pPr lvl="1"/>
                <a:r>
                  <a:rPr lang="en-US" dirty="0"/>
                  <a:t>Our labor supply is an example of a structural equation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know from theory it has a causal interpretation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is a measure of how labor supply quantity changes when wage change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b="0" dirty="0"/>
                  <a:t> were in natural logarithm form, then we have </a:t>
                </a:r>
                <a:r>
                  <a:rPr lang="en-US" dirty="0"/>
                  <a:t>labor supply elasticity (</a:t>
                </a:r>
                <a:r>
                  <a:rPr lang="en-US" b="0" dirty="0"/>
                  <a:t>wage elasticity of labor supply)</a:t>
                </a:r>
              </a:p>
              <a:p>
                <a:pPr lvl="1"/>
                <a:r>
                  <a:rPr lang="en-US" dirty="0"/>
                  <a:t>If we want to know how sensitivity labor supply is to wages, then we need elasticities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provides the substitute wage in manufacturing were we expect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70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411-B340-E25D-ED49-476849F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Equation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Labor supply shifters</a:t>
                </a:r>
              </a:p>
              <a:p>
                <a:pPr lvl="1"/>
                <a:r>
                  <a:rPr lang="en-US" dirty="0"/>
                  <a:t>When we to graph the quantity of labor hours supplied at different wages, we hold our labor supply shifters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constant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is calle</a:t>
                </a:r>
                <a:r>
                  <a:rPr lang="en-US" dirty="0"/>
                  <a:t>d our observed labor supply shifters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is called our unobserved labor supply shifters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should only exogenously shift the labor supply and not be endogenous with hours</a:t>
                </a:r>
              </a:p>
              <a:p>
                <a:r>
                  <a:rPr lang="en-US" dirty="0"/>
                  <a:t>Our labor supply looks similar to prior models, what is the difference?</a:t>
                </a:r>
              </a:p>
              <a:p>
                <a:pPr lvl="1"/>
                <a:r>
                  <a:rPr lang="en-US" b="0" dirty="0"/>
                  <a:t>We cannot view wages as exogenous from hours</a:t>
                </a:r>
              </a:p>
              <a:p>
                <a:pPr lvl="1"/>
                <a:r>
                  <a:rPr lang="en-US" dirty="0"/>
                  <a:t>We need to understand how labor supply and labor demand interact</a:t>
                </a:r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21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411-B340-E25D-ED49-476849F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Equation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Equilibrium values of wages and hours</a:t>
                </a:r>
              </a:p>
              <a:p>
                <a:pPr lvl="1"/>
                <a:r>
                  <a:rPr lang="en-US" b="0" dirty="0"/>
                  <a:t>To describe how supply and demand interact we will assume that we observe labor markets clearing</a:t>
                </a:r>
              </a:p>
              <a:p>
                <a:pPr lvl="1"/>
                <a:r>
                  <a:rPr lang="en-US" b="0" dirty="0"/>
                  <a:t>We observe wages and hours in equilibrium</a:t>
                </a:r>
              </a:p>
              <a:p>
                <a:r>
                  <a:rPr lang="en-US" dirty="0"/>
                  <a:t>With equilibrium, our labor demand is given by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can graph quantity of hours demanded by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constant</a:t>
                </a:r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observed labor demand shifters (such as agricultural land/capital)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unobserved labor demand shifters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labor demand elasticity (if hours and wages are in natural log form)</a:t>
                </a:r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F8BBD5-71C7-A87C-2E3F-A554B2DE0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92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39271</TotalTime>
  <Words>1498</Words>
  <Application>Microsoft Macintosh PowerPoint</Application>
  <PresentationFormat>Widescreen</PresentationFormat>
  <Paragraphs>241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Econ 645: Week 7</vt:lpstr>
      <vt:lpstr>Overview</vt:lpstr>
      <vt:lpstr>Simultaneity</vt:lpstr>
      <vt:lpstr>Simultaneous Equation Models</vt:lpstr>
      <vt:lpstr>Simultaneous Equation Models</vt:lpstr>
      <vt:lpstr>Simultaneous Equation Models</vt:lpstr>
      <vt:lpstr>Simultaneous Equation Models</vt:lpstr>
      <vt:lpstr>Simultaneous Equation Models</vt:lpstr>
      <vt:lpstr>Simultaneous Equation Models</vt:lpstr>
      <vt:lpstr>Simultaneous Equation Models</vt:lpstr>
      <vt:lpstr>Simultaneous Equation Models</vt:lpstr>
      <vt:lpstr>Simultaneous Equation Models</vt:lpstr>
      <vt:lpstr>Simultaneous Equation Models</vt:lpstr>
      <vt:lpstr>Simultaneous Equation Models</vt:lpstr>
      <vt:lpstr>Simultaneous Equation Models</vt:lpstr>
      <vt:lpstr>Simultaneous Equation Models</vt:lpstr>
      <vt:lpstr>Simultaneous Equation Models</vt:lpstr>
      <vt:lpstr>Simultaneity Bias in OLS</vt:lpstr>
      <vt:lpstr>Simultaneity</vt:lpstr>
      <vt:lpstr>Simultaneity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7: Simultaneous Equation Models</dc:title>
  <dc:creator>Samuel Rowe</dc:creator>
  <cp:lastModifiedBy>Samuel Rowe</cp:lastModifiedBy>
  <cp:revision>12</cp:revision>
  <dcterms:created xsi:type="dcterms:W3CDTF">2023-07-25T15:19:06Z</dcterms:created>
  <dcterms:modified xsi:type="dcterms:W3CDTF">2023-08-28T00:36:16Z</dcterms:modified>
</cp:coreProperties>
</file>