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257" r:id="rId4"/>
    <p:sldId id="267" r:id="rId5"/>
    <p:sldId id="258" r:id="rId6"/>
    <p:sldId id="259" r:id="rId7"/>
    <p:sldId id="268" r:id="rId8"/>
    <p:sldId id="269" r:id="rId9"/>
    <p:sldId id="271" r:id="rId10"/>
    <p:sldId id="272" r:id="rId11"/>
    <p:sldId id="273" r:id="rId12"/>
    <p:sldId id="278" r:id="rId13"/>
    <p:sldId id="270" r:id="rId14"/>
    <p:sldId id="274" r:id="rId15"/>
    <p:sldId id="261" r:id="rId16"/>
    <p:sldId id="262" r:id="rId17"/>
    <p:sldId id="275" r:id="rId18"/>
    <p:sldId id="276" r:id="rId19"/>
    <p:sldId id="277" r:id="rId20"/>
    <p:sldId id="280" r:id="rId21"/>
    <p:sldId id="282" r:id="rId22"/>
    <p:sldId id="279" r:id="rId23"/>
    <p:sldId id="266" r:id="rId24"/>
    <p:sldId id="283" r:id="rId25"/>
    <p:sldId id="286" r:id="rId26"/>
    <p:sldId id="284" r:id="rId27"/>
    <p:sldId id="285" r:id="rId28"/>
    <p:sldId id="287" r:id="rId29"/>
    <p:sldId id="288" r:id="rId30"/>
    <p:sldId id="263" r:id="rId31"/>
    <p:sldId id="264" r:id="rId32"/>
    <p:sldId id="290" r:id="rId33"/>
    <p:sldId id="292" r:id="rId34"/>
    <p:sldId id="289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45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46A-1771-79B9-4BC8-36252DC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08E7E-E7A3-1531-C198-E02A7048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6D97-3B00-6C38-E264-54542EA9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2B04-BD35-4AB5-36B2-0605E35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89A6-71A9-F3EB-284E-B0EFC22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BF8-B40B-83A4-D2E0-986A44CE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844C-8045-0448-96CC-51847179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F71C-3ECA-1C5E-783A-903FF3BA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662A-9F2A-036A-1D1E-1FC376A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1E5-1A2A-7034-5CBF-11A1C21F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60E73-CD97-B153-B7AD-AC2693A71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59659-FAA1-E859-BF05-BD3A8040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2C1B-4A0B-3FF6-67CF-D533F91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B3A8-A532-9074-F4C4-C0D7919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0AA1-EB3C-3699-AD3D-D412E7F0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B4D6-98DA-1F13-92E2-3B68F635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2AE2-5A7D-EF2B-5451-243C7F72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8D2A-58F1-86BF-312F-CB7A97A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F907-4D3A-4099-6D6A-A648B52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F5D1-C2A5-8771-FF4C-B5BFA26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9A4-2B2C-A1B8-790D-83A142AB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5B78D-ACD1-772D-F183-55C1DAB8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9968-C4D5-C005-83B4-FF8C966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2F42-EFD3-2155-985C-9171F39C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FE2-0C15-EF50-C70B-F4E29009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1EA6-AEB8-1C64-3692-B631938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622C-EC71-05A8-043A-F068BEB5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C428C-DF1C-5D7F-C685-450521A9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9FCA-6E92-460E-4553-0A768BF1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4681-807D-C262-80A6-81734DA4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3AEF-E346-78F8-13EC-27D3E1CC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392B-CC27-56F2-B31B-3204E03A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9CC5-0646-A1E4-A7BC-664F0D20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B184-6A7B-1DA0-ED57-6733B6DD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598D-418D-5BCB-7D00-6568A396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5355E-2232-1EDF-00D0-708B7C6C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151CA-8AEB-9290-2D25-04017A8C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C60DE-8FA2-9029-1468-C42A5DDE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1D935-06CB-EFA0-F702-A98AE44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57E-C91B-3A38-0CB0-E81182A2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0C245-7D33-5C88-7334-E7BEA42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497AB-7542-8E6F-AC36-5417D16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AFD7-7E20-EA0A-6A07-0109286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8CDBF-02B7-A47D-4ED1-FA2197F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3E3C-46F3-CFFE-71E2-DCF76C7F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D54AA-8F2C-7C62-85DC-68A840CD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6EC-6021-3C1D-C84D-4A3B6005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30CF-848B-6496-5C5D-2C0EEF19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F7FA-0E67-6CAE-F07D-35CC0DA8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FE3B-B323-CB3D-CFBA-5A60B7D0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C4A7-C99B-0F4B-A0F8-B93BD1E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557F-CE94-ABCB-858A-5E9846FC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393D-B133-E5ED-A454-CCCD5CC1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A8975-EFEA-0C3A-F83E-AAE029697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12A54-8C92-F4C9-C8AD-247B752A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20AC-462A-7930-4E37-52EE91F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0DBC0-6978-74E5-68F1-B06191E8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07C1-5849-D86F-063E-FDFC25F8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D94F1-D245-F54A-69A8-8EC6DB1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255D-70D5-0606-0B52-611B5EF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8657-4FE8-21FE-6199-12F08532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12D-94D3-0947-9D71-029D28FD143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6894-7CFF-3F6C-A62F-3426CB30A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FC7-BD69-725C-E89D-DDEECAD0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FCD-4BAD-9C11-0685-55504F078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 645: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27B4-DEC9-4A24-1FF8-2A30A7F98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Pooling Cross Sections and First Difference Estimator</a:t>
            </a:r>
          </a:p>
        </p:txBody>
      </p:sp>
    </p:spTree>
    <p:extLst>
      <p:ext uri="{BB962C8B-B14F-4D97-AF65-F5344CB8AC3E}">
        <p14:creationId xmlns:p14="http://schemas.microsoft.com/office/powerpoint/2010/main" val="17232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Pooled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Returns to education can vary by year with our interactions</a:t>
                </a:r>
              </a:p>
              <a:p>
                <a:pPr lvl="1"/>
                <a:r>
                  <a:rPr lang="en-US" dirty="0"/>
                  <a:t>The returns to education in 1978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returns to education in 1985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represents how much returns to education changed between 1978 and 1985</a:t>
                </a:r>
              </a:p>
              <a:p>
                <a:r>
                  <a:rPr lang="en-US" dirty="0"/>
                  <a:t>Wage differential between men and women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represents the logged wage differential between men and women </a:t>
                </a:r>
                <a:r>
                  <a:rPr lang="en-US" b="1" dirty="0"/>
                  <a:t>in 1978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represents the logged wage differential </a:t>
                </a:r>
                <a:r>
                  <a:rPr lang="en-US" b="1" dirty="0"/>
                  <a:t>in 1985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3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Pooled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36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Another factor to consider: inflation</a:t>
                </a:r>
              </a:p>
              <a:p>
                <a:pPr lvl="1"/>
                <a:r>
                  <a:rPr lang="en-US" dirty="0"/>
                  <a:t>We are using nominal hourly wages in our analysis and we could use the CPI to deflate wages in 1985</a:t>
                </a:r>
              </a:p>
              <a:p>
                <a:pPr lvl="1"/>
                <a:r>
                  <a:rPr lang="en-US" dirty="0"/>
                  <a:t>Or, we can use </a:t>
                </a:r>
                <a:r>
                  <a:rPr lang="en-US" b="1" dirty="0"/>
                  <a:t>time binaries/dummies </a:t>
                </a:r>
                <a:r>
                  <a:rPr lang="en-US" dirty="0"/>
                  <a:t>to account for inflation and </a:t>
                </a:r>
                <a:r>
                  <a:rPr lang="en-US" b="1" dirty="0"/>
                  <a:t>the natural log of wages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dirty="0"/>
                  <a:t> denotes a deflator factor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𝑤𝑎𝑔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While wages vary across people, the deflator factor does not and </a:t>
                </a:r>
                <a:r>
                  <a:rPr lang="en-US" b="1" dirty="0"/>
                  <a:t>the deflator factor will be absorbed into the intercept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this does not account different prices indices for people living in different areas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3674"/>
              </a:xfrm>
              <a:blipFill>
                <a:blip r:embed="rId2"/>
                <a:stretch>
                  <a:fillRect l="-1086" t="-207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9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B8E-98B0-AC8D-7011-C22DAB7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Pooled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D05B0-1046-7F3A-D4D8-089C6D52B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Pooled Data (and Panel Data) cannot solve simultaneity bias</a:t>
                </a:r>
              </a:p>
              <a:p>
                <a:pPr lvl="1"/>
                <a:r>
                  <a:rPr lang="en-US" dirty="0"/>
                  <a:t>We’ll need an instrumental variable to solve this issue</a:t>
                </a:r>
              </a:p>
              <a:p>
                <a:r>
                  <a:rPr lang="en-US" dirty="0"/>
                  <a:t>Crime Rate and Police Per Capita</a:t>
                </a:r>
              </a:p>
              <a:p>
                <a:pPr lvl="1"/>
                <a:r>
                  <a:rPr lang="en-US" dirty="0"/>
                  <a:t>Modeling crime rate and police per capita</a:t>
                </a:r>
              </a:p>
              <a:p>
                <a:pPr lvl="1"/>
                <a:r>
                  <a:rPr lang="en-US" dirty="0"/>
                  <a:t>Cities with high crime rates also likely have higher police per capita</a:t>
                </a:r>
              </a:p>
              <a:p>
                <a:r>
                  <a:rPr lang="en-US" dirty="0"/>
                  <a:t>In a simple model is biased in the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𝑐𝑟𝑖𝑚𝑒𝑟𝑎𝑡𝑒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𝑐𝑎𝑝𝑖𝑡𝑎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Adding a time secular trend will not relieve the bias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𝑐𝑟𝑖𝑚𝑒𝑟𝑎𝑡𝑒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𝑐𝑎𝑝𝑖𝑡𝑎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87+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D05B0-1046-7F3A-D4D8-089C6D52B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Structural Changes across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Chow Test (or F-Test) can be used to determine whether multiple regressions functions differ across two groups</a:t>
                </a:r>
              </a:p>
              <a:p>
                <a:pPr lvl="1"/>
                <a:r>
                  <a:rPr lang="en-US" dirty="0"/>
                  <a:t>We can apply the same rationale for different time periods</a:t>
                </a:r>
              </a:p>
              <a:p>
                <a:pPr lvl="1"/>
                <a:r>
                  <a:rPr lang="en-US" dirty="0"/>
                  <a:t>One regression has the restricted sum of squared residual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The unrestricted regression includes the different time periods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𝑈𝑅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Testing</a:t>
                </a:r>
              </a:p>
              <a:p>
                <a:pPr lvl="1"/>
                <a:r>
                  <a:rPr lang="en-US" dirty="0"/>
                  <a:t>One way is to test the joint significance of all time binaries (intercepts) and time-binary-explanatory interactions (slopes)</a:t>
                </a:r>
              </a:p>
              <a:p>
                <a:pPr lvl="1"/>
                <a:r>
                  <a:rPr lang="en-US" dirty="0"/>
                  <a:t>Another way is to test the joint significances of just the time binaries (intercepts), and then the joint significance of all interactions (slopes)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Make sure to adjust for heteroskedasticity – robust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2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Structural Changes across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 Chow test can be used for more than 2 periods</a:t>
                </a:r>
              </a:p>
              <a:p>
                <a:pPr lvl="1"/>
                <a:r>
                  <a:rPr lang="en-US" dirty="0"/>
                  <a:t>First, test the intercepts for joint significance </a:t>
                </a:r>
              </a:p>
              <a:p>
                <a:pPr lvl="1"/>
                <a:r>
                  <a:rPr lang="en-US" dirty="0"/>
                  <a:t>Next, we can test our slope coefficients by interacting all time binaries with one or all explanatory variables and test joint significance</a:t>
                </a:r>
              </a:p>
              <a:p>
                <a:r>
                  <a:rPr lang="en-US" dirty="0"/>
                  <a:t>Alternatively, for many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explanatory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we can:</a:t>
                </a:r>
              </a:p>
              <a:p>
                <a:pPr lvl="1"/>
                <a:r>
                  <a:rPr lang="en-US" dirty="0"/>
                  <a:t>We could estimate a regression with time binaries/dummies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estimate regressions for each time period and obtain the sum of squared residuals for each time period and then sum them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periods</a:t>
                </a:r>
              </a:p>
              <a:p>
                <a:pPr lvl="1"/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explanatory variables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observations</a:t>
                </a:r>
              </a:p>
              <a:p>
                <a:pPr lvl="1"/>
                <a:r>
                  <a:rPr lang="en-US" dirty="0"/>
                  <a:t>The degree of freedom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forget the robustness checks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8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B61E-66E2-6FF4-C573-77F55F8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A75D-6E44-D4AD-5948-594D26289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9D75-34C8-EA4F-139F-DBF12151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  <a:p>
            <a:pPr lvl="1"/>
            <a:r>
              <a:rPr lang="en-US" dirty="0"/>
              <a:t>Panel data or longitudinal data have </a:t>
            </a:r>
            <a:r>
              <a:rPr lang="en-US" b="1" dirty="0"/>
              <a:t>a cross-section </a:t>
            </a:r>
            <a:r>
              <a:rPr lang="en-US" dirty="0"/>
              <a:t>and </a:t>
            </a:r>
            <a:r>
              <a:rPr lang="en-US" b="1" dirty="0"/>
              <a:t>a time dimension</a:t>
            </a:r>
            <a:r>
              <a:rPr lang="en-US" dirty="0"/>
              <a:t>, but </a:t>
            </a:r>
            <a:r>
              <a:rPr lang="en-US" b="1" dirty="0"/>
              <a:t>panel data follow the same unit over time</a:t>
            </a:r>
          </a:p>
          <a:p>
            <a:pPr lvl="1"/>
            <a:r>
              <a:rPr lang="en-US" dirty="0"/>
              <a:t>We randomly select units of analysis from the population, and then we follow them and collect data over time.</a:t>
            </a:r>
          </a:p>
          <a:p>
            <a:pPr lvl="1"/>
            <a:r>
              <a:rPr lang="en-US" dirty="0"/>
              <a:t>We cannot assume that panel data observations are independently distributed across time</a:t>
            </a:r>
          </a:p>
          <a:p>
            <a:r>
              <a:rPr lang="en-US" dirty="0"/>
              <a:t>Key difference with panel data and pooled cross-sections</a:t>
            </a:r>
          </a:p>
          <a:p>
            <a:pPr lvl="1"/>
            <a:r>
              <a:rPr lang="en-US" dirty="0"/>
              <a:t>We have a time dimension and a unit of analysis dimension</a:t>
            </a:r>
          </a:p>
          <a:p>
            <a:pPr lvl="1"/>
            <a:r>
              <a:rPr lang="en-US" b="1" dirty="0"/>
              <a:t>Key: We can follow a unit of analysis over time and control for observed and unobserved </a:t>
            </a:r>
            <a:r>
              <a:rPr lang="en-US" b="1" i="1" u="sng" dirty="0"/>
              <a:t>time-invariant</a:t>
            </a:r>
            <a:r>
              <a:rPr lang="en-US" b="1" dirty="0"/>
              <a:t> confounders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an example between pooled cross-section vs panel data</a:t>
                </a:r>
              </a:p>
              <a:p>
                <a:r>
                  <a:rPr lang="en-US" dirty="0"/>
                  <a:t>Pooled Cross-sections</a:t>
                </a:r>
              </a:p>
              <a:p>
                <a:pPr lvl="1"/>
                <a:r>
                  <a:rPr lang="en-US" dirty="0"/>
                  <a:t>We can control for secular trends over time with time binaries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time binaries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error term still contains </a:t>
                </a:r>
                <a:r>
                  <a:rPr lang="en-US" b="1" dirty="0"/>
                  <a:t>time-vary</a:t>
                </a:r>
                <a:r>
                  <a:rPr lang="en-US" dirty="0"/>
                  <a:t> and </a:t>
                </a:r>
                <a:r>
                  <a:rPr lang="en-US" b="1" dirty="0"/>
                  <a:t>time-invariant factors </a:t>
                </a:r>
                <a:r>
                  <a:rPr lang="en-US" dirty="0"/>
                  <a:t>affecting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Panel Data</a:t>
                </a:r>
              </a:p>
              <a:p>
                <a:pPr lvl="1"/>
                <a:r>
                  <a:rPr lang="en-US" dirty="0"/>
                  <a:t>We can control for </a:t>
                </a:r>
                <a:r>
                  <a:rPr lang="en-US" b="1" dirty="0"/>
                  <a:t>secular trends </a:t>
                </a:r>
                <a:r>
                  <a:rPr lang="en-US" dirty="0"/>
                  <a:t>over time with time binaries</a:t>
                </a:r>
              </a:p>
              <a:p>
                <a:pPr lvl="1"/>
                <a:r>
                  <a:rPr lang="en-US" dirty="0"/>
                  <a:t>We can control for </a:t>
                </a:r>
                <a:r>
                  <a:rPr lang="en-US" b="1" dirty="0"/>
                  <a:t>time-invariant observed and unobserved factors </a:t>
                </a:r>
                <a:r>
                  <a:rPr lang="en-US" dirty="0"/>
                  <a:t>through unit of analysis binaries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unit binaries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time binaries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Effects</a:t>
                </a:r>
              </a:p>
              <a:p>
                <a:pPr lvl="1"/>
                <a:r>
                  <a:rPr lang="en-US" dirty="0"/>
                  <a:t>Our unit of analysis binaries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usually referred to as </a:t>
                </a:r>
                <a:r>
                  <a:rPr lang="en-US" b="1" dirty="0"/>
                  <a:t>fixed effects</a:t>
                </a:r>
              </a:p>
              <a:p>
                <a:pPr lvl="1"/>
                <a:r>
                  <a:rPr lang="en-US" b="1" dirty="0"/>
                  <a:t>These capture all observed and unobserved factors that do not vary over time</a:t>
                </a:r>
              </a:p>
              <a:p>
                <a:pPr lvl="1"/>
                <a:r>
                  <a:rPr lang="en-US" dirty="0"/>
                  <a:t>This is why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 subscript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it is fixed over time</a:t>
                </a:r>
              </a:p>
              <a:p>
                <a:r>
                  <a:rPr lang="en-US" dirty="0"/>
                  <a:t>Other names besides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sometimes referred to as an </a:t>
                </a:r>
                <a:r>
                  <a:rPr lang="en-US" b="1" dirty="0"/>
                  <a:t>unobserved effect</a:t>
                </a:r>
                <a:r>
                  <a:rPr lang="en-US" dirty="0"/>
                  <a:t>, since we capture the unobserved time-invariant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sometimes referred to as </a:t>
                </a:r>
                <a:r>
                  <a:rPr lang="en-US" b="1" dirty="0"/>
                  <a:t>unobserved heterogeneity</a:t>
                </a:r>
                <a:r>
                  <a:rPr lang="en-US" dirty="0"/>
                  <a:t>, since it captures unobserved heterogeneity of the individual, firm, etc.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2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Idiosyncratic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Idiosyncratic error</a:t>
                </a:r>
              </a:p>
              <a:p>
                <a:pPr lvl="1"/>
                <a:r>
                  <a:rPr lang="en-US" dirty="0"/>
                  <a:t>In our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idiosyncratic error </a:t>
                </a:r>
                <a:r>
                  <a:rPr lang="en-US" dirty="0"/>
                  <a:t>or </a:t>
                </a:r>
                <a:r>
                  <a:rPr lang="en-US" b="1" dirty="0"/>
                  <a:t>time-varying error</a:t>
                </a:r>
              </a:p>
              <a:p>
                <a:pPr lvl="1"/>
                <a:r>
                  <a:rPr lang="en-US" dirty="0"/>
                  <a:t>It represents unobserved factors that vary over time and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We’ll see similar error when we discuss time-series analysis</a:t>
                </a:r>
              </a:p>
              <a:p>
                <a:r>
                  <a:rPr lang="en-US" dirty="0"/>
                  <a:t>Note</a:t>
                </a:r>
              </a:p>
              <a:p>
                <a:pPr lvl="1"/>
                <a:r>
                  <a:rPr lang="en-US" dirty="0"/>
                  <a:t>The idiosyncratic error contains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unit of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9E26-C80C-F6D8-DCFE-A28A827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685-E304-6436-4C3B-35FFEB88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3 is available</a:t>
            </a:r>
          </a:p>
          <a:p>
            <a:r>
              <a:rPr lang="en-US" dirty="0"/>
              <a:t>Problem Set 1 due September 15</a:t>
            </a:r>
          </a:p>
          <a:p>
            <a:r>
              <a:rPr lang="en-US" dirty="0"/>
              <a:t>IV Presentation due September 18</a:t>
            </a:r>
          </a:p>
          <a:p>
            <a:r>
              <a:rPr lang="en-US" dirty="0"/>
              <a:t>Problem Set 2 will be available </a:t>
            </a:r>
            <a:r>
              <a:rPr lang="en-US"/>
              <a:t>later 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0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Fixed Effects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There are a couple of ways to deal with unobserved time-invariant heterogeneity (unobserved time-invariant confounders)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b="1" dirty="0"/>
                  <a:t>We look at the change, or the difference, within the dependent and explanatory variables between 2 periods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Fixed Effects (Within) Estimator</a:t>
                </a:r>
              </a:p>
              <a:p>
                <a:pPr lvl="1"/>
                <a:r>
                  <a:rPr lang="en-US" dirty="0"/>
                  <a:t>We eliminate time-invariant heterogeneity by looking at variation within a unit of analysis</a:t>
                </a:r>
              </a:p>
              <a:p>
                <a:pPr lvl="1"/>
                <a:r>
                  <a:rPr lang="en-US" b="1" dirty="0"/>
                  <a:t>We demean each variable </a:t>
                </a:r>
                <a:r>
                  <a:rPr lang="en-US" dirty="0"/>
                  <a:t>(subtract each observation from the mean)</a:t>
                </a:r>
              </a:p>
              <a:p>
                <a:pPr lvl="1"/>
                <a:r>
                  <a:rPr lang="en-US" dirty="0"/>
                  <a:t>Since time-invariant confounders do change over time, they are removed</a:t>
                </a:r>
              </a:p>
              <a:p>
                <a:pPr lvl="1"/>
                <a:r>
                  <a:rPr lang="en-US" b="1" dirty="0"/>
                  <a:t>We look at variation within a unit of observation – </a:t>
                </a:r>
                <a:r>
                  <a:rPr lang="en-US" dirty="0"/>
                  <a:t>hence Within Estimator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Least-Squares Dummy Variable Estimator (LSDV)</a:t>
                </a:r>
              </a:p>
              <a:p>
                <a:pPr lvl="1"/>
                <a:r>
                  <a:rPr lang="en-US" dirty="0"/>
                  <a:t>Binaries for each unit of analysis</a:t>
                </a:r>
              </a:p>
              <a:p>
                <a:r>
                  <a:rPr lang="en-US" dirty="0"/>
                  <a:t>Note: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 FE/Within, LSDV, and First-Difference Estimators are similar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65" t="-2267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42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First-Differencing is</a:t>
                </a:r>
                <a:r>
                  <a:rPr lang="en-US" b="1" dirty="0"/>
                  <a:t> one</a:t>
                </a:r>
                <a:r>
                  <a:rPr lang="en-US" dirty="0"/>
                  <a:t> </a:t>
                </a:r>
                <a:r>
                  <a:rPr lang="en-US" b="1" dirty="0"/>
                  <a:t>way to take care of time-invariant heterogeneity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We look at the change, or the difference, within the dependent and explanatory variables between 2 periods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Subtract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from the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2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a panel data model, </a:t>
                </a:r>
                <a:r>
                  <a:rPr lang="en-US" b="1" dirty="0"/>
                  <a:t>an equation where the dependent and independent variables have all been first differenced between 2 periods</a:t>
                </a:r>
              </a:p>
              <a:p>
                <a:r>
                  <a:rPr lang="en-US" dirty="0"/>
                  <a:t>Key assumption is </a:t>
                </a:r>
                <a:r>
                  <a:rPr lang="en-US" b="1" dirty="0"/>
                  <a:t>Strict Exogeneity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are no time-varying unobserved confounding biasing our results</a:t>
                </a:r>
              </a:p>
              <a:p>
                <a:r>
                  <a:rPr lang="en-US" dirty="0"/>
                  <a:t>First-differenced estimator</a:t>
                </a:r>
              </a:p>
              <a:p>
                <a:pPr lvl="1"/>
                <a:r>
                  <a:rPr lang="en-US" dirty="0"/>
                  <a:t>When we estimate our first-differenced equation with OLS, it is called a first-differenced estimator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8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ABB-DFAE-80F5-DFD4-1562184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First-Difference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Assumption 1: 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2</a:t>
                </a:r>
              </a:p>
              <a:p>
                <a:pPr lvl="1"/>
                <a:r>
                  <a:rPr lang="en-US" dirty="0"/>
                  <a:t>We have a random sample from the cross section</a:t>
                </a:r>
              </a:p>
              <a:p>
                <a:r>
                  <a:rPr lang="en-US" dirty="0"/>
                  <a:t>Assumption 3</a:t>
                </a:r>
              </a:p>
              <a:p>
                <a:pPr lvl="1"/>
                <a:r>
                  <a:rPr lang="en-US" dirty="0"/>
                  <a:t>We have variation in x (changes over time) and no perfect linear relationship among explanatory variables (perfect multicollinearity)</a:t>
                </a:r>
              </a:p>
              <a:p>
                <a:r>
                  <a:rPr lang="en-US" dirty="0"/>
                  <a:t>Assumption 4</a:t>
                </a:r>
              </a:p>
              <a:p>
                <a:pPr lvl="1"/>
                <a:r>
                  <a:rPr lang="en-US" b="1" dirty="0"/>
                  <a:t>Strict exogeneity assumption </a:t>
                </a:r>
                <a:r>
                  <a:rPr lang="en-US" dirty="0"/>
                  <a:t>– the expected value of the idiosyncratic error given the explanatory variables </a:t>
                </a:r>
                <a:r>
                  <a:rPr lang="en-US" b="1" dirty="0"/>
                  <a:t>in all time periods </a:t>
                </a:r>
                <a:r>
                  <a:rPr lang="en-US" dirty="0"/>
                  <a:t>and the unobserved effect is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8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ABB-DFAE-80F5-DFD4-1562184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First-Difference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 5: 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1"/>
                <a:r>
                  <a:rPr lang="en-US" dirty="0"/>
                  <a:t>The variance of the differenced errors, conditional on all explanatory variables, is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6:</a:t>
                </a:r>
              </a:p>
              <a:p>
                <a:pPr lvl="1"/>
                <a:r>
                  <a:rPr lang="en-US" b="1" dirty="0"/>
                  <a:t>The idiosyncratic errors are not serially correlated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differences in the idiosyncratic error are uncorrelated (conditional on all explanatory variables)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We’ll cover this a bit more in time series analysis, but it means that the error term follows a random walk over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1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First-Differenced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C7B4-452F-94A6-4176-88F87097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first-differencing or fixed effects (within) estimator is a good way of dealing with time-invariant heterogeneity</a:t>
            </a:r>
          </a:p>
          <a:p>
            <a:pPr lvl="1"/>
            <a:r>
              <a:rPr lang="en-US" dirty="0"/>
              <a:t>Assuming strict exogeneity assumption holds </a:t>
            </a:r>
          </a:p>
          <a:p>
            <a:r>
              <a:rPr lang="en-US" dirty="0"/>
              <a:t>There are costs/limitations</a:t>
            </a:r>
          </a:p>
          <a:p>
            <a:pPr lvl="1"/>
            <a:r>
              <a:rPr lang="en-US" dirty="0"/>
              <a:t>Panel data are harder to collect then cross-sectional data</a:t>
            </a:r>
          </a:p>
          <a:p>
            <a:pPr lvl="1"/>
            <a:r>
              <a:rPr lang="en-US" dirty="0"/>
              <a:t>We lose variation when we take the first difference/fixed effects within our explanatory variables </a:t>
            </a:r>
          </a:p>
          <a:p>
            <a:pPr lvl="1"/>
            <a:r>
              <a:rPr lang="en-US" dirty="0"/>
              <a:t>We may not have that much variation in our explanatory variables, too</a:t>
            </a:r>
          </a:p>
        </p:txBody>
      </p:sp>
    </p:spTree>
    <p:extLst>
      <p:ext uri="{BB962C8B-B14F-4D97-AF65-F5344CB8AC3E}">
        <p14:creationId xmlns:p14="http://schemas.microsoft.com/office/powerpoint/2010/main" val="338969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Multivariate First-Difference Estimator</a:t>
                </a:r>
              </a:p>
              <a:p>
                <a:pPr lvl="1"/>
                <a:r>
                  <a:rPr lang="en-US" dirty="0"/>
                  <a:t>It is not a problem to add more explanatory variables</a:t>
                </a:r>
              </a:p>
              <a:p>
                <a:r>
                  <a:rPr lang="en-US" dirty="0"/>
                  <a:t>Our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are three subscripts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observation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time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variable label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3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50DD-AE35-C3F2-3841-2A930C6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First Difference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1F106-C7EC-6735-BA1A-07DBBA97B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Returns to Education Example</a:t>
                </a:r>
              </a:p>
              <a:p>
                <a:r>
                  <a:rPr lang="en-US" dirty="0"/>
                  <a:t>Benefit: we can eliminate ability assuming it is time invariant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Education does not change much over time</a:t>
                </a:r>
              </a:p>
              <a:p>
                <a:pPr lvl="1"/>
                <a:r>
                  <a:rPr lang="en-US" dirty="0"/>
                  <a:t>It will be hard to estimate a population parameter unless we have a large sample size</a:t>
                </a:r>
              </a:p>
              <a:p>
                <a:pPr lvl="1"/>
                <a:r>
                  <a:rPr lang="en-US" dirty="0"/>
                  <a:t>Even if it does, who is your population that are changing education?  Is it generalizable?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1F106-C7EC-6735-BA1A-07DBBA97B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9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Explanatory Lags or Distributed Lag Model</a:t>
                </a:r>
              </a:p>
              <a:p>
                <a:pPr lvl="1"/>
                <a:r>
                  <a:rPr lang="en-US" dirty="0"/>
                  <a:t>In our panel data, it is possible to add </a:t>
                </a:r>
                <a:r>
                  <a:rPr lang="en-US" b="1" dirty="0"/>
                  <a:t>lags of explanatory variables </a:t>
                </a:r>
                <a:r>
                  <a:rPr lang="en-US" dirty="0"/>
                  <a:t>to our model</a:t>
                </a:r>
              </a:p>
              <a:p>
                <a:pPr lvl="1"/>
                <a:r>
                  <a:rPr lang="en-US" dirty="0"/>
                  <a:t>We may want to lag an explanatory variable</a:t>
                </a:r>
              </a:p>
              <a:p>
                <a:pPr lvl="1"/>
                <a:r>
                  <a:rPr lang="en-US" dirty="0"/>
                  <a:t>It is possible to have more lags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example of distributed lag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𝑐𝑟𝑖𝑚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𝑐𝑙𝑒𝑎𝑟𝑟𝑎𝑡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Crime is a function of the clear rate in the </a:t>
                </a:r>
                <a:r>
                  <a:rPr lang="en-US" b="1" dirty="0"/>
                  <a:t>prior time period</a:t>
                </a:r>
              </a:p>
              <a:p>
                <a:r>
                  <a:rPr lang="en-US" dirty="0"/>
                  <a:t>Autoregressive AR lags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lags of the dependent variables </a:t>
                </a:r>
                <a:r>
                  <a:rPr lang="en-US" dirty="0"/>
                  <a:t>may have explanatory power </a:t>
                </a:r>
              </a:p>
              <a:p>
                <a:pPr lvl="1"/>
                <a:r>
                  <a:rPr lang="en-US" dirty="0"/>
                  <a:t>We’ll discuss this a bit more in our time series discussion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9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C240-F303-2F3B-BF67-811C383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Panel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F6E7D-40E7-B266-1870-E53DB252E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2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Panel Data need to be organized so it is easy to link data</a:t>
                </a:r>
              </a:p>
              <a:p>
                <a:r>
                  <a:rPr lang="en-US" dirty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want two observations for the same unit of analysis</a:t>
                </a:r>
              </a:p>
              <a:p>
                <a:pPr lvl="1"/>
                <a:r>
                  <a:rPr lang="en-US" dirty="0"/>
                  <a:t>The first observation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will be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second observation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will be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data may be in long format instead of wide format</a:t>
                </a:r>
              </a:p>
              <a:p>
                <a:pPr lvl="1"/>
                <a:r>
                  <a:rPr lang="en-US" dirty="0"/>
                  <a:t>You don’t want your time periods to be in separate columns</a:t>
                </a:r>
              </a:p>
              <a:p>
                <a:pPr lvl="1"/>
                <a:r>
                  <a:rPr lang="en-US" dirty="0"/>
                  <a:t>There should be a time period column and a unit of analysis column</a:t>
                </a:r>
              </a:p>
              <a:p>
                <a:r>
                  <a:rPr lang="en-US" dirty="0"/>
                  <a:t>Set up the Panel in long format</a:t>
                </a:r>
              </a:p>
              <a:p>
                <a:pPr lvl="1"/>
                <a:r>
                  <a:rPr lang="en-US" dirty="0"/>
                  <a:t>Sort on unit of analysis and then time period</a:t>
                </a:r>
              </a:p>
              <a:p>
                <a:pPr lvl="1"/>
                <a:r>
                  <a:rPr lang="en-US" dirty="0"/>
                  <a:t>Use “</a:t>
                </a:r>
                <a:r>
                  <a:rPr lang="en-US" dirty="0" err="1"/>
                  <a:t>xtset</a:t>
                </a:r>
                <a:r>
                  <a:rPr lang="en-US" dirty="0"/>
                  <a:t>” in Stata</a:t>
                </a:r>
              </a:p>
              <a:p>
                <a:pPr lvl="1"/>
                <a:r>
                  <a:rPr lang="en-US" dirty="0"/>
                  <a:t>Easier to compare Pooled OLS with Fixed Effects Estimator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F6E7D-40E7-B266-1870-E53DB252E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2303"/>
              </a:xfrm>
              <a:blipFill>
                <a:blip r:embed="rId2"/>
                <a:stretch>
                  <a:fillRect l="-1086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53BF-8570-F673-6CAC-1BAF659F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14BD-5F47-3586-C661-4AF98D24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independent cross sections across time</a:t>
            </a:r>
          </a:p>
          <a:p>
            <a:r>
              <a:rPr lang="en-US" dirty="0"/>
              <a:t>Two-period panel data analysis</a:t>
            </a:r>
          </a:p>
          <a:p>
            <a:r>
              <a:rPr lang="en-US" dirty="0"/>
              <a:t>Differencing with more than two time periods</a:t>
            </a:r>
          </a:p>
          <a:p>
            <a:r>
              <a:rPr lang="en-US" dirty="0"/>
              <a:t>Stata Examples </a:t>
            </a:r>
          </a:p>
        </p:txBody>
      </p:sp>
    </p:spTree>
    <p:extLst>
      <p:ext uri="{BB962C8B-B14F-4D97-AF65-F5344CB8AC3E}">
        <p14:creationId xmlns:p14="http://schemas.microsoft.com/office/powerpoint/2010/main" val="297288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4E11-D353-0D01-5345-0A61048A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AC96-6451-DA08-02DA-157D4D683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9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Fixed Effects or Differencing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look at a general fixed effect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three intercepts for each time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this is our base period (or reference period)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77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5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Take a first difference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Time Period 2 and 1, and</a:t>
                </a:r>
              </a:p>
              <a:p>
                <a:pPr lvl="1"/>
                <a:r>
                  <a:rPr lang="en-US" dirty="0"/>
                  <a:t>Difference between Time Period 3 and 2</a:t>
                </a:r>
              </a:p>
              <a:p>
                <a:pPr lvl="1"/>
                <a:r>
                  <a:rPr lang="en-US" dirty="0"/>
                  <a:t>There is no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since it drops out</a:t>
                </a:r>
              </a:p>
              <a:p>
                <a:r>
                  <a:rPr lang="en-US" dirty="0"/>
                  <a:t>Our model becomes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contain the differences in dummies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don’t have a differenced observation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generalize our model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preferable to estimate with an intercept and a single-year binary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577"/>
              </a:xfrm>
              <a:blipFill>
                <a:blip r:embed="rId2"/>
                <a:stretch>
                  <a:fillRect l="-965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C87-E83E-674B-88B3-320AF40F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First-Differenced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F79D7-F493-9A68-0A88-A29DE434E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generalized first-difference model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preferable to estimate with an intercept and a single-year binary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small compared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time binaries to account for secular trends in changes</a:t>
                </a:r>
              </a:p>
              <a:p>
                <a:pPr lvl="1"/>
                <a:r>
                  <a:rPr lang="en-US" dirty="0"/>
                  <a:t>With Times Series will will have a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Observations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time periods for our FD model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observations for our FD model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F79D7-F493-9A68-0A88-A29DE434E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Intercepts in the First Difference are rarely of interest</a:t>
                </a:r>
              </a:p>
              <a:p>
                <a:pPr lvl="1"/>
                <a:r>
                  <a:rPr lang="en-US" dirty="0"/>
                  <a:t>We usually just want to eliminate the unobserved heterogeneity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are primarily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Intercepts may matter but unbiased and consistent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focus</a:t>
                </a:r>
              </a:p>
              <a:p>
                <a:r>
                  <a:rPr lang="en-US" dirty="0"/>
                  <a:t>Our key assumptions still need to hold</a:t>
                </a:r>
              </a:p>
              <a:p>
                <a:pPr lvl="1"/>
                <a:r>
                  <a:rPr lang="en-US" b="1" dirty="0"/>
                  <a:t>Strict Exogeneity </a:t>
                </a:r>
                <a:r>
                  <a:rPr lang="en-US" dirty="0"/>
                  <a:t>(no omitted time-varying unobserved confounders)</a:t>
                </a:r>
              </a:p>
              <a:p>
                <a:r>
                  <a:rPr lang="en-US" dirty="0"/>
                  <a:t>We need to check for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Homoskedasticity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Differences in idiosyncratic errors are not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also known as serial correlation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0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19E-4BAE-6610-A47D-62BF2340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CB85C-C2B3-4396-9862-BECD43BB1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Balanced Panel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each cross-sectional unit of analysis,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has the same number of time periods,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we have a balanced panel</a:t>
                </a:r>
              </a:p>
              <a:p>
                <a:pPr lvl="1"/>
                <a:r>
                  <a:rPr lang="en-US" dirty="0"/>
                  <a:t>If one of the units of analysis has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periods, then the panel is unbalanced</a:t>
                </a:r>
              </a:p>
              <a:p>
                <a:r>
                  <a:rPr lang="en-US" dirty="0"/>
                  <a:t>For example of a balanced panel</a:t>
                </a:r>
              </a:p>
              <a:p>
                <a:pPr lvl="1"/>
                <a:r>
                  <a:rPr lang="en-US" dirty="0"/>
                  <a:t>We have 50 firms and each one has 3 time periods of observations</a:t>
                </a:r>
              </a:p>
              <a:p>
                <a:r>
                  <a:rPr lang="en-US" dirty="0"/>
                  <a:t>For our FE, LSDV, and FD models</a:t>
                </a:r>
              </a:p>
              <a:p>
                <a:pPr lvl="1"/>
                <a:r>
                  <a:rPr lang="en-US" dirty="0"/>
                  <a:t>We need a balanced panels</a:t>
                </a:r>
              </a:p>
              <a:p>
                <a:r>
                  <a:rPr lang="en-US" dirty="0"/>
                  <a:t>Easy to find in Stata</a:t>
                </a:r>
              </a:p>
              <a:p>
                <a:pPr lvl="1"/>
                <a:r>
                  <a:rPr lang="en-US" dirty="0"/>
                  <a:t>Stata will let you know if a panel is balanced with the ”</a:t>
                </a:r>
                <a:r>
                  <a:rPr lang="en-US" dirty="0" err="1"/>
                  <a:t>xtset</a:t>
                </a:r>
                <a:r>
                  <a:rPr lang="en-US" dirty="0"/>
                  <a:t>” command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CB85C-C2B3-4396-9862-BECD43BB1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60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0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5D6-5271-A666-9A99-D99BE2C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	in our FD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our differenced errors to be uncorrelated (no serial correlation)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stable autoregressive model then there is serial correlation</a:t>
                </a:r>
              </a:p>
              <a:p>
                <a:pPr lvl="1"/>
                <a:r>
                  <a:rPr lang="en-US" dirty="0"/>
                  <a:t>We’ll cover this a bit more later</a:t>
                </a:r>
              </a:p>
              <a:p>
                <a:r>
                  <a:rPr lang="en-US" dirty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our first-differenced error term</a:t>
                </a:r>
              </a:p>
              <a:p>
                <a:pPr lvl="1"/>
                <a:r>
                  <a:rPr lang="en-US" dirty="0"/>
                  <a:t>If our differenced error term follows a stable autoregressive model with 1 lag, an AR(1) model, then we need to test for serial correlation</a:t>
                </a:r>
              </a:p>
              <a:p>
                <a:r>
                  <a:rPr lang="en-US" dirty="0"/>
                  <a:t>Our AR(1)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reject the null hypothesis, then serial correlation is a problem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04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5D6-5271-A666-9A99-D99BE2C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	in our FD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Testing for serial correlation</a:t>
                </a:r>
              </a:p>
              <a:p>
                <a:pPr lvl="1"/>
                <a:r>
                  <a:rPr lang="en-US" dirty="0"/>
                  <a:t>First, estimate our FD model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Regress,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Remember, we need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two observed differences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21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570F-416F-DD22-485C-4E20F782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440FF-148E-CCB9-631A-B93973592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Effect of Enterprise Zones on Unemployment Claims</a:t>
                </a:r>
              </a:p>
              <a:p>
                <a:pPr lvl="1"/>
                <a:r>
                  <a:rPr lang="en-US" dirty="0" err="1"/>
                  <a:t>Papke</a:t>
                </a:r>
                <a:r>
                  <a:rPr lang="en-US" dirty="0"/>
                  <a:t> (1994) studied the effect of Indiana’s enterprise zone (EZ) program on unemployment</a:t>
                </a:r>
              </a:p>
              <a:p>
                <a:pPr lvl="1"/>
                <a:r>
                  <a:rPr lang="en-US" dirty="0"/>
                  <a:t>She included 22 cities from 1980 to 1988 that had 6 zones in 1984 and 4 more zones in 1985</a:t>
                </a:r>
              </a:p>
              <a:p>
                <a:r>
                  <a:rPr lang="en-US" dirty="0"/>
                  <a:t>Policy evaluation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𝑢𝑐𝑙𝑚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𝑢𝑐𝑙𝑚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88+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𝑢𝑐𝑙𝑚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natural log of unemployment claims filed in 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the difference approximates annual growth rates</a:t>
                </a:r>
              </a:p>
              <a:p>
                <a:r>
                  <a:rPr lang="en-US" dirty="0"/>
                  <a:t>Note: don’t forget to test for homoskedasticity and serial correlation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440FF-148E-CCB9-631A-B93973592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86" t="-2015" r="-1086" b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2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A71-0BF5-6447-E596-13C57F7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FD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Have slope coefficients have changed over time?</a:t>
                </a:r>
              </a:p>
              <a:p>
                <a:pPr lvl="1"/>
                <a:r>
                  <a:rPr lang="en-US" dirty="0"/>
                  <a:t>We can use a Chow Test to see</a:t>
                </a:r>
              </a:p>
              <a:p>
                <a:pPr lvl="1"/>
                <a:r>
                  <a:rPr lang="en-US" dirty="0"/>
                  <a:t>We need to interact our explanatory variables with time binaries</a:t>
                </a:r>
              </a:p>
              <a:p>
                <a:r>
                  <a:rPr lang="en-US" dirty="0"/>
                  <a:t>For example, </a:t>
                </a:r>
              </a:p>
              <a:p>
                <a:pPr lvl="1"/>
                <a:r>
                  <a:rPr lang="en-US" dirty="0"/>
                  <a:t>Have wage gaps changed over time in 2000, 2002, and 2004</a:t>
                </a:r>
              </a:p>
              <a:p>
                <a:pPr lvl="1"/>
                <a:r>
                  <a:rPr lang="en-US" dirty="0"/>
                  <a:t>We can test how the wage premium has changed between 2000 to 2002 and 2000 to 2004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is just a vector of other explanatory variables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vector of their coefficients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1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CF95-2F9C-6DBB-A552-C4C9AA49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Cross-Sections Across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C5BC-7149-F6B3-A6F9-C9125AFA7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A71-0BF5-6447-E596-13C57F7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FD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Changes in wage gaps for females,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the first difference will drop our wage gap in 2000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Remember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takes on 0 and 1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drop out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takes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(1,0,−1)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or jointly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do the same for union wage premiums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5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1997-6E50-70AB-8211-6A699FC3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with FD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6E59-CAF8-CEB4-FB7D-03C7E71C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key variables do not vary or lack variation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strict exogeneity does not hold</a:t>
            </a:r>
          </a:p>
          <a:p>
            <a:pPr lvl="1"/>
            <a:r>
              <a:rPr lang="en-US" dirty="0"/>
              <a:t>We cannot directly test this</a:t>
            </a:r>
          </a:p>
          <a:p>
            <a:pPr lvl="1"/>
            <a:r>
              <a:rPr lang="en-US" dirty="0"/>
              <a:t>More time period will not fix this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is measurement error</a:t>
            </a:r>
          </a:p>
          <a:p>
            <a:pPr lvl="1"/>
            <a:r>
              <a:rPr lang="en-US" dirty="0"/>
              <a:t>FD estimators may be more biased and inconsistent than Pooled OLS</a:t>
            </a:r>
          </a:p>
          <a:p>
            <a:pPr lvl="1"/>
            <a:r>
              <a:rPr lang="en-US" dirty="0"/>
              <a:t>Especially when differencing when classic error-in-variables makes the bias potentially large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not solve simultaneity bias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8DFA-156F-59B7-8D8B-A7C6AF5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3BDF-F37D-1C0C-4AD9-581533EBD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48D-A53B-D345-85F6-A93871B0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Cross-Sections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737-8A9D-CC44-EB1E-517B2CA1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Pooled Cross-sections</a:t>
            </a:r>
          </a:p>
          <a:p>
            <a:pPr lvl="1"/>
            <a:r>
              <a:rPr lang="en-US" dirty="0"/>
              <a:t>Pooled cross-sections are </a:t>
            </a:r>
            <a:r>
              <a:rPr lang="en-US" b="1" dirty="0"/>
              <a:t>independent</a:t>
            </a:r>
            <a:r>
              <a:rPr lang="en-US" dirty="0"/>
              <a:t> random samples of units of analysis from a large population at different points in time (such as months, years,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is a unit of analysis dimension and time dimension, but they are independent samples and not the same units followed over time</a:t>
            </a:r>
          </a:p>
          <a:p>
            <a:pPr lvl="1"/>
            <a:r>
              <a:rPr lang="en-US" dirty="0"/>
              <a:t>For example: in year 1, we randomly sample wages for workers; in year 2, we randomly sample wages of workers, etc.</a:t>
            </a:r>
          </a:p>
          <a:p>
            <a:r>
              <a:rPr lang="en-US" dirty="0"/>
              <a:t>Pooling independent cross-sections across time differ from single simple random sample</a:t>
            </a:r>
          </a:p>
          <a:p>
            <a:pPr lvl="1"/>
            <a:r>
              <a:rPr lang="en-US" dirty="0"/>
              <a:t>Distribution of variables may change over time; </a:t>
            </a:r>
          </a:p>
          <a:p>
            <a:pPr lvl="1"/>
            <a:r>
              <a:rPr lang="en-US" dirty="0"/>
              <a:t>We can account for time trends</a:t>
            </a:r>
          </a:p>
          <a:p>
            <a:pPr lvl="1"/>
            <a:r>
              <a:rPr lang="en-US" dirty="0"/>
              <a:t>Add time binaries to adjust intercepts</a:t>
            </a:r>
          </a:p>
          <a:p>
            <a:pPr lvl="1"/>
            <a:r>
              <a:rPr lang="en-US" dirty="0"/>
              <a:t>We still cannot account for time-invariant omitted variables (confounders) from within units of analysis, though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Pool Cross-sectional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Independent Cross Sections across time</a:t>
            </a:r>
          </a:p>
          <a:p>
            <a:pPr lvl="1"/>
            <a:r>
              <a:rPr lang="en-US" dirty="0"/>
              <a:t>We are </a:t>
            </a:r>
            <a:r>
              <a:rPr lang="en-US" b="1" dirty="0"/>
              <a:t>pooling independent random samples </a:t>
            </a:r>
            <a:r>
              <a:rPr lang="en-US" dirty="0"/>
              <a:t>of the population at different points in time</a:t>
            </a:r>
          </a:p>
          <a:p>
            <a:pPr lvl="1"/>
            <a:r>
              <a:rPr lang="en-US" dirty="0"/>
              <a:t>We have a time dimensions that needs to be accounted</a:t>
            </a:r>
          </a:p>
          <a:p>
            <a:r>
              <a:rPr lang="en-US" dirty="0"/>
              <a:t>Why would we do this?</a:t>
            </a:r>
          </a:p>
          <a:p>
            <a:pPr lvl="1"/>
            <a:r>
              <a:rPr lang="en-US" dirty="0"/>
              <a:t>We can increase our sample size to increase power and statistical precision</a:t>
            </a:r>
          </a:p>
          <a:p>
            <a:pPr lvl="2"/>
            <a:r>
              <a:rPr lang="en-US" dirty="0"/>
              <a:t>As long as the relationship between the dependent variable and at least some explanatory variable are constant over time</a:t>
            </a:r>
          </a:p>
          <a:p>
            <a:pPr lvl="1"/>
            <a:r>
              <a:rPr lang="en-US" dirty="0"/>
              <a:t>We can use pooled cross-sections to answer important policy questions</a:t>
            </a:r>
          </a:p>
          <a:p>
            <a:pPr lvl="1"/>
            <a:r>
              <a:rPr lang="en-US" dirty="0"/>
              <a:t>The pattern of coefficients of the time binaries (dummy) might be of interest</a:t>
            </a:r>
          </a:p>
          <a:p>
            <a:pPr lvl="2"/>
            <a:r>
              <a:rPr lang="en-US" dirty="0"/>
              <a:t>How do secular trends affecting everyone change over time?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Trends or Secular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look at the pattern of a trend by including time binaries (year, month, etc.)</a:t>
            </a:r>
          </a:p>
          <a:p>
            <a:pPr lvl="1"/>
            <a:r>
              <a:rPr lang="en-US" dirty="0"/>
              <a:t>Wooldridge uses the example of women’s fertility. </a:t>
            </a:r>
          </a:p>
          <a:p>
            <a:pPr lvl="1"/>
            <a:r>
              <a:rPr lang="en-US" dirty="0"/>
              <a:t>Does it change over time after controlling for education?</a:t>
            </a:r>
          </a:p>
          <a:p>
            <a:pPr lvl="1"/>
            <a:r>
              <a:rPr lang="en-US" dirty="0"/>
              <a:t>Is there a secular trend affecting all women holding education constant?</a:t>
            </a:r>
          </a:p>
          <a:p>
            <a:r>
              <a:rPr lang="en-US" dirty="0"/>
              <a:t>We can interact the time binary variables with explanatory variables </a:t>
            </a:r>
          </a:p>
          <a:p>
            <a:pPr lvl="1"/>
            <a:r>
              <a:rPr lang="en-US" dirty="0"/>
              <a:t>We can see if an explanatory variable changes over time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Adding time binaries/dummies changes the intercept</a:t>
            </a:r>
          </a:p>
          <a:p>
            <a:pPr lvl="1"/>
            <a:r>
              <a:rPr lang="en-US" dirty="0"/>
              <a:t>Interacting time binaries with explanatory changes the slope </a:t>
            </a:r>
          </a:p>
        </p:txBody>
      </p:sp>
    </p:spTree>
    <p:extLst>
      <p:ext uri="{BB962C8B-B14F-4D97-AF65-F5344CB8AC3E}">
        <p14:creationId xmlns:p14="http://schemas.microsoft.com/office/powerpoint/2010/main" val="1456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Trends or Secular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Fertility over Time</a:t>
                </a:r>
              </a:p>
              <a:p>
                <a:pPr lvl="1"/>
                <a:r>
                  <a:rPr lang="en-US" dirty="0"/>
                  <a:t>What happens to fertility rates over time?</a:t>
                </a:r>
              </a:p>
              <a:p>
                <a:pPr lvl="1"/>
                <a:r>
                  <a:rPr lang="en-US" dirty="0"/>
                  <a:t>Including year binaries can control for secular changes</a:t>
                </a:r>
              </a:p>
              <a:p>
                <a:r>
                  <a:rPr lang="en-US" dirty="0"/>
                  <a:t>Sanders (1992) uses </a:t>
                </a:r>
              </a:p>
              <a:p>
                <a:pPr lvl="1"/>
                <a:r>
                  <a:rPr lang="en-US" dirty="0"/>
                  <a:t>Data from the National Opinion Research Center’s General Social Survey from 1974 to 1984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𝑘𝑖𝑑𝑠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𝐵𝑙𝑎𝑐𝑘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𝑀𝑖𝑑𝑤𝑒𝑠𝑡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𝑂𝑡h𝑒𝑟𝑅𝑢𝑟𝑎𝑙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𝑇𝑜𝑤𝑛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𝑆𝑚𝑎𝑙𝑙𝐶𝑖𝑡𝑦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𝒀𝒆𝒂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Our vector of coefficients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shows the time effects or the trend relative to a base year</a:t>
                </a:r>
              </a:p>
              <a:p>
                <a:pPr lvl="1"/>
                <a:r>
                  <a:rPr lang="en-US" dirty="0"/>
                  <a:t>We’ll want to set 1974 as the base year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981" r="-724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9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Pooled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28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Returns to Education and Gender Wage Gap Example</a:t>
                </a:r>
              </a:p>
              <a:p>
                <a:pPr lvl="1"/>
                <a:r>
                  <a:rPr lang="en-US" dirty="0"/>
                  <a:t>How has earnings gap changed over time?</a:t>
                </a:r>
              </a:p>
              <a:p>
                <a:pPr lvl="1"/>
                <a:r>
                  <a:rPr lang="en-US" dirty="0"/>
                  <a:t>We can interact our year binaries with an explanatory variable of interest to see how earnings have changed</a:t>
                </a:r>
              </a:p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dirty="0"/>
                  <a:t> is a time binary/dummy variable that is 1 if the observation is 1985 and 0 if the observations is not in 1985</a:t>
                </a:r>
              </a:p>
              <a:p>
                <a:r>
                  <a:rPr lang="en-US" dirty="0"/>
                  <a:t>Intercepts</a:t>
                </a:r>
              </a:p>
              <a:p>
                <a:pPr lvl="1"/>
                <a:r>
                  <a:rPr lang="en-US" dirty="0"/>
                  <a:t>Our intercept for 1978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</a:p>
              <a:p>
                <a:pPr lvl="1"/>
                <a:r>
                  <a:rPr lang="en-US" dirty="0"/>
                  <a:t>the intercept for 1985 would be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2851"/>
              </a:xfrm>
              <a:blipFill>
                <a:blip r:embed="rId2"/>
                <a:stretch>
                  <a:fillRect l="-1086" t="-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15610</TotalTime>
  <Words>3776</Words>
  <Application>Microsoft Macintosh PowerPoint</Application>
  <PresentationFormat>Widescreen</PresentationFormat>
  <Paragraphs>373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Econ 645: Week 3</vt:lpstr>
      <vt:lpstr>Announcements</vt:lpstr>
      <vt:lpstr>Overview</vt:lpstr>
      <vt:lpstr>Pooling Independent Cross-Sections Across Time</vt:lpstr>
      <vt:lpstr>Pooling Independent Cross-Sections Across Time</vt:lpstr>
      <vt:lpstr>Reasons to Pool Cross-sectional Data</vt:lpstr>
      <vt:lpstr>Time Trends or Secular Trends</vt:lpstr>
      <vt:lpstr>Time Trends or Secular Trends</vt:lpstr>
      <vt:lpstr>Interactions with Pooled Data</vt:lpstr>
      <vt:lpstr>Interactions with Pooled Data</vt:lpstr>
      <vt:lpstr>Interactions with Pooled Data</vt:lpstr>
      <vt:lpstr>Limitations of Pooled Data</vt:lpstr>
      <vt:lpstr>Chow Test for Structural Changes across Time</vt:lpstr>
      <vt:lpstr>Chow Test for Structural Changes across Time</vt:lpstr>
      <vt:lpstr>Two-Period Panel Data Analysis</vt:lpstr>
      <vt:lpstr>Two-Period Panel Data Analysis</vt:lpstr>
      <vt:lpstr>Two-Period Panel Data Analysis</vt:lpstr>
      <vt:lpstr>Fixed Effects</vt:lpstr>
      <vt:lpstr>Idiosyncratic Error</vt:lpstr>
      <vt:lpstr>Types of Fixed Effects Estimators</vt:lpstr>
      <vt:lpstr>First-Difference Equation</vt:lpstr>
      <vt:lpstr>First-Difference Equation</vt:lpstr>
      <vt:lpstr>Assumptions of First-Difference Models</vt:lpstr>
      <vt:lpstr>Assumptions of First-Difference Models</vt:lpstr>
      <vt:lpstr>First-Differenced Estimator</vt:lpstr>
      <vt:lpstr>First-Differenced Estimator</vt:lpstr>
      <vt:lpstr>Problem with First Difference Models</vt:lpstr>
      <vt:lpstr>Adding Lags</vt:lpstr>
      <vt:lpstr>Organizing Panel Data</vt:lpstr>
      <vt:lpstr>Differencing with More than Two Time Periods</vt:lpstr>
      <vt:lpstr>Differencing with More Than Two Time Periods</vt:lpstr>
      <vt:lpstr>Differencing with More Than Two Time Periods</vt:lpstr>
      <vt:lpstr>Generalized First-Differenced Model</vt:lpstr>
      <vt:lpstr>Differencing with More Than Two Time Periods</vt:lpstr>
      <vt:lpstr>Balanced Panel</vt:lpstr>
      <vt:lpstr>Testing for Serial Correlation in our FD Model</vt:lpstr>
      <vt:lpstr>Testing for Serial Correlation in our FD Model</vt:lpstr>
      <vt:lpstr>FD Example</vt:lpstr>
      <vt:lpstr>Chow Test for FD Models</vt:lpstr>
      <vt:lpstr>Chow Test for FD Models</vt:lpstr>
      <vt:lpstr>Potential Problems with FD Models</vt:lpstr>
      <vt:lpstr>Stata Examples and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and 4: Panel Data</dc:title>
  <dc:creator>Samuel Rowe</dc:creator>
  <cp:lastModifiedBy>Samuel Rowe</cp:lastModifiedBy>
  <cp:revision>70</cp:revision>
  <dcterms:created xsi:type="dcterms:W3CDTF">2023-07-31T20:39:47Z</dcterms:created>
  <dcterms:modified xsi:type="dcterms:W3CDTF">2024-09-12T00:23:24Z</dcterms:modified>
</cp:coreProperties>
</file>