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6" r:id="rId4"/>
    <p:sldId id="295" r:id="rId5"/>
    <p:sldId id="298" r:id="rId6"/>
    <p:sldId id="299" r:id="rId7"/>
    <p:sldId id="297" r:id="rId8"/>
    <p:sldId id="301" r:id="rId9"/>
    <p:sldId id="302" r:id="rId10"/>
    <p:sldId id="303" r:id="rId11"/>
    <p:sldId id="305" r:id="rId12"/>
    <p:sldId id="304" r:id="rId13"/>
    <p:sldId id="306" r:id="rId14"/>
    <p:sldId id="307" r:id="rId15"/>
    <p:sldId id="308" r:id="rId16"/>
    <p:sldId id="309" r:id="rId17"/>
    <p:sldId id="311" r:id="rId18"/>
    <p:sldId id="310" r:id="rId19"/>
    <p:sldId id="300" r:id="rId20"/>
    <p:sldId id="258" r:id="rId21"/>
    <p:sldId id="259" r:id="rId22"/>
    <p:sldId id="263" r:id="rId23"/>
    <p:sldId id="266" r:id="rId24"/>
    <p:sldId id="275" r:id="rId25"/>
    <p:sldId id="265" r:id="rId26"/>
    <p:sldId id="260" r:id="rId27"/>
    <p:sldId id="264" r:id="rId28"/>
    <p:sldId id="261" r:id="rId29"/>
    <p:sldId id="262" r:id="rId30"/>
    <p:sldId id="276" r:id="rId31"/>
    <p:sldId id="280" r:id="rId32"/>
    <p:sldId id="281" r:id="rId33"/>
    <p:sldId id="288" r:id="rId34"/>
    <p:sldId id="277" r:id="rId35"/>
    <p:sldId id="283" r:id="rId36"/>
    <p:sldId id="282" r:id="rId37"/>
    <p:sldId id="284" r:id="rId38"/>
    <p:sldId id="285" r:id="rId39"/>
    <p:sldId id="286" r:id="rId40"/>
    <p:sldId id="267" r:id="rId41"/>
    <p:sldId id="268" r:id="rId42"/>
    <p:sldId id="289" r:id="rId43"/>
    <p:sldId id="291" r:id="rId44"/>
    <p:sldId id="292" r:id="rId45"/>
    <p:sldId id="290" r:id="rId46"/>
    <p:sldId id="293" r:id="rId47"/>
    <p:sldId id="29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1"/>
    <p:restoredTop sz="96234"/>
  </p:normalViewPr>
  <p:slideViewPr>
    <p:cSldViewPr snapToGrid="0">
      <p:cViewPr varScale="1">
        <p:scale>
          <a:sx n="123" d="100"/>
          <a:sy n="123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74FD-E380-28AC-95A7-364F2A1CB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9806A-8738-F129-E192-EDA4B30F1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BCE90-711F-4F73-18DD-23F4FE6C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C2694-4B0F-44DD-E50E-21DCB815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BB708-BD55-9C90-AEAD-F915F64C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1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16F9-55FF-D40C-83EF-D7A1027A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A3050-D9F4-D4C1-9018-9AAEBCDE6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4E262-AAAB-479A-2E99-B4F97CD1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2908C-167D-241C-65AF-941D158E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B8AB-6445-C8E5-3961-97EBEE4D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9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D8D14-1590-9C38-1E30-A5520B37A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8D362-5F14-0CA4-C5F6-9E0E95EB0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493AD-B853-8813-CB75-7B5B643B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95D53-AD8E-E30F-3B97-D00C0220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1FA44-CD1F-F1C1-C0C6-305F950D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8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06D3-FF97-9F28-7495-9C0432F5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6014E-E715-CC1F-4678-98A058FFF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244D3-1769-6251-5A1D-8884922D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015C-2F0F-8D11-682F-F1A6188A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59033-E661-9D64-2CF5-8A7B8701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3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E3FE-B60A-EEEF-F653-1D0BECDC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62CA3-F64B-096F-85FA-4D5736483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9760E-8C71-81F3-2800-24439E22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F5278-E507-8D86-CA29-E895DE7A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722CC-1011-A2AB-61ED-7D75E9BF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8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AD05-3B79-6413-089C-8DFD6468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F4C0-2B82-3195-5418-CFD0CFCA2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4FB72-045B-1D05-D0A5-6EBE2FCDD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EAF4C-541E-0BE2-AA8E-0DB6B054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5C18F-7379-5817-BE07-1A5796D6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0543B-F16E-2B25-CDEE-F89258A4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4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6E5B-C457-53F2-9D23-17F8C229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B8B7B-A7F2-0394-A5A7-B2CBCC66B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64119-995E-0D61-6569-57CA09FCC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B5304-E2F4-224C-851F-36467E975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2F02A-AB18-CB35-E8D5-95F15F942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3639C-88B8-7B34-CA7E-8CE83CB7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2A6F4-9C06-530D-536C-6DA51968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98F06-7E40-3986-AC25-7A209DDD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FCED-8406-3614-2674-49F4DC98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00D0C-2C92-0406-E84D-44DD5514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52741-57D2-A88D-3AA4-9B28F12F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0543C-3437-42E1-6B36-7621BEC2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7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6CBA9-AF06-5597-468E-E2EE2BE8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03A88-30D0-ECEB-1582-696BCE33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69420-3C9E-8E6D-C336-2C3F210E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9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53CE-D280-D77B-5578-25249E1C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D2B42-13B5-D04A-CB20-381BA021A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56D08-FF2D-A74A-F561-37568C662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7C420-6355-CE43-34F9-1E5E3D48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060B4-B13A-03CA-B994-F8C0B721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9D24C-D9C1-38C6-A9FE-92191408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1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5CF0-3061-8518-8073-A216C93E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C44BF-B86F-ECF2-73F6-5478BDA01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84B21-582A-2F79-8901-467B5E5A9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CE549-121E-33A8-428E-31B85889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A5D-DE4A-D147-A75E-9AA1588AEF4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D5BB9-E24D-AB41-C238-1DA9CE8C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84814-2196-F7F2-5688-42695F21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4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51C68-1A1E-0BD0-6B8D-0B4D8EF1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2ADB1-E820-FBCD-D2E6-F01D9E58A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BB0FA-91F3-5445-404C-DFA1C401D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CEA5D-DE4A-D147-A75E-9AA1588AEF43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3D0B8-3482-9BBB-66C2-E18FD9C78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5154-6302-1E82-1FE0-D85BC022B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CE84C-0420-AF44-BDA8-FD6C2ACE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780E-D4CD-B7CB-381B-7CF6FE259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 645: Week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F00DC-2DF6-281A-4835-1D08F15E6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Potential Outcomes, Natural Experiments, and </a:t>
            </a:r>
            <a:br>
              <a:rPr lang="en-US" dirty="0"/>
            </a:br>
            <a:r>
              <a:rPr lang="en-US" dirty="0"/>
              <a:t>Introductory Difference-in-Differences</a:t>
            </a:r>
          </a:p>
          <a:p>
            <a:endParaRPr lang="en-US" dirty="0"/>
          </a:p>
          <a:p>
            <a:r>
              <a:rPr lang="en-US" dirty="0"/>
              <a:t>*Views do not represent HRSA or HHS</a:t>
            </a:r>
          </a:p>
        </p:txBody>
      </p:sp>
    </p:spTree>
    <p:extLst>
      <p:ext uri="{BB962C8B-B14F-4D97-AF65-F5344CB8AC3E}">
        <p14:creationId xmlns:p14="http://schemas.microsoft.com/office/powerpoint/2010/main" val="145708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E507-229A-CE4C-38B6-F3E07014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1BBE8-FF55-C44A-A739-AB8505FE6B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42924"/>
              </a:xfrm>
            </p:spPr>
            <p:txBody>
              <a:bodyPr>
                <a:normAutofit/>
              </a:bodyPr>
              <a:lstStyle/>
              <a:p>
                <a:pPr marL="285750" indent="-285750"/>
                <a:r>
                  <a:rPr lang="en-US" dirty="0">
                    <a:solidFill>
                      <a:srgbClr val="000000"/>
                    </a:solidFill>
                    <a:effectLst/>
                  </a:rPr>
                  <a:t>Let’s us a simple example: Going to the hospital</a:t>
                </a:r>
              </a:p>
              <a:p>
                <a:pPr marL="285750" indent="-285750"/>
                <a:r>
                  <a:rPr lang="en-US" dirty="0">
                    <a:solidFill>
                      <a:srgbClr val="000000"/>
                    </a:solidFill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n one state of the world, I go to the hospital for treatment</a:t>
                </a:r>
              </a:p>
              <a:p>
                <a:pPr marL="742950" lvl="1" indent="-285750"/>
                <a:r>
                  <a:rPr lang="en-US" dirty="0">
                    <a:solidFill>
                      <a:srgbClr val="000000"/>
                    </a:solidFill>
                    <a:effectLst/>
                  </a:rPr>
                  <a:t>Going to the hospital is my factual outcome, and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</a:rPr>
                  <a:t> and is realized</a:t>
                </a:r>
              </a:p>
              <a:p>
                <a:pPr marL="742950" lvl="1" indent="-285750"/>
                <a:r>
                  <a:rPr lang="en-US" dirty="0">
                    <a:solidFill>
                      <a:srgbClr val="000000"/>
                    </a:solidFill>
                  </a:rPr>
                  <a:t>Not going to the hospital 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is my counterfactual, and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</a:rPr>
                  <a:t> is the counterfactual</a:t>
                </a:r>
                <a:endParaRPr lang="en-US" sz="2400" dirty="0">
                  <a:solidFill>
                    <a:srgbClr val="000000"/>
                  </a:solidFill>
                </a:endParaRPr>
              </a:p>
              <a:p>
                <a:pPr marL="285750" indent="-285750"/>
                <a:r>
                  <a:rPr lang="en-US" dirty="0">
                    <a:solidFill>
                      <a:srgbClr val="000000"/>
                    </a:solidFill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n an other state of the world, I do not go to the hospital</a:t>
                </a:r>
              </a:p>
              <a:p>
                <a:pPr marL="742950" lvl="1" indent="-285750"/>
                <a:r>
                  <a:rPr lang="en-US" dirty="0">
                    <a:solidFill>
                      <a:srgbClr val="000000"/>
                    </a:solidFill>
                  </a:rPr>
                  <a:t>Not going to the hospital is my factual outcome, and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is realized</a:t>
                </a:r>
              </a:p>
              <a:p>
                <a:pPr marL="742950" lvl="1" indent="-285750"/>
                <a:r>
                  <a:rPr lang="en-US" dirty="0">
                    <a:solidFill>
                      <a:srgbClr val="000000"/>
                    </a:solidFill>
                    <a:effectLst/>
                  </a:rPr>
                  <a:t>Going </a:t>
                </a:r>
                <a:r>
                  <a:rPr lang="en-US" dirty="0">
                    <a:solidFill>
                      <a:srgbClr val="000000"/>
                    </a:solidFill>
                  </a:rPr>
                  <a:t>to the hospital 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is my counterfactual outcome, and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</a:rPr>
                  <a:t> is the counterfactual</a:t>
                </a:r>
              </a:p>
              <a:p>
                <a:pPr marL="285750" indent="-285750"/>
                <a:endParaRPr lang="en-US" dirty="0">
                  <a:solidFill>
                    <a:srgbClr val="000000"/>
                  </a:solidFill>
                  <a:effectLst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1BBE8-FF55-C44A-A739-AB8505FE6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42924"/>
              </a:xfrm>
              <a:blipFill>
                <a:blip r:embed="rId2"/>
                <a:stretch>
                  <a:fillRect l="-1086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35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E507-229A-CE4C-38B6-F3E07014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1BBE8-FF55-C44A-A739-AB8505FE6B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42924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We can use a switching equation to show that actual outcomes are a function of potential outcomes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dirty="0">
                  <a:solidFill>
                    <a:srgbClr val="000000"/>
                  </a:solidFill>
                  <a:effectLst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1BBE8-FF55-C44A-A739-AB8505FE6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42924"/>
              </a:xfrm>
              <a:blipFill>
                <a:blip r:embed="rId2"/>
                <a:stretch>
                  <a:fillRect l="-1086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45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F229-B0C2-661D-57DA-FA31691C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49663-0D1B-DDA1-11B4-A0471D8CEA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would like to know the difference between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regardless of whether the individual went to the hospital</a:t>
                </a:r>
              </a:p>
              <a:p>
                <a:pPr lvl="1"/>
                <a:r>
                  <a:rPr lang="en-US" dirty="0"/>
                  <a:t>The difference between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is the causal effect of going to the hospital for individual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br>
                  <a:rPr lang="en-US" dirty="0">
                    <a:effectLst/>
                  </a:rPr>
                </a:br>
                <a:endParaRPr lang="en-US" dirty="0">
                  <a:effectLst/>
                </a:endParaRPr>
              </a:p>
              <a:p>
                <a:r>
                  <a:rPr lang="en-US" dirty="0"/>
                  <a:t>The Fundamental Problem of Causal Inference</a:t>
                </a:r>
                <a:endParaRPr lang="en-US" dirty="0">
                  <a:effectLst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We can never calculate the unit-specific treatment effect</a:t>
                </a:r>
                <a:endParaRPr lang="en-US" dirty="0">
                  <a:effectLst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The fundamental problem of causal inference is certainty of causal effects requires data that will always be missing</a:t>
                </a:r>
                <a:endParaRPr lang="en-US" dirty="0">
                  <a:effectLst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49663-0D1B-DDA1-11B4-A0471D8CE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86" t="-1511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4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F229-B0C2-661D-57DA-FA31691C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49663-0D1B-DDA1-11B4-A0471D8CEA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can never calculate causal effects, but we can estimate them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will focus on the average treatment effects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𝐴𝑇𝐸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Individual Treatment Effect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Average Treatment Effect is the expected value of individual treatment effects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𝐴𝑇𝐸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p>
                        </m:sSubSup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ATE can never be calculated, but it can be estimated</a:t>
                </a:r>
              </a:p>
              <a:p>
                <a:pPr marL="285750" indent="-285750"/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49663-0D1B-DDA1-11B4-A0471D8CE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86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0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4C33-3CB9-8A1A-38FC-41ECF37F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Difference in Outcomes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63E8D-BDC6-F1CE-4A35-6264BE9A1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go back to the simple difference in outcomes/means</a:t>
                </a:r>
              </a:p>
              <a:p>
                <a:pPr lvl="1"/>
                <a:r>
                  <a:rPr lang="en-US" dirty="0"/>
                  <a:t>This is one way to estimate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𝐴𝑇𝐸</m:t>
                    </m:r>
                  </m:oMath>
                </a14:m>
                <a:r>
                  <a:rPr lang="en-US" dirty="0"/>
                  <a:t>, but it is not a good way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Simple difference in outcomes/means (SDO)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From our example the SDO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3.21−3.93=−0.72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implies that going to the hospital reduces lowers reported health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63E8D-BDC6-F1CE-4A35-6264BE9A1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512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4C33-3CB9-8A1A-38FC-41ECF37F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Difference in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63E8D-BDC6-F1CE-4A35-6264BE9A1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Why is simple difference in outcomes not a good way to estimate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𝐴𝑇𝐸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Let’s decompose the simple difference in outcomes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𝑆𝐷𝑂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𝑆𝑒𝑙𝑒𝑐𝑡𝑖𝑜𝑛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𝐻𝑒𝑡𝑒𝑟𝑜𝑔𝑒𝑛𝑜𝑢𝑠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𝑇𝑟𝑒𝑎𝑡𝑚𝑒𝑛𝑡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𝐸𝑓𝑓𝑒𝑐𝑡𝑠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𝑆𝑒𝑙𝑒𝑐𝑡𝑖𝑜𝑛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Heterogenous Treatment Effect Bias </a:t>
                </a:r>
                <a:endParaRPr lang="en-US" dirty="0">
                  <a:effectLst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This can happen when variation in treatment effects among individuals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63E8D-BDC6-F1CE-4A35-6264BE9A1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2168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177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4C33-3CB9-8A1A-38FC-41ECF37F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Bias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63E8D-BDC6-F1CE-4A35-6264BE9A1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Selection Bias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means the potential outcomes in absence of treatment between treatment and control groups are not the same</a:t>
                </a:r>
              </a:p>
              <a:p>
                <a:r>
                  <a:rPr lang="en-US" dirty="0"/>
                  <a:t>Self-Selection and Selection Bias</a:t>
                </a:r>
              </a:p>
              <a:p>
                <a:pPr lvl="1"/>
                <a:r>
                  <a:rPr lang="en-US" dirty="0"/>
                  <a:t>Economic agents will seek out utility-maximizing choices (or self-selection)</a:t>
                </a:r>
              </a:p>
              <a:p>
                <a:pPr lvl="1"/>
                <a:r>
                  <a:rPr lang="en-US" dirty="0"/>
                  <a:t>Sicker people will seek out hospital treatment while healthier people do not</a:t>
                </a:r>
              </a:p>
              <a:p>
                <a:pPr lvl="1"/>
                <a:r>
                  <a:rPr lang="en-US" dirty="0"/>
                  <a:t>In this example, our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are not the same between groups</a:t>
                </a:r>
              </a:p>
              <a:p>
                <a:r>
                  <a:rPr lang="en-US" dirty="0"/>
                  <a:t>We need to be concerned about self-selection</a:t>
                </a:r>
              </a:p>
              <a:p>
                <a:pPr lvl="1"/>
                <a:r>
                  <a:rPr lang="en-US" dirty="0"/>
                  <a:t>If selection bias is not equal to zero then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𝑆𝐷𝑂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63E8D-BDC6-F1CE-4A35-6264BE9A1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2168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515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A679-E339-7376-097F-4C0C1DAB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Bias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1DAE9-DAB6-DD88-FF32-070578CC2A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Visualize when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average expected</a:t>
                </a:r>
                <a:br>
                  <a:rPr lang="en-US" dirty="0"/>
                </a:br>
                <a:r>
                  <a:rPr lang="en-US" dirty="0"/>
                  <a:t>outcome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is not</a:t>
                </a:r>
                <a:br>
                  <a:rPr lang="en-US" dirty="0"/>
                </a:br>
                <a:r>
                  <a:rPr lang="en-US" dirty="0"/>
                  <a:t>the same between</a:t>
                </a:r>
                <a:br>
                  <a:rPr lang="en-US" dirty="0"/>
                </a:br>
                <a:r>
                  <a:rPr lang="en-US" dirty="0"/>
                  <a:t>groups</a:t>
                </a:r>
              </a:p>
              <a:p>
                <a:r>
                  <a:rPr lang="en-US" dirty="0"/>
                  <a:t>This means that</a:t>
                </a:r>
                <a:br>
                  <a:rPr lang="en-US" dirty="0"/>
                </a:br>
                <a:r>
                  <a:rPr lang="en-US" dirty="0"/>
                  <a:t>there is self-selection</a:t>
                </a:r>
                <a:br>
                  <a:rPr lang="en-US" dirty="0"/>
                </a:br>
                <a:r>
                  <a:rPr lang="en-US" dirty="0"/>
                  <a:t>in the observational</a:t>
                </a:r>
                <a:br>
                  <a:rPr lang="en-US" dirty="0"/>
                </a:br>
                <a:r>
                  <a:rPr lang="en-US" dirty="0"/>
                  <a:t>data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1DAE9-DAB6-DD88-FF32-070578CC2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AA786A-5AAF-AE36-442A-47102A9DE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315250"/>
              </p:ext>
            </p:extLst>
          </p:nvPr>
        </p:nvGraphicFramePr>
        <p:xfrm>
          <a:off x="4447309" y="1399743"/>
          <a:ext cx="6906492" cy="4426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355">
                  <a:extLst>
                    <a:ext uri="{9D8B030D-6E8A-4147-A177-3AD203B41FA5}">
                      <a16:colId xmlns:a16="http://schemas.microsoft.com/office/drawing/2014/main" val="4219830415"/>
                    </a:ext>
                  </a:extLst>
                </a:gridCol>
                <a:gridCol w="1350818">
                  <a:extLst>
                    <a:ext uri="{9D8B030D-6E8A-4147-A177-3AD203B41FA5}">
                      <a16:colId xmlns:a16="http://schemas.microsoft.com/office/drawing/2014/main" val="1643955977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163765582"/>
                    </a:ext>
                  </a:extLst>
                </a:gridCol>
                <a:gridCol w="1151082">
                  <a:extLst>
                    <a:ext uri="{9D8B030D-6E8A-4147-A177-3AD203B41FA5}">
                      <a16:colId xmlns:a16="http://schemas.microsoft.com/office/drawing/2014/main" val="1196769310"/>
                    </a:ext>
                  </a:extLst>
                </a:gridCol>
                <a:gridCol w="1151082">
                  <a:extLst>
                    <a:ext uri="{9D8B030D-6E8A-4147-A177-3AD203B41FA5}">
                      <a16:colId xmlns:a16="http://schemas.microsoft.com/office/drawing/2014/main" val="647725608"/>
                    </a:ext>
                  </a:extLst>
                </a:gridCol>
                <a:gridCol w="1151082">
                  <a:extLst>
                    <a:ext uri="{9D8B030D-6E8A-4147-A177-3AD203B41FA5}">
                      <a16:colId xmlns:a16="http://schemas.microsoft.com/office/drawing/2014/main" val="1223970246"/>
                    </a:ext>
                  </a:extLst>
                </a:gridCol>
              </a:tblGrid>
              <a:tr h="402446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sz="1800" b="1" dirty="0"/>
                        <a:t>Patient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lang="en-US" sz="1800" baseline="0" dirty="0"/>
                        <a:t>D/Treatment</a:t>
                      </a:r>
                      <a:endParaRPr sz="1800" baseline="0" dirty="0"/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800" dirty="0"/>
                        <a:t>Y</a:t>
                      </a:r>
                      <a:r>
                        <a:rPr sz="1800" baseline="30000" dirty="0"/>
                        <a:t>1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800" dirty="0"/>
                        <a:t>Y</a:t>
                      </a:r>
                      <a:r>
                        <a:rPr sz="1800" baseline="30000" dirty="0"/>
                        <a:t>0</a:t>
                      </a:r>
                    </a:p>
                  </a:txBody>
                  <a:tcPr marL="50800" marR="50800" marT="50800" marB="50800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800"/>
                        <a:t>Delta</a:t>
                      </a:r>
                    </a:p>
                  </a:txBody>
                  <a:tcPr marL="50800" marR="50800" marT="50800" marB="50800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1800" dirty="0"/>
                        <a:t>Y</a:t>
                      </a:r>
                    </a:p>
                  </a:txBody>
                  <a:tcPr marL="50800" marR="50800" marT="50800" marB="50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161823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800" b="1" dirty="0"/>
                        <a:t>1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lang="en-US" sz="1800" dirty="0"/>
                        <a:t>1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7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/>
                        <a:t>1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/>
                        <a:t>6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7</a:t>
                      </a:r>
                    </a:p>
                  </a:txBody>
                  <a:tcPr marL="50800" marR="50800" marT="50800" marB="50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0708149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800" b="1" dirty="0"/>
                        <a:t>3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lang="en-US" sz="1800" dirty="0"/>
                        <a:t>1</a:t>
                      </a:r>
                      <a:endParaRPr sz="1800" dirty="0"/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5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1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/>
                        <a:t>4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5</a:t>
                      </a:r>
                    </a:p>
                  </a:txBody>
                  <a:tcPr marL="50800" marR="50800" marT="50800" marB="50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36810674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800" b="1" dirty="0"/>
                        <a:t>5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lang="en-US" sz="1800" dirty="0"/>
                        <a:t>1</a:t>
                      </a:r>
                      <a:endParaRPr sz="1800" dirty="0"/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4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2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2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4</a:t>
                      </a:r>
                    </a:p>
                  </a:txBody>
                  <a:tcPr marL="50800" marR="50800" marT="50800" marB="50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6932392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800" b="1" dirty="0"/>
                        <a:t>6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lang="en-US" sz="1800" dirty="0"/>
                        <a:t>1</a:t>
                      </a:r>
                      <a:endParaRPr sz="1800" dirty="0"/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10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1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9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10</a:t>
                      </a:r>
                    </a:p>
                  </a:txBody>
                  <a:tcPr marL="50800" marR="50800" marT="50800" marB="50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4253552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800" b="1" dirty="0"/>
                        <a:t>10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lang="en-US" sz="1800" dirty="0"/>
                        <a:t>1</a:t>
                      </a:r>
                      <a:endParaRPr sz="1800" dirty="0"/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9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8</a:t>
                      </a:r>
                    </a:p>
                  </a:txBody>
                  <a:tcPr marL="50800" marR="50800" marT="50800" marB="5080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1</a:t>
                      </a:r>
                    </a:p>
                  </a:txBody>
                  <a:tcPr marL="50800" marR="50800" marT="50800" marB="5080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9</a:t>
                      </a:r>
                    </a:p>
                  </a:txBody>
                  <a:tcPr marL="50800" marR="50800" marT="50800" marB="50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011884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800" b="1" dirty="0"/>
                        <a:t>2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lang="en-US" sz="1800" dirty="0"/>
                        <a:t>0</a:t>
                      </a:r>
                      <a:endParaRPr sz="1800" dirty="0"/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5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/>
                        <a:t>6</a:t>
                      </a:r>
                    </a:p>
                  </a:txBody>
                  <a:tcPr marL="50800" marR="50800" marT="50800" marB="50800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-1</a:t>
                      </a:r>
                    </a:p>
                  </a:txBody>
                  <a:tcPr marL="50800" marR="50800" marT="50800" marB="50800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6</a:t>
                      </a:r>
                    </a:p>
                  </a:txBody>
                  <a:tcPr marL="50800" marR="50800" marT="50800" marB="50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81748982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800" b="1" dirty="0"/>
                        <a:t>4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lang="en-US" sz="1800" dirty="0"/>
                        <a:t>0</a:t>
                      </a:r>
                      <a:endParaRPr sz="1800" dirty="0"/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7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/>
                        <a:t>8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-1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8</a:t>
                      </a:r>
                    </a:p>
                  </a:txBody>
                  <a:tcPr marL="50800" marR="50800" marT="50800" marB="50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3456946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800" b="1" dirty="0"/>
                        <a:t>7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lang="en-US" sz="1800" dirty="0"/>
                        <a:t>0</a:t>
                      </a:r>
                      <a:endParaRPr sz="1800" dirty="0"/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1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/>
                        <a:t>10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/>
                        <a:t>-9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10</a:t>
                      </a:r>
                    </a:p>
                  </a:txBody>
                  <a:tcPr marL="50800" marR="50800" marT="50800" marB="50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43626639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800" b="1" dirty="0"/>
                        <a:t>8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lang="en-US" sz="1800" dirty="0"/>
                        <a:t>0</a:t>
                      </a:r>
                      <a:endParaRPr sz="1800" dirty="0"/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5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6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/>
                        <a:t>-1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6</a:t>
                      </a:r>
                    </a:p>
                  </a:txBody>
                  <a:tcPr marL="50800" marR="50800" marT="50800" marB="50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934465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800" b="1" dirty="0"/>
                        <a:t>9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lang="en-US" sz="1800" dirty="0"/>
                        <a:t>0</a:t>
                      </a:r>
                      <a:endParaRPr sz="1800" dirty="0"/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3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7</a:t>
                      </a:r>
                    </a:p>
                  </a:txBody>
                  <a:tcPr marL="50800" marR="50800" marT="50800" marB="5080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-4</a:t>
                      </a:r>
                    </a:p>
                  </a:txBody>
                  <a:tcPr marL="50800" marR="50800" marT="50800" marB="50800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800" dirty="0"/>
                        <a:t>7</a:t>
                      </a:r>
                    </a:p>
                  </a:txBody>
                  <a:tcPr marL="50800" marR="50800" marT="50800" marB="50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057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68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1078-DD23-A63A-2068-D7DF2272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27F49-B00D-92FC-5B75-964CA2713C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Randomized Assignment is usually considered the gold standard of research designs</a:t>
                </a:r>
              </a:p>
              <a:p>
                <a:r>
                  <a:rPr lang="en-US" dirty="0"/>
                  <a:t>The Independence Assumption</a:t>
                </a:r>
                <a:endParaRPr lang="en-US" dirty="0">
                  <a:effectLst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This assumption says that treatment assignment to individual is </a:t>
                </a:r>
                <a:r>
                  <a:rPr lang="en-US" b="1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independent of their potential outcomes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⊥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n-US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When independence assumption holds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𝐴𝑇𝐸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𝑆𝐷𝑂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+0</m:t>
                    </m:r>
                  </m:oMath>
                </a14:m>
                <a:endParaRPr lang="en-US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/>
                  <a:t>Randomized Assignment into treatment</a:t>
                </a:r>
              </a:p>
              <a:p>
                <a:pPr lvl="1"/>
                <a:r>
                  <a:rPr lang="en-US" dirty="0"/>
                  <a:t>Randomized assignment done well ensure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⊥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285750" indent="-285750"/>
                <a:endParaRPr lang="en-US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27F49-B00D-92FC-5B75-964CA2713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46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E507-229A-CE4C-38B6-F3E07014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Policy and Program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1BBE8-FF55-C44A-A739-AB8505FE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expand the questions into the policy and program analysis</a:t>
            </a:r>
          </a:p>
          <a:p>
            <a:pPr lvl="1"/>
            <a:r>
              <a:rPr lang="en-US" dirty="0"/>
              <a:t>Always be thinking about how people self-select (optimizing their utility)</a:t>
            </a:r>
          </a:p>
          <a:p>
            <a:pPr lvl="1"/>
            <a:r>
              <a:rPr lang="en-US" dirty="0"/>
              <a:t>We need to be looking for exogenous sources of randomization into treatment – similar to instrument exogeneity</a:t>
            </a:r>
          </a:p>
          <a:p>
            <a:r>
              <a:rPr lang="en-US" dirty="0"/>
              <a:t>Program and policy questions</a:t>
            </a:r>
          </a:p>
          <a:p>
            <a:pPr lvl="1"/>
            <a:r>
              <a:rPr lang="en-US" dirty="0"/>
              <a:t>Does Head Start improve educational outcomes?</a:t>
            </a:r>
          </a:p>
          <a:p>
            <a:pPr lvl="1"/>
            <a:r>
              <a:rPr lang="en-US" dirty="0"/>
              <a:t>Does Medicaid improve health care utilization and health outcomes?</a:t>
            </a:r>
          </a:p>
          <a:p>
            <a:pPr lvl="1"/>
            <a:r>
              <a:rPr lang="en-US" dirty="0"/>
              <a:t>Does military service conscription improve or worse crime and labor outcomes?</a:t>
            </a:r>
          </a:p>
          <a:p>
            <a:pPr lvl="1"/>
            <a:r>
              <a:rPr lang="en-US" dirty="0"/>
              <a:t>Does labor training improve employment and earnings outcomes?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9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CA49-8561-936E-9CFB-496ABB9B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C20C-CC92-F795-2043-1A754F3C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Outcomes and Selection Bias</a:t>
            </a:r>
          </a:p>
          <a:p>
            <a:r>
              <a:rPr lang="en-US" dirty="0"/>
              <a:t>Natural Experiments</a:t>
            </a:r>
          </a:p>
          <a:p>
            <a:r>
              <a:rPr lang="en-US" dirty="0"/>
              <a:t>2-by-2 Difference-in-Differences</a:t>
            </a:r>
          </a:p>
          <a:p>
            <a:r>
              <a:rPr lang="en-US" dirty="0"/>
              <a:t>Two-Way Fixed Effects for Policy Analysis</a:t>
            </a:r>
          </a:p>
          <a:p>
            <a:r>
              <a:rPr lang="en-US" dirty="0"/>
              <a:t>Stata Examples</a:t>
            </a:r>
          </a:p>
          <a:p>
            <a:r>
              <a:rPr lang="en-US" dirty="0"/>
              <a:t>Brief Review</a:t>
            </a:r>
          </a:p>
        </p:txBody>
      </p:sp>
    </p:spTree>
    <p:extLst>
      <p:ext uri="{BB962C8B-B14F-4D97-AF65-F5344CB8AC3E}">
        <p14:creationId xmlns:p14="http://schemas.microsoft.com/office/powerpoint/2010/main" val="2890281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C08A-89D2-50B8-766B-8C535799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8B8B1-1430-90A0-3AC1-A146AAA4E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37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F7DD-F51B-3F0C-31CA-9B47A46E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EC82-A8D6-40E6-F2AB-B77DE7ADF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Experiments </a:t>
            </a:r>
          </a:p>
          <a:p>
            <a:pPr lvl="1"/>
            <a:r>
              <a:rPr lang="en-US" dirty="0"/>
              <a:t>These are situations where the economic environment, which may be summarized by an </a:t>
            </a:r>
            <a:r>
              <a:rPr lang="en-US" b="1" dirty="0"/>
              <a:t>exogenous</a:t>
            </a:r>
            <a:r>
              <a:rPr lang="en-US" dirty="0"/>
              <a:t> variable, </a:t>
            </a:r>
            <a:r>
              <a:rPr lang="en-US" b="1" dirty="0"/>
              <a:t>exogenously</a:t>
            </a:r>
            <a:r>
              <a:rPr lang="en-US" dirty="0"/>
              <a:t> changes</a:t>
            </a:r>
          </a:p>
          <a:p>
            <a:pPr lvl="1"/>
            <a:r>
              <a:rPr lang="en-US" dirty="0"/>
              <a:t>Sometimes this is inadvertently due to a policy or institutional change</a:t>
            </a:r>
          </a:p>
          <a:p>
            <a:r>
              <a:rPr lang="en-US" dirty="0"/>
              <a:t>Exogenous changes</a:t>
            </a:r>
          </a:p>
          <a:p>
            <a:pPr lvl="1"/>
            <a:r>
              <a:rPr lang="en-US" b="1" dirty="0"/>
              <a:t>The key term here is exogenously changes, which means economic agents do not have time to anticipate the change</a:t>
            </a:r>
          </a:p>
          <a:p>
            <a:pPr lvl="1"/>
            <a:r>
              <a:rPr lang="en-US" dirty="0"/>
              <a:t>Remember, we need to be concerned about self-selection by economic agents trying to optimize their utility</a:t>
            </a:r>
          </a:p>
          <a:p>
            <a:pPr lvl="1"/>
            <a:r>
              <a:rPr lang="en-US" dirty="0"/>
              <a:t>There is randomization from the inadvertent change that leads some economic agents into treatment and others into no treatment</a:t>
            </a:r>
          </a:p>
        </p:txBody>
      </p:sp>
    </p:spTree>
    <p:extLst>
      <p:ext uri="{BB962C8B-B14F-4D97-AF65-F5344CB8AC3E}">
        <p14:creationId xmlns:p14="http://schemas.microsoft.com/office/powerpoint/2010/main" val="4196813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00DC-E9FB-7DE2-755E-48E28474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19A71-FA95-6448-59A7-1B5D1EDB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some inadvertent natural experiments that have occurred</a:t>
            </a:r>
          </a:p>
          <a:p>
            <a:pPr lvl="1"/>
            <a:r>
              <a:rPr lang="en-US" dirty="0"/>
              <a:t>The Vietnam draft lottery </a:t>
            </a:r>
          </a:p>
          <a:p>
            <a:pPr lvl="1"/>
            <a:r>
              <a:rPr lang="en-US" dirty="0"/>
              <a:t>The Oregon Medicaid lottery</a:t>
            </a:r>
          </a:p>
          <a:p>
            <a:pPr lvl="1"/>
            <a:r>
              <a:rPr lang="en-US" dirty="0"/>
              <a:t>Tennessee STAR</a:t>
            </a:r>
          </a:p>
          <a:p>
            <a:pPr lvl="1"/>
            <a:r>
              <a:rPr lang="en-US" dirty="0"/>
              <a:t>Arbitrary cutoffs for regulation assignment (e.g.: firm size of 50 employees)</a:t>
            </a:r>
          </a:p>
          <a:p>
            <a:pPr lvl="1"/>
            <a:r>
              <a:rPr lang="en-US" dirty="0"/>
              <a:t>Arbitrary SAT cutoff for admission</a:t>
            </a:r>
          </a:p>
          <a:p>
            <a:pPr lvl="1"/>
            <a:r>
              <a:rPr lang="en-US" dirty="0"/>
              <a:t>State adoption of policy (though there can be some serious self-selection)</a:t>
            </a:r>
          </a:p>
          <a:p>
            <a:pPr lvl="1"/>
            <a:r>
              <a:rPr lang="en-US" dirty="0"/>
              <a:t>Random assignment to judges</a:t>
            </a:r>
          </a:p>
          <a:p>
            <a:pPr lvl="1"/>
            <a:r>
              <a:rPr lang="en-US" dirty="0"/>
              <a:t>Exogeneity of instruments – wind direction, wave height, rain fall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77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00DC-E9FB-7DE2-755E-48E28474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19A71-FA95-6448-59A7-1B5D1EDB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experiments help with randomization, but they do not always have exogenous assignment to treatment</a:t>
            </a:r>
          </a:p>
          <a:p>
            <a:pPr lvl="1"/>
            <a:r>
              <a:rPr lang="en-US" dirty="0"/>
              <a:t>Lotteries are typical examples of natural experiments</a:t>
            </a:r>
          </a:p>
          <a:p>
            <a:pPr lvl="1"/>
            <a:r>
              <a:rPr lang="en-US" dirty="0"/>
              <a:t>But, there may be self-selection </a:t>
            </a:r>
          </a:p>
          <a:p>
            <a:r>
              <a:rPr lang="en-US" dirty="0"/>
              <a:t>People “assigned” to control may seek treatment elsewhere</a:t>
            </a:r>
          </a:p>
          <a:p>
            <a:pPr lvl="1"/>
            <a:r>
              <a:rPr lang="en-US" dirty="0"/>
              <a:t>For example, a student that does not win a charter school lottery may be place in a private school by their parents instead of going to the assigned public school</a:t>
            </a:r>
          </a:p>
          <a:p>
            <a:pPr lvl="1"/>
            <a:r>
              <a:rPr lang="en-US" dirty="0"/>
              <a:t>The parents self-selected the student out of the control group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26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6121-4BFD-F8C6-F3F5-D693C887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Experiments using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1BE1-4D5F-C9D1-580E-EA6796025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Vietnam Draft Lottery</a:t>
            </a:r>
          </a:p>
          <a:p>
            <a:pPr lvl="1"/>
            <a:r>
              <a:rPr lang="en-US" dirty="0"/>
              <a:t>Angrist (1990) What are the returns to education for military service during the Vietnam War?</a:t>
            </a:r>
          </a:p>
          <a:p>
            <a:pPr lvl="1"/>
            <a:r>
              <a:rPr lang="en-US" dirty="0"/>
              <a:t>Angrist uses the Vietnam draft lottery as an instrument and SS admin data</a:t>
            </a:r>
          </a:p>
          <a:p>
            <a:pPr lvl="1"/>
            <a:r>
              <a:rPr lang="en-US" dirty="0"/>
              <a:t>It randomly influenced who would serve in the military, and as a result Vietnam veterans earned about 15% less than comparable observations</a:t>
            </a:r>
          </a:p>
          <a:p>
            <a:pPr lvl="1"/>
            <a:r>
              <a:rPr lang="en-US" dirty="0"/>
              <a:t>Can you think of a problem or problems(s) with this instrument?</a:t>
            </a:r>
          </a:p>
          <a:p>
            <a:r>
              <a:rPr lang="en-US" dirty="0"/>
              <a:t>Oregon Medicaid Experiment</a:t>
            </a:r>
          </a:p>
          <a:p>
            <a:pPr lvl="1"/>
            <a:r>
              <a:rPr lang="en-US" dirty="0"/>
              <a:t>There was a lottery for enrollment into Medicaid after Oregon expanded the program to low-income adults</a:t>
            </a:r>
          </a:p>
          <a:p>
            <a:pPr lvl="1"/>
            <a:r>
              <a:rPr lang="en-US" dirty="0"/>
              <a:t>The treated were 25 percentage points more likely to have insurance</a:t>
            </a:r>
          </a:p>
          <a:p>
            <a:pPr lvl="1"/>
            <a:r>
              <a:rPr lang="en-US" dirty="0"/>
              <a:t>The treated higher levels of health care utilization and other better reported health outcomes compared to the control group</a:t>
            </a:r>
          </a:p>
          <a:p>
            <a:pPr lvl="1"/>
            <a:r>
              <a:rPr lang="en-US" dirty="0"/>
              <a:t>This looks at the intent-to-treat not the treatment on the treated, such that not everyone who wins the lottery takes the treatment (Medicaid enrollment)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31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DE0D-AB91-F9E9-3F9D-C93C9115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Quasi-experiments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10F0-A06E-77FF-DBF5-1653184BA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82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Quasi-experiments</a:t>
            </a:r>
          </a:p>
          <a:p>
            <a:pPr lvl="1"/>
            <a:r>
              <a:rPr lang="en-US" dirty="0"/>
              <a:t>Natural experiments are sometimes called quasi-experiments</a:t>
            </a:r>
          </a:p>
          <a:p>
            <a:pPr lvl="1"/>
            <a:r>
              <a:rPr lang="en-US" b="1" dirty="0"/>
              <a:t>However, not all quasi-experimental designs have sufficient exogeneity</a:t>
            </a:r>
          </a:p>
          <a:p>
            <a:pPr lvl="1"/>
            <a:r>
              <a:rPr lang="en-US" dirty="0"/>
              <a:t>We will briefly cover some quasi-experimental designs and research using these methods</a:t>
            </a:r>
          </a:p>
          <a:p>
            <a:r>
              <a:rPr lang="en-US" dirty="0"/>
              <a:t>With experimental design or a randomized control trial (RCT)</a:t>
            </a:r>
          </a:p>
          <a:p>
            <a:pPr lvl="1"/>
            <a:r>
              <a:rPr lang="en-US" dirty="0"/>
              <a:t>Economic agents are intentionally randomized assigned to treatment or control</a:t>
            </a:r>
          </a:p>
          <a:p>
            <a:pPr lvl="1"/>
            <a:r>
              <a:rPr lang="en-US" dirty="0"/>
              <a:t>There can still be problems with compliance, but RCT usually have strong exogeneity</a:t>
            </a:r>
          </a:p>
          <a:p>
            <a:r>
              <a:rPr lang="en-US" dirty="0"/>
              <a:t>With quasi-experimental designs (QED), self-selection can still bias our parameters</a:t>
            </a:r>
          </a:p>
          <a:p>
            <a:pPr lvl="1"/>
            <a:r>
              <a:rPr lang="en-US" dirty="0"/>
              <a:t>Self-selection means that people will try to optimize their well-being and self-selection in or out of treatment</a:t>
            </a:r>
          </a:p>
          <a:p>
            <a:pPr lvl="1"/>
            <a:r>
              <a:rPr lang="en-US" dirty="0"/>
              <a:t>We may have endogeneity (such as omitted variable bias) from unobserved confounders, and our QED needs to account, control, or test for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88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6E01-7E2A-CA27-A697-C2E8BB55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Quasi-experiment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95DC-E365-817B-4268-2742F102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Propensity Score Matching</a:t>
            </a:r>
          </a:p>
          <a:p>
            <a:pPr lvl="1"/>
            <a:r>
              <a:rPr lang="en-US" dirty="0"/>
              <a:t>Inverse Probability Weights</a:t>
            </a:r>
          </a:p>
          <a:p>
            <a:pPr lvl="1"/>
            <a:r>
              <a:rPr lang="en-US" dirty="0"/>
              <a:t>K-nearest neighbors</a:t>
            </a:r>
          </a:p>
          <a:p>
            <a:r>
              <a:rPr lang="en-US" dirty="0"/>
              <a:t>Instrumental Variables</a:t>
            </a:r>
          </a:p>
          <a:p>
            <a:pPr lvl="1"/>
            <a:r>
              <a:rPr lang="en-US" dirty="0"/>
              <a:t>We had a brief introduction into IV</a:t>
            </a:r>
          </a:p>
          <a:p>
            <a:r>
              <a:rPr lang="en-US" dirty="0"/>
              <a:t>Difference-in-Differences and its many offshoots</a:t>
            </a:r>
          </a:p>
          <a:p>
            <a:pPr lvl="1"/>
            <a:r>
              <a:rPr lang="en-US" dirty="0"/>
              <a:t>Triple Difference-in-Difference-in-Differences</a:t>
            </a:r>
          </a:p>
          <a:p>
            <a:pPr lvl="1"/>
            <a:r>
              <a:rPr lang="en-US" dirty="0"/>
              <a:t>Event Studies</a:t>
            </a:r>
          </a:p>
          <a:p>
            <a:pPr lvl="1"/>
            <a:r>
              <a:rPr lang="en-US" dirty="0"/>
              <a:t>Two-Way Fixed Effects with and without Staggered Adoption</a:t>
            </a:r>
          </a:p>
          <a:p>
            <a:pPr lvl="1"/>
            <a:r>
              <a:rPr lang="en-US" dirty="0"/>
              <a:t>Synthetic Control </a:t>
            </a:r>
          </a:p>
          <a:p>
            <a:pPr lvl="1"/>
            <a:r>
              <a:rPr lang="en-US" dirty="0"/>
              <a:t>Difference-in-Differences with Continuous Treatment</a:t>
            </a:r>
          </a:p>
          <a:p>
            <a:r>
              <a:rPr lang="en-US" dirty="0"/>
              <a:t>Regression Discontinuity Design</a:t>
            </a:r>
          </a:p>
          <a:p>
            <a:pPr lvl="1"/>
            <a:r>
              <a:rPr lang="en-US" dirty="0"/>
              <a:t>Typically considered the strongest QED, due to testable assumptions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25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6E01-7E2A-CA27-A697-C2E8BB55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Quasi-experiment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95DC-E365-817B-4268-2742F102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more through walkthrough of different quasi-experiment designs is covered in ECON 672</a:t>
            </a:r>
          </a:p>
          <a:p>
            <a:pPr lvl="1"/>
            <a:r>
              <a:rPr lang="en-US" dirty="0"/>
              <a:t>What are we estimating?</a:t>
            </a:r>
          </a:p>
          <a:p>
            <a:pPr lvl="1"/>
            <a:r>
              <a:rPr lang="en-US" dirty="0"/>
              <a:t>What are the benefits of these research designs?</a:t>
            </a:r>
          </a:p>
          <a:p>
            <a:pPr lvl="1"/>
            <a:r>
              <a:rPr lang="en-US" dirty="0"/>
              <a:t>What are the problems with these research designs?</a:t>
            </a:r>
          </a:p>
          <a:p>
            <a:pPr lvl="1"/>
            <a:r>
              <a:rPr lang="en-US" dirty="0"/>
              <a:t>What are the assumptions?</a:t>
            </a:r>
          </a:p>
          <a:p>
            <a:pPr lvl="1"/>
            <a:r>
              <a:rPr lang="en-US" dirty="0"/>
              <a:t>Are these assumptions testable?</a:t>
            </a:r>
          </a:p>
          <a:p>
            <a:pPr lvl="1"/>
            <a:r>
              <a:rPr lang="en-US" dirty="0"/>
              <a:t>Which quasi-experiment research design is the most likely to have assumptions hold or at least be testable?</a:t>
            </a:r>
          </a:p>
          <a:p>
            <a:pPr lvl="1"/>
            <a:r>
              <a:rPr lang="en-US" dirty="0"/>
              <a:t>Are the results generalizable?  If not, then to whom are they generalizable?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97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193F-937F-F2D9-E0E5-7206A47B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Difference-in-Differences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6F7F0-5821-A1C5-14D9-5D9570933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2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D983-58A7-17A4-9BC6-1CDF3DD1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Difference-in-Differences with Pooled Cross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F00B8-73C3-FF4E-B7CF-99DE48C41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Difference-in-Differences design is one of the most popular quasi-experimental designs</a:t>
            </a:r>
          </a:p>
          <a:p>
            <a:pPr lvl="1"/>
            <a:r>
              <a:rPr lang="en-US" dirty="0"/>
              <a:t>Especially for policy analysis</a:t>
            </a:r>
          </a:p>
          <a:p>
            <a:r>
              <a:rPr lang="en-US" dirty="0"/>
              <a:t>There are a few necessary groups</a:t>
            </a:r>
          </a:p>
          <a:p>
            <a:pPr lvl="1"/>
            <a:r>
              <a:rPr lang="en-US" dirty="0"/>
              <a:t>We need a treatment group affected by the change</a:t>
            </a:r>
          </a:p>
          <a:p>
            <a:pPr lvl="1"/>
            <a:r>
              <a:rPr lang="en-US" dirty="0"/>
              <a:t>We need a control group unaffected by the change</a:t>
            </a:r>
          </a:p>
          <a:p>
            <a:pPr lvl="1"/>
            <a:r>
              <a:rPr lang="en-US" dirty="0"/>
              <a:t>We need at least two time periods</a:t>
            </a:r>
          </a:p>
          <a:p>
            <a:r>
              <a:rPr lang="en-US" dirty="0"/>
              <a:t>Pooled Cross-sectional data can be used at aggregate levels</a:t>
            </a:r>
          </a:p>
          <a:p>
            <a:pPr lvl="1"/>
            <a:r>
              <a:rPr lang="en-US" dirty="0"/>
              <a:t>We may have two independent random samples at the state level</a:t>
            </a:r>
          </a:p>
          <a:p>
            <a:pPr lvl="1"/>
            <a:r>
              <a:rPr lang="en-US" dirty="0"/>
              <a:t>But we must have at least two observations from the state</a:t>
            </a:r>
          </a:p>
        </p:txBody>
      </p:sp>
    </p:spTree>
    <p:extLst>
      <p:ext uri="{BB962C8B-B14F-4D97-AF65-F5344CB8AC3E}">
        <p14:creationId xmlns:p14="http://schemas.microsoft.com/office/powerpoint/2010/main" val="327421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DB40-D760-FB8B-1B2D-C5927AD1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and Self-Selection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0880-E7B0-B89C-38A5-2AB35BC69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Angrist and </a:t>
            </a:r>
            <a:r>
              <a:rPr lang="en-US" dirty="0" err="1"/>
              <a:t>Pischke</a:t>
            </a:r>
            <a:r>
              <a:rPr lang="en-US" dirty="0"/>
              <a:t> (2010)</a:t>
            </a:r>
          </a:p>
        </p:txBody>
      </p:sp>
    </p:spTree>
    <p:extLst>
      <p:ext uri="{BB962C8B-B14F-4D97-AF65-F5344CB8AC3E}">
        <p14:creationId xmlns:p14="http://schemas.microsoft.com/office/powerpoint/2010/main" val="153099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10C8-EF20-61AE-1AC5-7E1F7E0C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Diff-in-Diff with Pooled Cross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2852-E188-4AB0-092A-F9526F6A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have four groups in all</a:t>
            </a:r>
          </a:p>
          <a:p>
            <a:r>
              <a:rPr lang="en-US" dirty="0"/>
              <a:t>Before the Change</a:t>
            </a:r>
          </a:p>
          <a:p>
            <a:pPr lvl="1"/>
            <a:r>
              <a:rPr lang="en-US" dirty="0"/>
              <a:t>Treatment group affected by the change </a:t>
            </a:r>
            <a:r>
              <a:rPr lang="en-US" b="1" dirty="0"/>
              <a:t>before</a:t>
            </a:r>
            <a:r>
              <a:rPr lang="en-US" dirty="0"/>
              <a:t> the change</a:t>
            </a:r>
          </a:p>
          <a:p>
            <a:pPr lvl="1"/>
            <a:r>
              <a:rPr lang="en-US" dirty="0"/>
              <a:t>Control group unaffected by the change </a:t>
            </a:r>
            <a:r>
              <a:rPr lang="en-US" b="1" dirty="0"/>
              <a:t>before</a:t>
            </a:r>
            <a:r>
              <a:rPr lang="en-US" dirty="0"/>
              <a:t> the change</a:t>
            </a:r>
          </a:p>
          <a:p>
            <a:r>
              <a:rPr lang="en-US" dirty="0"/>
              <a:t>After the Change</a:t>
            </a:r>
          </a:p>
          <a:p>
            <a:pPr lvl="1"/>
            <a:r>
              <a:rPr lang="en-US" dirty="0"/>
              <a:t>Treatment group affected by the change </a:t>
            </a:r>
            <a:r>
              <a:rPr lang="en-US" b="1" dirty="0"/>
              <a:t>after</a:t>
            </a:r>
            <a:r>
              <a:rPr lang="en-US" dirty="0"/>
              <a:t> the change</a:t>
            </a:r>
          </a:p>
          <a:p>
            <a:pPr lvl="1"/>
            <a:r>
              <a:rPr lang="en-US" dirty="0"/>
              <a:t>Control group unaffected by the change </a:t>
            </a:r>
            <a:r>
              <a:rPr lang="en-US" b="1" dirty="0"/>
              <a:t>after</a:t>
            </a:r>
            <a:r>
              <a:rPr lang="en-US" dirty="0"/>
              <a:t> the change</a:t>
            </a:r>
          </a:p>
          <a:p>
            <a:r>
              <a:rPr lang="en-US" dirty="0"/>
              <a:t>We have 2 time periods and 2 groups</a:t>
            </a:r>
          </a:p>
          <a:p>
            <a:pPr lvl="1"/>
            <a:r>
              <a:rPr lang="en-US" dirty="0"/>
              <a:t>Hence 2-by-2 Diff-in-Diff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08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19DE-006A-5EF9-6B20-8987E555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Diff-in-Diff with Pooled Cross Sections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9BA50-92A0-195C-CEAB-7B776755E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At its simplest, a Diff-in-Diff design is just a comparison of the differences among means</a:t>
                </a:r>
              </a:p>
              <a:p>
                <a:pPr lvl="1"/>
                <a:r>
                  <a:rPr lang="en-US" b="1" dirty="0"/>
                  <a:t>First, we difference the within group over time</a:t>
                </a:r>
              </a:p>
              <a:p>
                <a:pPr lvl="1"/>
                <a:r>
                  <a:rPr lang="en-US" b="1" dirty="0"/>
                  <a:t>Second, we difference the treatment and control group differences</a:t>
                </a:r>
              </a:p>
              <a:p>
                <a:pPr lvl="1"/>
                <a:r>
                  <a:rPr lang="en-US" dirty="0"/>
                  <a:t>Hence, difference-in-differences</a:t>
                </a:r>
              </a:p>
              <a:p>
                <a:pPr lvl="1"/>
                <a:r>
                  <a:rPr lang="en-US" dirty="0"/>
                  <a:t>We will see this in Card and Krueger (1994)</a:t>
                </a:r>
              </a:p>
              <a:p>
                <a:r>
                  <a:rPr lang="en-US" dirty="0"/>
                  <a:t>Our Diff-in-Diff estimator at its simplest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a regression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9BA50-92A0-195C-CEAB-7B776755E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956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F4D0-51F4-36C7-5EEB-F9E4971E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Diff-in-Diff with Pooled Cross Sections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5536F77-6F50-E567-9F67-9880C483B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2761420"/>
                  </p:ext>
                </p:extLst>
              </p:nvPr>
            </p:nvGraphicFramePr>
            <p:xfrm>
              <a:off x="838200" y="1825625"/>
              <a:ext cx="105156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354802218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94314710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62182128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7318301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Before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After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After-Before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197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938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879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Treatment - 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61577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5536F77-6F50-E567-9F67-9880C483B8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2761420"/>
                  </p:ext>
                </p:extLst>
              </p:nvPr>
            </p:nvGraphicFramePr>
            <p:xfrm>
              <a:off x="838200" y="1825625"/>
              <a:ext cx="105156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354802218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94314710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62182128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7318301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Before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After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After-Before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197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83" t="-110345" r="-201449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83" t="-110345" r="-101449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83" t="-110345" r="-1449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2938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83" t="-203333" r="-201449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83" t="-203333" r="-101449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83" t="-203333" r="-1449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6879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Treatment - 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83" t="-313793" r="-20144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83" t="-313793" r="-10144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83" t="-313793" r="-1449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61577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923B7A-3F1C-84A1-FCE3-7A58F595EC0F}"/>
                  </a:ext>
                </a:extLst>
              </p:cNvPr>
              <p:cNvSpPr txBox="1"/>
              <p:nvPr/>
            </p:nvSpPr>
            <p:spPr>
              <a:xfrm>
                <a:off x="838200" y="3637280"/>
                <a:ext cx="728472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PA Pre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PA Post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NJ Pre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NJ Post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923B7A-3F1C-84A1-FCE3-7A58F595E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37280"/>
                <a:ext cx="7284720" cy="1938992"/>
              </a:xfrm>
              <a:prstGeom prst="rect">
                <a:avLst/>
              </a:prstGeom>
              <a:blipFill>
                <a:blip r:embed="rId3"/>
                <a:stretch>
                  <a:fillRect l="-1220" t="-2597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378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C562-4F18-C0C2-00C1-83D436DE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Diff-in-Diff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16CBE-AFA6-6AC6-3D4F-2839B65075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PA Pre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PA Post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NJ Pre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</a:t>
                </a:r>
                <a:br>
                  <a:rPr lang="en-US" dirty="0"/>
                </a:br>
                <a:r>
                  <a:rPr lang="en-US" dirty="0"/>
                  <a:t>NJ Post</a:t>
                </a:r>
              </a:p>
              <a:p>
                <a:r>
                  <a:rPr lang="en-US" dirty="0"/>
                  <a:t>Different notation</a:t>
                </a:r>
                <a:br>
                  <a:rPr lang="en-US" dirty="0"/>
                </a:br>
                <a:r>
                  <a:rPr lang="en-US" dirty="0"/>
                  <a:t>Same concept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the intercept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coefficient of </a:t>
                </a:r>
                <a:br>
                  <a:rPr lang="en-US" dirty="0"/>
                </a:br>
                <a:r>
                  <a:rPr lang="en-US" dirty="0"/>
                  <a:t>Post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the coefficient of </a:t>
                </a:r>
                <a:br>
                  <a:rPr lang="en-US" dirty="0"/>
                </a:br>
                <a:r>
                  <a:rPr lang="en-US" dirty="0"/>
                  <a:t>Treatment group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our Diff-in-Diff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16CBE-AFA6-6AC6-3D4F-2839B65075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65" t="-2439" b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5DF640-3849-8E4D-A2FE-8C14A52C2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20" y="441465"/>
            <a:ext cx="7467600" cy="63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68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10C8-EF20-61AE-1AC5-7E1F7E0C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Diff-in-Diff Assumptions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AF2852-E188-4AB0-092A-F9526F6A41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Unlike a randomized control trial or experiment</a:t>
                </a:r>
              </a:p>
              <a:p>
                <a:pPr lvl="1"/>
                <a:r>
                  <a:rPr lang="en-US" dirty="0"/>
                  <a:t>Observations are not randomly assigned to treatment and control</a:t>
                </a:r>
              </a:p>
              <a:p>
                <a:r>
                  <a:rPr lang="en-US" b="1" dirty="0"/>
                  <a:t>Key assumption: Parallel Trends</a:t>
                </a:r>
              </a:p>
              <a:p>
                <a:pPr lvl="1"/>
                <a:r>
                  <a:rPr lang="en-US" b="1" dirty="0"/>
                  <a:t>In absence of the treatment, the treatment group trend would have been the same as the control group</a:t>
                </a:r>
              </a:p>
              <a:p>
                <a:r>
                  <a:rPr lang="en-US" dirty="0"/>
                  <a:t>Under proper assumptions</a:t>
                </a:r>
              </a:p>
              <a:p>
                <a:pPr lvl="1"/>
                <a:r>
                  <a:rPr lang="en-US" dirty="0"/>
                  <a:t>If our assumptions hold, then our quasi-experimental design is as good as random (this is hard to achieve) </a:t>
                </a:r>
              </a:p>
              <a:p>
                <a:pPr lvl="1"/>
                <a:r>
                  <a:rPr lang="en-US" dirty="0"/>
                  <a:t>We will have found the average treatment on the treated effect (ATT)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AF2852-E188-4AB0-092A-F9526F6A41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30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9602-7DD4-7C74-AB56-4B52AAF6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Diff-in-Diff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AED74-545D-D8EE-E051-279227DB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Diff-in-Diff takes a step beyond FE and FD estimators</a:t>
            </a:r>
          </a:p>
          <a:p>
            <a:pPr lvl="1"/>
            <a:r>
              <a:rPr lang="en-US" dirty="0"/>
              <a:t>We only control for time-invariant effects with FE and FD</a:t>
            </a:r>
          </a:p>
          <a:p>
            <a:pPr lvl="1"/>
            <a:r>
              <a:rPr lang="en-US" dirty="0"/>
              <a:t>If Diff-in-Diff we can control for time-invariant and time-varying unobserved confounders</a:t>
            </a:r>
          </a:p>
          <a:p>
            <a:pPr lvl="1"/>
            <a:r>
              <a:rPr lang="en-US" dirty="0"/>
              <a:t>Some of the most popular forms of Diff-in-Diff include an event studies and two-way fixed effects (TWFE)</a:t>
            </a:r>
          </a:p>
          <a:p>
            <a:r>
              <a:rPr lang="en-US" b="1" dirty="0"/>
              <a:t>The key assumption is the parallel trends assumption</a:t>
            </a:r>
          </a:p>
          <a:p>
            <a:pPr lvl="1"/>
            <a:r>
              <a:rPr lang="en-US" b="1" dirty="0"/>
              <a:t>There are indirect tests of the parallel trends assumption, </a:t>
            </a:r>
          </a:p>
          <a:p>
            <a:pPr lvl="2"/>
            <a:r>
              <a:rPr lang="en-US" dirty="0"/>
              <a:t>Unlike the strict exogeneity assumption</a:t>
            </a:r>
            <a:endParaRPr lang="en-US" b="1" dirty="0"/>
          </a:p>
          <a:p>
            <a:pPr lvl="1"/>
            <a:r>
              <a:rPr lang="en-US" dirty="0"/>
              <a:t>There are placebo tests, pre-trends tests to test the parallel trends assumption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30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1EBE-08F8-E5C8-7AB2-C8F0D117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Diff-in-Diff with Pooled Cross Sections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0B7C1-D8F3-718F-7073-77723D31B5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can extend our diff-in-diff model for additional covariates</a:t>
                </a:r>
              </a:p>
              <a:p>
                <a:pPr lvl="1"/>
                <a:r>
                  <a:rPr lang="en-US" dirty="0"/>
                  <a:t>We may want to add some additional covariates to control for time-varying factors that may bias our results</a:t>
                </a:r>
              </a:p>
              <a:p>
                <a:pPr lvl="1"/>
                <a:r>
                  <a:rPr lang="en-US" dirty="0"/>
                  <a:t>Such that these time-varying factors may not be captured in the parallel trends assumption</a:t>
                </a:r>
              </a:p>
              <a:p>
                <a:r>
                  <a:rPr lang="en-US" dirty="0"/>
                  <a:t>An extended Diff-in-Diff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is our dummy variable for the second period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en-US" dirty="0"/>
                  <a:t> is our dummy variable for the treatment group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a matrix of other covariates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0B7C1-D8F3-718F-7073-77723D31B5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058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2899-5949-C1C1-5D43-C270EDD7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Analysis with Two-Period Panel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8235B-78E9-0794-E84E-D19EDA2DD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45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74C2-4A04-4F3E-1D8A-160B3BA8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Fixed Effects for Policy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1707B-C956-2DA0-0E67-514BFC46F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651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Our Fixed Effects (Within) estimator can be useful tool to assess impacts of policy and program evaluation</a:t>
                </a:r>
              </a:p>
              <a:p>
                <a:pPr lvl="1"/>
                <a:r>
                  <a:rPr lang="en-US" dirty="0"/>
                  <a:t>We have already discussed the properties and assumption of the FE estimator, but we will apply it in a policy/program context</a:t>
                </a:r>
              </a:p>
              <a:p>
                <a:r>
                  <a:rPr lang="en-US" dirty="0"/>
                  <a:t>With the FE Estimator, we can control for time-invariant factors</a:t>
                </a:r>
              </a:p>
              <a:p>
                <a:pPr lvl="1"/>
                <a:r>
                  <a:rPr lang="en-US" dirty="0"/>
                  <a:t>We need at least 2 periods</a:t>
                </a:r>
              </a:p>
              <a:p>
                <a:r>
                  <a:rPr lang="en-US" dirty="0"/>
                  <a:t>Our general fixed effects model for policy analysis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𝑝𝑟𝑜𝑔𝑟𝑎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Our estimated effect for the Two-Way Fixed Effects Estimator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TWFE is a generalized Diff-in-Diff estimator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1707B-C956-2DA0-0E67-514BFC46F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6511"/>
              </a:xfrm>
              <a:blipFill>
                <a:blip r:embed="rId2"/>
                <a:stretch>
                  <a:fillRect l="-1086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411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74C2-4A04-4F3E-1D8A-160B3BA8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(Within) for Policy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707B-C956-2DA0-0E67-514BFC46F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cover two examples in Stata</a:t>
            </a:r>
          </a:p>
          <a:p>
            <a:pPr lvl="1"/>
            <a:r>
              <a:rPr lang="en-US" dirty="0"/>
              <a:t>Effect of grants on preventing scrap waste</a:t>
            </a:r>
          </a:p>
          <a:p>
            <a:pPr lvl="1"/>
            <a:r>
              <a:rPr lang="en-US" dirty="0"/>
              <a:t>Effect of open container laws on traffic deaths</a:t>
            </a:r>
          </a:p>
          <a:p>
            <a:r>
              <a:rPr lang="en-US" dirty="0"/>
              <a:t>Self-selection</a:t>
            </a:r>
          </a:p>
          <a:p>
            <a:pPr lvl="1"/>
            <a:r>
              <a:rPr lang="en-US" dirty="0"/>
              <a:t>As we go through these exercises, </a:t>
            </a:r>
            <a:r>
              <a:rPr lang="en-US" b="1" dirty="0"/>
              <a:t>we need to consider and be cautious of self-selection</a:t>
            </a:r>
          </a:p>
          <a:p>
            <a:pPr lvl="1"/>
            <a:r>
              <a:rPr lang="en-US" dirty="0"/>
              <a:t>There is still a concern of self-selection into treatment that FE cannot control</a:t>
            </a:r>
          </a:p>
          <a:p>
            <a:pPr lvl="1"/>
            <a:r>
              <a:rPr lang="en-US" dirty="0"/>
              <a:t>Economic agents will self-select into various actions that will maximize their well-being (including firms maximizing economic profits)</a:t>
            </a:r>
          </a:p>
          <a:p>
            <a:r>
              <a:rPr lang="en-US" dirty="0"/>
              <a:t>Testing strict exogeneity</a:t>
            </a:r>
          </a:p>
          <a:p>
            <a:pPr lvl="1"/>
            <a:r>
              <a:rPr lang="en-US" dirty="0"/>
              <a:t>We cannot directly test the strict exogeneity assumption</a:t>
            </a:r>
          </a:p>
          <a:p>
            <a:pPr lvl="1"/>
            <a:r>
              <a:rPr lang="en-US" dirty="0"/>
              <a:t>We need to appeal to theory and other literature</a:t>
            </a:r>
          </a:p>
        </p:txBody>
      </p:sp>
    </p:spTree>
    <p:extLst>
      <p:ext uri="{BB962C8B-B14F-4D97-AF65-F5344CB8AC3E}">
        <p14:creationId xmlns:p14="http://schemas.microsoft.com/office/powerpoint/2010/main" val="162161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E507-229A-CE4C-38B6-F3E07014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1BBE8-FF55-C44A-A739-AB8505FE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/>
          <a:lstStyle/>
          <a:p>
            <a:r>
              <a:rPr lang="en-US" dirty="0"/>
              <a:t>Always start off with a question!</a:t>
            </a:r>
          </a:p>
          <a:p>
            <a:r>
              <a:rPr lang="en-US" dirty="0"/>
              <a:t>Does this treatment work?</a:t>
            </a:r>
          </a:p>
          <a:p>
            <a:r>
              <a:rPr lang="en-US" dirty="0"/>
              <a:t>Do hospitals make people healthier?</a:t>
            </a:r>
          </a:p>
          <a:p>
            <a:pPr lvl="1"/>
            <a:r>
              <a:rPr lang="en-US" dirty="0"/>
              <a:t>This is a big question for health economists</a:t>
            </a:r>
          </a:p>
          <a:p>
            <a:pPr lvl="1"/>
            <a:r>
              <a:rPr lang="en-US" dirty="0"/>
              <a:t>Immediately, we think, yes, of course hospitals make them healthier</a:t>
            </a:r>
          </a:p>
          <a:p>
            <a:pPr lvl="1"/>
            <a:r>
              <a:rPr lang="en-US" dirty="0"/>
              <a:t>What a silly question!</a:t>
            </a:r>
          </a:p>
          <a:p>
            <a:pPr lvl="1"/>
            <a:r>
              <a:rPr lang="en-US" dirty="0"/>
              <a:t>However, we need to consider all possible impacts</a:t>
            </a:r>
          </a:p>
          <a:p>
            <a:r>
              <a:rPr lang="en-US" dirty="0"/>
              <a:t>This is a causal if-then, cause-effect question</a:t>
            </a:r>
          </a:p>
          <a:p>
            <a:pPr lvl="1"/>
            <a:r>
              <a:rPr lang="en-US" dirty="0"/>
              <a:t>It is not easy to answer without it being confounded by self-selection or selection bias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623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8F93-77FE-278D-033A-021DB324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 examples and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A008C-084D-E9D4-F39A-03C996BE1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44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43F3-E47D-5EA3-D44A-5AF7A20A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DCA74-E26A-EFAC-F8E0-55A703D0B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02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E2E2-ACED-F414-C80D-587E75A3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D52B-73A0-5461-3E7D-651DEEFDF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is OLS BLUE?</a:t>
            </a:r>
          </a:p>
          <a:p>
            <a:pPr lvl="1"/>
            <a:r>
              <a:rPr lang="en-US" dirty="0"/>
              <a:t>When assumption Gauss-Markov 1-4 are satisfied is unbiased and consistent, but it might not be efficient</a:t>
            </a:r>
          </a:p>
          <a:p>
            <a:pPr lvl="1"/>
            <a:r>
              <a:rPr lang="en-US" dirty="0"/>
              <a:t>When assumption 1-6 are satisfied, OLS estimators are BLUE</a:t>
            </a:r>
          </a:p>
          <a:p>
            <a:pPr lvl="1"/>
            <a:r>
              <a:rPr lang="en-US" dirty="0"/>
              <a:t>Efficiency is what adds the best in BLUE</a:t>
            </a:r>
          </a:p>
          <a:p>
            <a:r>
              <a:rPr lang="en-US" dirty="0"/>
              <a:t>What happens to our estimators when we have endogeneity?</a:t>
            </a:r>
          </a:p>
          <a:p>
            <a:pPr lvl="1"/>
            <a:r>
              <a:rPr lang="en-US" dirty="0"/>
              <a:t>Our estimators are no longer consistent or unbiased</a:t>
            </a:r>
          </a:p>
          <a:p>
            <a:r>
              <a:rPr lang="en-US" dirty="0"/>
              <a:t>What happens when we have multicollinearity or heteroskedasticity</a:t>
            </a:r>
          </a:p>
          <a:p>
            <a:pPr lvl="1"/>
            <a:r>
              <a:rPr lang="en-US" dirty="0"/>
              <a:t>Our standard errors become biased, even though OLS can be LUE</a:t>
            </a:r>
          </a:p>
          <a:p>
            <a:r>
              <a:rPr lang="en-US" dirty="0"/>
              <a:t>What is the direction of the bias when we have on unobserved confounder?</a:t>
            </a:r>
          </a:p>
        </p:txBody>
      </p:sp>
    </p:spTree>
    <p:extLst>
      <p:ext uri="{BB962C8B-B14F-4D97-AF65-F5344CB8AC3E}">
        <p14:creationId xmlns:p14="http://schemas.microsoft.com/office/powerpoint/2010/main" val="1350831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E2E2-ACED-F414-C80D-587E75A3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D52B-73A0-5461-3E7D-651DEEFDF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causes endogeneity?</a:t>
            </a:r>
          </a:p>
          <a:p>
            <a:pPr lvl="1"/>
            <a:r>
              <a:rPr lang="en-US" dirty="0"/>
              <a:t>Omitted variable bias</a:t>
            </a:r>
          </a:p>
          <a:p>
            <a:pPr lvl="1"/>
            <a:r>
              <a:rPr lang="en-US" dirty="0"/>
              <a:t>Misspecification</a:t>
            </a:r>
          </a:p>
          <a:p>
            <a:pPr lvl="1"/>
            <a:r>
              <a:rPr lang="en-US" dirty="0"/>
              <a:t>Measurement Error (classic errors-in-variables)</a:t>
            </a:r>
          </a:p>
          <a:p>
            <a:pPr lvl="1"/>
            <a:r>
              <a:rPr lang="en-US" dirty="0"/>
              <a:t>Missing data on independent variables</a:t>
            </a:r>
          </a:p>
          <a:p>
            <a:pPr lvl="1"/>
            <a:r>
              <a:rPr lang="en-US" dirty="0"/>
              <a:t>Simultaneity Bias</a:t>
            </a:r>
          </a:p>
          <a:p>
            <a:r>
              <a:rPr lang="en-US" dirty="0"/>
              <a:t>What causes standard errors to be biased?</a:t>
            </a:r>
          </a:p>
          <a:p>
            <a:pPr lvl="1"/>
            <a:r>
              <a:rPr lang="en-US" dirty="0"/>
              <a:t>Multicollinearity</a:t>
            </a:r>
          </a:p>
          <a:p>
            <a:pPr lvl="1"/>
            <a:r>
              <a:rPr lang="en-US" dirty="0"/>
              <a:t>Heteroskedasticity</a:t>
            </a:r>
          </a:p>
        </p:txBody>
      </p:sp>
    </p:spTree>
    <p:extLst>
      <p:ext uri="{BB962C8B-B14F-4D97-AF65-F5344CB8AC3E}">
        <p14:creationId xmlns:p14="http://schemas.microsoft.com/office/powerpoint/2010/main" val="16714109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E2E2-ACED-F414-C80D-587E75A3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Endogeneity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F4D52B-73A0-5461-3E7D-651DEEFDF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can we test for misspecification?</a:t>
                </a:r>
              </a:p>
              <a:p>
                <a:pPr lvl="1"/>
                <a:r>
                  <a:rPr lang="en-US" dirty="0"/>
                  <a:t>F-Tests for joint exclusion restrictions</a:t>
                </a:r>
              </a:p>
              <a:p>
                <a:pPr lvl="1"/>
                <a:r>
                  <a:rPr lang="en-US" dirty="0"/>
                  <a:t>Regression Specification Error Test (RESET)</a:t>
                </a:r>
              </a:p>
              <a:p>
                <a:pPr lvl="1"/>
                <a:r>
                  <a:rPr lang="en-US" dirty="0"/>
                  <a:t>We need to be cautious when testing non-nested models</a:t>
                </a:r>
              </a:p>
              <a:p>
                <a:r>
                  <a:rPr lang="en-US" dirty="0"/>
                  <a:t>Measurement Error in our Dependent Variable</a:t>
                </a:r>
              </a:p>
              <a:p>
                <a:pPr lvl="1"/>
                <a:r>
                  <a:rPr lang="en-US" dirty="0"/>
                  <a:t>Can increase our variance since the error term 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Measurement Error in our Independent Variables</a:t>
                </a:r>
              </a:p>
              <a:p>
                <a:pPr lvl="1"/>
                <a:r>
                  <a:rPr lang="en-US" dirty="0"/>
                  <a:t>We are usually concerned about the observed variable being correlated with the error term even if the true variable is not</a:t>
                </a:r>
              </a:p>
              <a:p>
                <a:pPr lvl="1"/>
                <a:r>
                  <a:rPr lang="en-US" dirty="0"/>
                  <a:t>Classic errors-in-variables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F4D52B-73A0-5461-3E7D-651DEEFDF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4327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1BE2-6795-E604-DD90-A1DA17AC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Instrumental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09D21-2EEC-C438-56D7-66D13444BD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Helps with</a:t>
                </a:r>
              </a:p>
              <a:p>
                <a:pPr lvl="1"/>
                <a:r>
                  <a:rPr lang="en-US" dirty="0"/>
                  <a:t>Omitted Variable Bias</a:t>
                </a:r>
              </a:p>
              <a:p>
                <a:pPr lvl="1"/>
                <a:r>
                  <a:rPr lang="en-US" dirty="0"/>
                  <a:t>Measurement Error</a:t>
                </a:r>
              </a:p>
              <a:p>
                <a:pPr lvl="1"/>
                <a:r>
                  <a:rPr lang="en-US" dirty="0"/>
                  <a:t>Simultaneity Bias</a:t>
                </a:r>
              </a:p>
              <a:p>
                <a:r>
                  <a:rPr lang="en-US" dirty="0"/>
                  <a:t>We can implement instrumental variables with a 2SLS</a:t>
                </a:r>
              </a:p>
              <a:p>
                <a:r>
                  <a:rPr lang="en-US" dirty="0"/>
                  <a:t>Key assumptions</a:t>
                </a:r>
              </a:p>
              <a:p>
                <a:pPr lvl="1"/>
                <a:r>
                  <a:rPr lang="en-US" dirty="0"/>
                  <a:t>Instrument Relevance – testable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Instrument Exogeneity – untestable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Rule of Thumb for Instrument Relevance</a:t>
                </a:r>
              </a:p>
              <a:p>
                <a:pPr lvl="1"/>
                <a:r>
                  <a:rPr lang="en-US" dirty="0"/>
                  <a:t>A F-statistic greater than 15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09D21-2EEC-C438-56D7-66D13444B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6641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639B-FB77-92A8-703C-F2C261CA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4F43F-D0AF-528E-7056-3C6563BA8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Pooled OLS</a:t>
                </a:r>
              </a:p>
              <a:p>
                <a:pPr lvl="1"/>
                <a:r>
                  <a:rPr lang="en-US" dirty="0"/>
                  <a:t>We can control for secular trends over time by pooling multiple cross-sections together across time</a:t>
                </a:r>
              </a:p>
              <a:p>
                <a:pPr lvl="1"/>
                <a:r>
                  <a:rPr lang="en-US" dirty="0"/>
                  <a:t>We cannot control for time-invariant heterogeneity</a:t>
                </a:r>
              </a:p>
              <a:p>
                <a:r>
                  <a:rPr lang="en-US" dirty="0"/>
                  <a:t>First-Difference Estimator</a:t>
                </a:r>
              </a:p>
              <a:p>
                <a:pPr lvl="1"/>
                <a:r>
                  <a:rPr lang="en-US" dirty="0"/>
                  <a:t>Our of our first Fixed Effects estimators that can control for time-invariant heterogeneity</a:t>
                </a:r>
              </a:p>
              <a:p>
                <a:pPr lvl="1"/>
                <a:r>
                  <a:rPr lang="en-US" dirty="0"/>
                  <a:t>We take the difference between two-time periods to eliminate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4F43F-D0AF-528E-7056-3C6563BA8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230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639B-FB77-92A8-703C-F2C261CA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4F43F-D0AF-528E-7056-3C6563BA8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Fixed Effects (Within) Estimator</a:t>
                </a:r>
              </a:p>
              <a:p>
                <a:pPr lvl="1"/>
                <a:r>
                  <a:rPr lang="en-US" dirty="0"/>
                  <a:t>We can demean the data across time to eliminate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Our main assumption is strict exogeneity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Least Squares Dummy Variable Estimator</a:t>
                </a:r>
              </a:p>
              <a:p>
                <a:r>
                  <a:rPr lang="en-US" dirty="0"/>
                  <a:t>Random Effects</a:t>
                </a:r>
              </a:p>
              <a:p>
                <a:pPr lvl="1"/>
                <a:r>
                  <a:rPr lang="en-US" dirty="0"/>
                  <a:t>We have an assumption with random effects along with our usual strict exogeneity assumption</a:t>
                </a:r>
              </a:p>
              <a:p>
                <a:pPr lvl="1"/>
                <a:r>
                  <a:rPr lang="en-US" dirty="0"/>
                  <a:t>The cross-sectional unit fixed effects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uncorrelated with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4F43F-D0AF-528E-7056-3C6563BA8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5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E507-229A-CE4C-38B6-F3E07014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Difference in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1BBE8-FF55-C44A-A739-AB8505FE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Comparing Simple Difference in Means</a:t>
            </a:r>
          </a:p>
          <a:p>
            <a:pPr lvl="1"/>
            <a:r>
              <a:rPr lang="en-US" b="1" dirty="0"/>
              <a:t>Simple difference in means will be confounded by self-selection unless individuals were randomized into treatment</a:t>
            </a:r>
          </a:p>
          <a:p>
            <a:pPr lvl="1"/>
            <a:r>
              <a:rPr lang="en-US" dirty="0"/>
              <a:t>Sick people may self-select into hospitals</a:t>
            </a:r>
          </a:p>
          <a:p>
            <a:r>
              <a:rPr lang="en-US" dirty="0"/>
              <a:t>Let’s consider poor elderly population that uses hospital ER as primary care</a:t>
            </a:r>
          </a:p>
          <a:p>
            <a:r>
              <a:rPr lang="en-US" dirty="0"/>
              <a:t>On the positive side</a:t>
            </a:r>
          </a:p>
          <a:p>
            <a:pPr lvl="1"/>
            <a:r>
              <a:rPr lang="en-US" dirty="0"/>
              <a:t>They have access to health care providers</a:t>
            </a:r>
          </a:p>
          <a:p>
            <a:r>
              <a:rPr lang="en-US" dirty="0"/>
              <a:t>On the negative side: </a:t>
            </a:r>
          </a:p>
          <a:p>
            <a:pPr lvl="1"/>
            <a:r>
              <a:rPr lang="en-US" dirty="0"/>
              <a:t>Hospital are expensive and crowded</a:t>
            </a:r>
          </a:p>
          <a:p>
            <a:pPr lvl="1"/>
            <a:r>
              <a:rPr lang="en-US" dirty="0"/>
              <a:t>Patients may get infected from other sick patients</a:t>
            </a:r>
          </a:p>
          <a:p>
            <a:pPr lvl="1"/>
            <a:r>
              <a:rPr lang="en-US" dirty="0"/>
              <a:t>Hospital might not be the most effective way to get primary care</a:t>
            </a:r>
          </a:p>
          <a:p>
            <a:pPr lvl="1"/>
            <a:r>
              <a:rPr lang="en-US" dirty="0"/>
              <a:t>May be sicker overall going into treatment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5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E507-229A-CE4C-38B6-F3E07014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Difference in 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1BBE8-FF55-C44A-A739-AB8505FE6B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Sick people may self-select into hospitals</a:t>
                </a:r>
              </a:p>
              <a:p>
                <a:pPr lvl="1"/>
                <a:r>
                  <a:rPr lang="en-US" dirty="0"/>
                  <a:t>If we do a simple difference in means, we may see that people who get hospital treatment have worse overall health</a:t>
                </a:r>
              </a:p>
              <a:p>
                <a:r>
                  <a:rPr lang="en-US" dirty="0"/>
                  <a:t>Using data from the National Health Interview Survey (NHIS), </a:t>
                </a:r>
              </a:p>
              <a:p>
                <a:pPr lvl="1"/>
                <a:r>
                  <a:rPr lang="en-US" dirty="0"/>
                  <a:t>Find people who sought out hospital services for overnight stays</a:t>
                </a:r>
              </a:p>
              <a:p>
                <a:pPr lvl="1"/>
                <a:r>
                  <a:rPr lang="en-US" dirty="0"/>
                  <a:t>Find out people’s self-reported health status (Excellent=5, Very Good=4, </a:t>
                </a:r>
                <a:br>
                  <a:rPr lang="en-US" dirty="0"/>
                </a:br>
                <a:r>
                  <a:rPr lang="en-US" dirty="0"/>
                  <a:t>Good=3, Fair=2, Poor=1)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/>
                  <a:t>A simple difference in means will be confounded by self-selection</a:t>
                </a:r>
              </a:p>
              <a:p>
                <a:pPr lvl="1"/>
                <a:r>
                  <a:rPr lang="en-US" dirty="0"/>
                  <a:t>Sicker people will seek out hospital services while healthy individuals will not</a:t>
                </a:r>
              </a:p>
              <a:p>
                <a:pPr lvl="1"/>
                <a:r>
                  <a:rPr lang="en-US" dirty="0"/>
                  <a:t>The simple difference is means 0.72 for non-hospitalized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=58.9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1BBE8-FF55-C44A-A739-AB8505FE6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86" t="-2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13C498-FAEB-1241-C3EF-81440B4D2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99536"/>
              </p:ext>
            </p:extLst>
          </p:nvPr>
        </p:nvGraphicFramePr>
        <p:xfrm>
          <a:off x="838200" y="438223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74329589"/>
                    </a:ext>
                  </a:extLst>
                </a:gridCol>
                <a:gridCol w="1869661">
                  <a:extLst>
                    <a:ext uri="{9D8B030D-6E8A-4147-A177-3AD203B41FA5}">
                      <a16:colId xmlns:a16="http://schemas.microsoft.com/office/drawing/2014/main" val="1720587785"/>
                    </a:ext>
                  </a:extLst>
                </a:gridCol>
                <a:gridCol w="2194339">
                  <a:extLst>
                    <a:ext uri="{9D8B030D-6E8A-4147-A177-3AD203B41FA5}">
                      <a16:colId xmlns:a16="http://schemas.microsoft.com/office/drawing/2014/main" val="18655653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343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Health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65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82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90,049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60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48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E507-229A-CE4C-38B6-F3E07014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1BBE8-FF55-C44A-A739-AB8505FE6B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Let’s think about hospital treatment as a binary random variable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Our outcome of interest, health status, 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𝑃𝑜𝑡𝑒𝑛𝑡𝑖𝑎𝑙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𝑂𝑢𝑡𝑐𝑜𝑚𝑒𝑠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ea typeface="Helvetica Neue" panose="02000503000000020004" pitchFamily="2" charset="0"/>
                    <a:cs typeface="Helvetica Neue" panose="02000503000000020004" pitchFamily="2" charset="0"/>
                  </a:rPr>
                  <a:t>Each individual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ea typeface="Helvetica Neue" panose="02000503000000020004" pitchFamily="2" charset="0"/>
                    <a:cs typeface="Helvetica Neue" panose="02000503000000020004" pitchFamily="2" charset="0"/>
                  </a:rPr>
                  <a:t> has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>
                    <a:ea typeface="Helvetica Neue" panose="02000503000000020004" pitchFamily="2" charset="0"/>
                    <a:cs typeface="Helvetica Neue" panose="02000503000000020004" pitchFamily="2" charset="0"/>
                  </a:rPr>
                  <a:t> and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whether or not they get treatment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 is the potential outcome if the individual does go to the hospital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is the potential outcome if the individual does not go to the hospital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1BBE8-FF55-C44A-A739-AB8505FE6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0233" b="-38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50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E507-229A-CE4C-38B6-F3E07014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1BBE8-FF55-C44A-A739-AB8505FE6B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/>
              </a:bodyPr>
              <a:lstStyle/>
              <a:p>
                <a:pPr marL="285750" indent="-285750"/>
                <a:r>
                  <a:rPr lang="en-US" dirty="0">
                    <a:ea typeface="Helvetica Neue" panose="02000503000000020004" pitchFamily="2" charset="0"/>
                    <a:cs typeface="Helvetica Neue" panose="02000503000000020004" pitchFamily="2" charset="0"/>
                  </a:rPr>
                  <a:t>Potential Outcomes are a comparison between two possible states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>
                    <a:solidFill>
                      <a:srgbClr val="000000"/>
                    </a:solidFill>
                    <a:effectLst/>
                  </a:rPr>
                  <a:t>Factual outcome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 </a:t>
                </a:r>
              </a:p>
              <a:p>
                <a:pPr marL="742950" lvl="1" indent="-285750"/>
                <a:r>
                  <a:rPr lang="en-US" dirty="0">
                    <a:solidFill>
                      <a:srgbClr val="000000"/>
                    </a:solidFill>
                  </a:rPr>
                  <a:t>T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he outcome that actually happened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>
                    <a:solidFill>
                      <a:srgbClr val="000000"/>
                    </a:solidFill>
                    <a:effectLst/>
                  </a:rPr>
                  <a:t>Counterfactual outcome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 </a:t>
                </a:r>
              </a:p>
              <a:p>
                <a:pPr marL="742950" lvl="1" indent="-285750"/>
                <a:r>
                  <a:rPr lang="en-US" dirty="0">
                    <a:solidFill>
                      <a:srgbClr val="000000"/>
                    </a:solidFill>
                  </a:rPr>
                  <a:t>T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he outcome that would of happened if the alternative or alternatives were selected </a:t>
                </a:r>
                <a:br>
                  <a:rPr lang="en-US" dirty="0">
                    <a:solidFill>
                      <a:srgbClr val="000000"/>
                    </a:solidFill>
                    <a:effectLst/>
                  </a:rPr>
                </a:br>
                <a:endParaRPr lang="en-US" dirty="0">
                  <a:solidFill>
                    <a:srgbClr val="000000"/>
                  </a:solidFill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ffectLst/>
                  </a:rPr>
                  <a:t>Main Problem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ffectLst/>
                  </a:rPr>
                  <a:t>We only observe one outcome, </a:t>
                </a:r>
                <a:r>
                  <a:rPr lang="en-US" b="1" dirty="0">
                    <a:solidFill>
                      <a:srgbClr val="000000"/>
                    </a:solidFill>
                    <a:effectLst/>
                  </a:rPr>
                  <a:t>the factual outcome 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000000"/>
                  </a:solidFill>
                  <a:effectLst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ffectLst/>
                  </a:rPr>
                  <a:t>We do not observe the other outcome; we do not observe the counterfactual for a unit of observation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1BBE8-FF55-C44A-A739-AB8505FE6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l="-1206" t="-2111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68E7-D25D-BFD8-A222-73FEA46F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E674-109E-EE7F-9870-DE6D79B23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effectLst/>
              </a:rPr>
              <a:t>The counterfactual is a vital concept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</a:rPr>
              <a:t>What would the world look like if another outcome was chosen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</a:rPr>
              <a:t>However, the counterfactual is never observed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</a:rPr>
              <a:t>Counterfactuals exist </a:t>
            </a:r>
            <a:r>
              <a:rPr lang="en-US" i="1" u="sng" dirty="0">
                <a:solidFill>
                  <a:srgbClr val="000000"/>
                </a:solidFill>
                <a:effectLst/>
              </a:rPr>
              <a:t>ex ante</a:t>
            </a:r>
            <a:r>
              <a:rPr lang="en-US" dirty="0">
                <a:solidFill>
                  <a:srgbClr val="000000"/>
                </a:solidFill>
                <a:effectLst/>
              </a:rPr>
              <a:t> (or before the fact) as a set of possibilities before one outcome is realized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</a:rPr>
              <a:t>To simply, we choose a binary outcome for the outcomes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</a:rPr>
              <a:t>We condense multiple outcomes into two: factual and counterfactual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0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31659</TotalTime>
  <Words>3236</Words>
  <Application>Microsoft Macintosh PowerPoint</Application>
  <PresentationFormat>Widescreen</PresentationFormat>
  <Paragraphs>491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Helvetica Neue</vt:lpstr>
      <vt:lpstr>Office Theme</vt:lpstr>
      <vt:lpstr>Econ 645: Week 5</vt:lpstr>
      <vt:lpstr>Overview</vt:lpstr>
      <vt:lpstr>Potential Outcomes and Self-Selection</vt:lpstr>
      <vt:lpstr>Question of Interest</vt:lpstr>
      <vt:lpstr>Simple Difference in Means</vt:lpstr>
      <vt:lpstr>Simple Difference in Means</vt:lpstr>
      <vt:lpstr>Potential Outcomes</vt:lpstr>
      <vt:lpstr>Potential Outcomes</vt:lpstr>
      <vt:lpstr>Potential Outcomes</vt:lpstr>
      <vt:lpstr>Potential Outcomes</vt:lpstr>
      <vt:lpstr>Potential Outcomes</vt:lpstr>
      <vt:lpstr>Potential Outcomes</vt:lpstr>
      <vt:lpstr>Potential Outcomes</vt:lpstr>
      <vt:lpstr>Simple Difference in Outcomes</vt:lpstr>
      <vt:lpstr>Simple Difference in Outcomes</vt:lpstr>
      <vt:lpstr>Selection Bias</vt:lpstr>
      <vt:lpstr>Selection Bias</vt:lpstr>
      <vt:lpstr>Randomized Assignment</vt:lpstr>
      <vt:lpstr> Policy and Program Analysis</vt:lpstr>
      <vt:lpstr>Natural Experiments</vt:lpstr>
      <vt:lpstr>Natural Experiments</vt:lpstr>
      <vt:lpstr>Natural Experiments</vt:lpstr>
      <vt:lpstr>Natural Experiments</vt:lpstr>
      <vt:lpstr>Natural Experiments using IV</vt:lpstr>
      <vt:lpstr>Quasi-experiments</vt:lpstr>
      <vt:lpstr>Quasi-experiment designs</vt:lpstr>
      <vt:lpstr>Quasi-experiment designs</vt:lpstr>
      <vt:lpstr>Intro to Difference-in-Differences</vt:lpstr>
      <vt:lpstr>Difference-in-Differences with Pooled Cross Sections</vt:lpstr>
      <vt:lpstr>Diff-in-Diff with Pooled Cross Sections</vt:lpstr>
      <vt:lpstr>Diff-in-Diff with Pooled Cross Sections</vt:lpstr>
      <vt:lpstr>Diff-in-Diff with Pooled Cross Sections</vt:lpstr>
      <vt:lpstr>Diff-in-Diff</vt:lpstr>
      <vt:lpstr>Diff-in-Diff Assumptions</vt:lpstr>
      <vt:lpstr>Diff-in-Diff Assumptions</vt:lpstr>
      <vt:lpstr>Diff-in-Diff with Pooled Cross Sections</vt:lpstr>
      <vt:lpstr>Policy Analysis with Two-Period Panel Data</vt:lpstr>
      <vt:lpstr>Two-Way Fixed Effects for Policy Analysis</vt:lpstr>
      <vt:lpstr>Fixed Effects (Within) for Policy Analysis</vt:lpstr>
      <vt:lpstr>Stata examples and work</vt:lpstr>
      <vt:lpstr>Review</vt:lpstr>
      <vt:lpstr>Endogeneity</vt:lpstr>
      <vt:lpstr>Endogeneity</vt:lpstr>
      <vt:lpstr>Endogeneity</vt:lpstr>
      <vt:lpstr>Instrumental Variables</vt:lpstr>
      <vt:lpstr>Panel Data</vt:lpstr>
      <vt:lpstr>Panel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 645: Week 5</dc:title>
  <dc:creator>Samuel Rowe</dc:creator>
  <cp:lastModifiedBy>Samuel Rowe</cp:lastModifiedBy>
  <cp:revision>29</cp:revision>
  <dcterms:created xsi:type="dcterms:W3CDTF">2023-08-11T18:35:56Z</dcterms:created>
  <dcterms:modified xsi:type="dcterms:W3CDTF">2024-09-25T20:41:21Z</dcterms:modified>
</cp:coreProperties>
</file>