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259" r:id="rId2"/>
    <p:sldId id="262" r:id="rId3"/>
    <p:sldId id="263" r:id="rId4"/>
    <p:sldId id="260" r:id="rId5"/>
    <p:sldId id="258" r:id="rId6"/>
    <p:sldId id="261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F3A8B1-F36F-465F-AF92-4A467765CBD9}">
          <p14:sldIdLst>
            <p14:sldId id="259"/>
            <p14:sldId id="262"/>
            <p14:sldId id="263"/>
            <p14:sldId id="260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098C1-0776-4557-9D46-1B787E688456}" type="datetime1">
              <a:rPr lang="zh-CN" altLang="en-US" smtClean="0"/>
              <a:t>2023/5/21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F446B9-0BA7-440C-9491-EFEE44B7DCB7}" type="datetime1">
              <a:rPr lang="zh-CN" altLang="en-US" smtClean="0"/>
              <a:t>2023/5/21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E8BE3-72DE-4BA9-940E-B3214E2A4FBC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A75C24-54DF-4A37-B566-5D4504915616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B8EFA-D326-482A-835B-35244CC8D335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DE457-3CDB-46E6-BCC2-0DB87A7AB97D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2E9F-6F2A-4603-A42F-23C3B9EC2542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AD336-3C25-4874-9EA7-D9A8F29C3DE6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ADDF4-C7DF-4425-A02C-99D8158E8998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115FF-7F57-454B-BC07-3D5B5B3B2E36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76A30-68C3-4742-871E-C4BFB5BF037D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61884-1233-44DE-95EA-687917CD0720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D9908-788A-4C9F-9B82-38760DCE99A2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F8C3A-E456-4019-B9D3-D27A657A074F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907AA-E66F-456D-8ABA-1CC838498840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15656-9C52-4530-B9B0-471CBD4A032C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93B8-6395-4039-AAC4-F8E54DB39C70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1F0827-5F6F-49F9-9E39-E700438688FE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02FE-1817-4BA0-AB93-2732E2F941ED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B4EFF9AB-85BE-4B1F-BA1B-A157C8C43628}" type="datetime1">
              <a:rPr lang="zh-CN" altLang="en-US" smtClean="0"/>
              <a:t>2023/5/21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新宋体" panose="02010609030101010101" pitchFamily="49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杯子、咖啡、食物和饮料的图片&#10;&#10;说明自动生成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280" y="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7200" dirty="0"/>
              <a:t>实训总结</a:t>
            </a:r>
            <a:endParaRPr lang="zh-cn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 fontScale="85000" lnSpcReduction="20000"/>
          </a:bodyPr>
          <a:lstStyle/>
          <a:p>
            <a:pPr rtl="0"/>
            <a:endParaRPr lang="en-US" altLang="zh-CN" sz="2800" dirty="0"/>
          </a:p>
          <a:p>
            <a:r>
              <a:rPr lang="en-US" altLang="zh-CN" sz="2800" dirty="0"/>
              <a:t>20</a:t>
            </a:r>
            <a:r>
              <a:rPr lang="zh-CN" altLang="en-US" sz="2800" dirty="0"/>
              <a:t>计科一班郭齐</a:t>
            </a:r>
            <a:r>
              <a:rPr lang="en-US" altLang="zh-CN" sz="2800" dirty="0"/>
              <a:t>          </a:t>
            </a:r>
          </a:p>
          <a:p>
            <a:pPr rtl="0"/>
            <a:r>
              <a:rPr lang="en-US" altLang="zh-CN" sz="2800" dirty="0"/>
              <a:t>                                                   2023/5/21</a:t>
            </a:r>
            <a:endParaRPr lang="zh-cn" sz="2800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D926A65A-EB7A-93F1-9C94-97EC2892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38149"/>
              </p:ext>
            </p:extLst>
          </p:nvPr>
        </p:nvGraphicFramePr>
        <p:xfrm>
          <a:off x="5300" y="1442906"/>
          <a:ext cx="3459353" cy="4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353">
                  <a:extLst>
                    <a:ext uri="{9D8B030D-6E8A-4147-A177-3AD203B41FA5}">
                      <a16:colId xmlns:a16="http://schemas.microsoft.com/office/drawing/2014/main" val="399602490"/>
                    </a:ext>
                  </a:extLst>
                </a:gridCol>
              </a:tblGrid>
              <a:tr h="419450">
                <a:tc>
                  <a:txBody>
                    <a:bodyPr/>
                    <a:lstStyle/>
                    <a:p>
                      <a:r>
                        <a:rPr lang="zh-CN" altLang="en-US" dirty="0"/>
                        <a:t>互联网行业岗位就业趋势分析：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6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13731-B03D-9CE2-CC24-814C1D7B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1577734" cy="46419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背景：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1642F-1F50-D847-A82F-0C3386E2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:1.</a:t>
            </a:r>
            <a:r>
              <a:rPr lang="zh-CN" altLang="en-US" dirty="0"/>
              <a:t>网络工程方向能够根据企业需求为企业完成网络设计、组建，完成网络设备的选购、安装和配置，完成服务器的选购和配置等。掌握网络设计、组建的方法</a:t>
            </a:r>
            <a:r>
              <a:rPr lang="en-US" altLang="zh-CN" dirty="0"/>
              <a:t>;</a:t>
            </a:r>
            <a:r>
              <a:rPr lang="zh-CN" altLang="en-US" dirty="0"/>
              <a:t>掌握网络设备的选购、安装和配置方法</a:t>
            </a:r>
            <a:r>
              <a:rPr lang="en-US" altLang="zh-CN" dirty="0"/>
              <a:t>;</a:t>
            </a:r>
            <a:r>
              <a:rPr lang="zh-CN" altLang="en-US" dirty="0"/>
              <a:t>掌握服务器的配置和选购方法。</a:t>
            </a:r>
            <a:r>
              <a:rPr lang="en-US" altLang="zh-CN" dirty="0"/>
              <a:t>2.</a:t>
            </a:r>
            <a:r>
              <a:rPr lang="zh-CN" altLang="en-US" dirty="0"/>
              <a:t>网站建设方向管理各种网站的正常工作，包括网页的内容更新，网站的形象策划，营销，以及网站虚拟空间的管理和网站后台服务器数据库的管理。从事该岗位工作需要掌握</a:t>
            </a:r>
            <a:r>
              <a:rPr lang="en-US" altLang="zh-CN" dirty="0"/>
              <a:t>WEB</a:t>
            </a:r>
            <a:r>
              <a:rPr lang="zh-CN" altLang="en-US" dirty="0"/>
              <a:t>服务器的运行管理，数据库服务器的运行管理，熟悉网页制作的相关知识，掌握一定网络安全知识。此外，还要有较快的打字速度，较强的沟通能力，并应掌握一定的营销策略。</a:t>
            </a:r>
            <a:r>
              <a:rPr lang="en-US" altLang="zh-CN" dirty="0"/>
              <a:t>3.</a:t>
            </a:r>
            <a:r>
              <a:rPr lang="zh-CN" altLang="en-US" dirty="0"/>
              <a:t>网络管理方向管理各种企业、事业单位的网络的正常运行，出现各种网络故障能及时诊断及恢复，能支持企业、事业单位网络的正常工作。该岗位需要有较强的动手能力，掌握各种常用的组网技术，掌握网络系统的管理技能，熟悉常见的网络设备，有一定网络安全知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4BED8-FC74-C7CF-33FC-B45976879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9062082" flipV="1">
            <a:off x="913795" y="5679347"/>
            <a:ext cx="3706889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0194E-F083-A110-B459-BDD65982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1F0827-5F6F-49F9-9E39-E700438688FE}" type="datetime1">
              <a:rPr lang="zh-CN" altLang="en-US" smtClean="0"/>
              <a:t>2023/5/21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AC6DCF-BCB7-65C5-2715-B9D31AB8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9" y="1835354"/>
            <a:ext cx="4942820" cy="26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20EB17E-8FAA-4773-D2FD-B27AB96B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数据调查展示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6860CC7-9300-D069-E5DF-320541A02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全国就业累计趋势</a:t>
            </a:r>
          </a:p>
        </p:txBody>
      </p:sp>
      <p:pic>
        <p:nvPicPr>
          <p:cNvPr id="17" name="图片占位符 16">
            <a:extLst>
              <a:ext uri="{FF2B5EF4-FFF2-40B4-BE49-F238E27FC236}">
                <a16:creationId xmlns:a16="http://schemas.microsoft.com/office/drawing/2014/main" id="{CDB8A301-111A-E885-8BEB-17EBC9969D7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7" b="15737"/>
          <a:stretch>
            <a:fillRect/>
          </a:stretch>
        </p:blipFill>
        <p:spPr>
          <a:xfrm>
            <a:off x="1018102" y="1938917"/>
            <a:ext cx="3196677" cy="16570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D6D4377-E7DA-555F-5E68-4C72D5AF80C8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面对就业市场的风云变幻，部分</a:t>
            </a:r>
            <a:r>
              <a:rPr lang="en-US" altLang="zh-CN" dirty="0"/>
              <a:t>2022</a:t>
            </a:r>
            <a:r>
              <a:rPr lang="zh-CN" altLang="en-US" dirty="0"/>
              <a:t>届高校毕业生选择放缓脚步“慢就业”，沉淀下来思考自己的未来要走的路。相比之下，</a:t>
            </a:r>
            <a:r>
              <a:rPr lang="en-US" altLang="zh-CN" dirty="0"/>
              <a:t>2022</a:t>
            </a:r>
            <a:r>
              <a:rPr lang="zh-CN" altLang="en-US" dirty="0"/>
              <a:t>届毕业生更加务实，面对就业也更加积极。报告显示，</a:t>
            </a:r>
            <a:r>
              <a:rPr lang="en-US" altLang="zh-CN" dirty="0"/>
              <a:t>2021</a:t>
            </a:r>
            <a:r>
              <a:rPr lang="zh-CN" altLang="en-US" dirty="0"/>
              <a:t>届毕业生中，未就业占比为</a:t>
            </a:r>
            <a:r>
              <a:rPr lang="en-US" altLang="zh-CN" dirty="0"/>
              <a:t>23.8%</a:t>
            </a:r>
            <a:r>
              <a:rPr lang="zh-CN" altLang="en-US" dirty="0"/>
              <a:t>，</a:t>
            </a:r>
            <a:r>
              <a:rPr lang="en-US" altLang="zh-CN" dirty="0"/>
              <a:t>2022</a:t>
            </a:r>
            <a:r>
              <a:rPr lang="zh-CN" altLang="en-US" dirty="0"/>
              <a:t>届未就业毕业生占比</a:t>
            </a:r>
            <a:r>
              <a:rPr lang="en-US" altLang="zh-CN" dirty="0"/>
              <a:t>16%</a:t>
            </a:r>
            <a:r>
              <a:rPr lang="zh-CN" altLang="en-US" dirty="0"/>
              <a:t>。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BFF55DE-18CF-234C-3516-0BB21138B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全国计算机专业累增人数</a:t>
            </a:r>
          </a:p>
        </p:txBody>
      </p:sp>
      <p:pic>
        <p:nvPicPr>
          <p:cNvPr id="19" name="图片占位符 18">
            <a:extLst>
              <a:ext uri="{FF2B5EF4-FFF2-40B4-BE49-F238E27FC236}">
                <a16:creationId xmlns:a16="http://schemas.microsoft.com/office/drawing/2014/main" id="{595D83EA-E0C8-8E4E-C92D-AAF43130C22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4" b="17364"/>
          <a:stretch>
            <a:fillRect/>
          </a:stretch>
        </p:blipFill>
        <p:spPr>
          <a:xfrm>
            <a:off x="4737437" y="1933562"/>
            <a:ext cx="3092368" cy="1608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F3BDF16-3B33-6306-035C-88350F0032EA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计算机专业一直是人们口中的热门专业，近年来，高校的计算机专业也不断扩招。随着互联网的发展，计算机专业人才的缺乏也没有得到有效缓解。国内的软件开发人才，网络技术、信息安全等方面的人才缺乏比较严重。高水平的系统分析师，资深项目策划人员非常少，从事程序开发的程序员也比较缺乏。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2943409-910B-6749-221F-4D26FE591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每天专业就业人数</a:t>
            </a:r>
          </a:p>
        </p:txBody>
      </p:sp>
      <p:pic>
        <p:nvPicPr>
          <p:cNvPr id="21" name="图片占位符 20">
            <a:extLst>
              <a:ext uri="{FF2B5EF4-FFF2-40B4-BE49-F238E27FC236}">
                <a16:creationId xmlns:a16="http://schemas.microsoft.com/office/drawing/2014/main" id="{B10B6746-B074-6A30-4021-A03DADD56236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0" b="2007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523C36A-7EF5-A078-018B-8117EF2BCEB5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大学生在职业取向方面优先考虑的前三项是“先就业后择业”、“先择业后就业”、“继续深造”，它们分别为</a:t>
            </a:r>
            <a:r>
              <a:rPr lang="en-US" altLang="zh-CN" dirty="0"/>
              <a:t>41.76%</a:t>
            </a:r>
            <a:r>
              <a:rPr lang="zh-CN" altLang="en-US" dirty="0"/>
              <a:t>、</a:t>
            </a:r>
            <a:r>
              <a:rPr lang="en-US" altLang="zh-CN" dirty="0"/>
              <a:t>28.57%</a:t>
            </a:r>
            <a:r>
              <a:rPr lang="zh-CN" altLang="en-US" dirty="0"/>
              <a:t>、</a:t>
            </a:r>
            <a:r>
              <a:rPr lang="en-US" altLang="zh-CN" dirty="0"/>
              <a:t>27.84%</a:t>
            </a:r>
            <a:r>
              <a:rPr lang="zh-CN" altLang="en-US" dirty="0"/>
              <a:t>。调查显示，在面得就业压力时，多数学生表现出特有的自信与成熟。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73CF3-396D-1A05-6822-55349A17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1F0827-5F6F-49F9-9E39-E700438688FE}" type="datetime1">
              <a:rPr lang="zh-CN" altLang="en-US" smtClean="0"/>
              <a:t>2023/5/21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AD95F-3B11-2E58-16A0-0A714F46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3893B8-6395-4039-AAC4-F8E54DB39C70}" type="datetime1">
              <a:rPr lang="zh-CN" altLang="en-US" smtClean="0"/>
              <a:t>2023/5/21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E96894-8CA3-E41B-6F05-54DF95B2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11"/>
            <a:ext cx="2395728" cy="57824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CC1400-FD02-041C-4D3A-6B2737F1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67" y="178474"/>
            <a:ext cx="5785134" cy="627304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421A448-8FBE-50E6-B490-CAC133124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99179"/>
              </p:ext>
            </p:extLst>
          </p:nvPr>
        </p:nvGraphicFramePr>
        <p:xfrm>
          <a:off x="3038678" y="10850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5663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实验所需代码 </a:t>
                      </a:r>
                      <a:r>
                        <a:rPr lang="en-US" altLang="zh-CN" dirty="0" err="1"/>
                        <a:t>py</a:t>
                      </a:r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html+js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06190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0B9035D-44CD-5B73-6200-76547885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03030"/>
              </p:ext>
            </p:extLst>
          </p:nvPr>
        </p:nvGraphicFramePr>
        <p:xfrm>
          <a:off x="3038678" y="2059553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08147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Utils.py</a:t>
                      </a:r>
                      <a:r>
                        <a:rPr lang="zh-CN" altLang="en-US" dirty="0"/>
                        <a:t>是连接数据库以及引入数据库的内容的文件</a:t>
                      </a:r>
                      <a:r>
                        <a:rPr lang="zh-CN" altLang="en-US" sz="180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函数定义与数据库查询定义与数据库查询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1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Untitled36.py</a:t>
                      </a:r>
                      <a:r>
                        <a:rPr lang="zh-CN" altLang="en-US" dirty="0"/>
                        <a:t>是主文件，用来与网络建立连接，使内容显示在浏览器页面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Index.html</a:t>
                      </a:r>
                      <a:r>
                        <a:rPr lang="zh-CN" altLang="en-US" dirty="0"/>
                        <a:t>是主页面的源代码，用来建立</a:t>
                      </a: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css</a:t>
                      </a:r>
                      <a:r>
                        <a:rPr lang="zh-CN" altLang="en-US" dirty="0"/>
                        <a:t>文件与</a:t>
                      </a: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js</a:t>
                      </a:r>
                      <a:r>
                        <a:rPr lang="zh-CN" altLang="en-US" dirty="0"/>
                        <a:t>文件等的连接的内容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3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1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98" y="269846"/>
            <a:ext cx="1493845" cy="229299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页面</a:t>
            </a:r>
            <a:endParaRPr 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C312DF1-4B89-98AC-8CF0-5D997FDB2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0" y="729598"/>
            <a:ext cx="11452979" cy="6001170"/>
          </a:xfr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CC9BFA-31BB-4383-71C1-DAFA19DE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3893B8-6395-4039-AAC4-F8E54DB39C70}" type="datetime1">
              <a:rPr lang="zh-CN" altLang="en-US" smtClean="0"/>
              <a:t>2023/5/21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BA33C4-EC90-FF97-BAC8-92B12794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5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6_TF12214701.potx" id="{11CCF850-A106-4C83-9778-04C2F532D32F}" vid="{0B8A0E20-82B4-435B-92AB-957BEAB02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{746B5B08-0B6B-4798-A200-2AA455561FB7}tf12214701_win32</Template>
  <TotalTime>646</TotalTime>
  <Words>540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新宋体</vt:lpstr>
      <vt:lpstr>Calibri</vt:lpstr>
      <vt:lpstr>Goudy Old Style</vt:lpstr>
      <vt:lpstr>Wingdings 2</vt:lpstr>
      <vt:lpstr>SlateVTI</vt:lpstr>
      <vt:lpstr>实训总结</vt:lpstr>
      <vt:lpstr>背景：</vt:lpstr>
      <vt:lpstr>数据调查展示</vt:lpstr>
      <vt:lpstr>PowerPoint 演示文稿</vt:lpstr>
      <vt:lpstr>页面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郭 齐</dc:creator>
  <cp:lastModifiedBy>郭 齐</cp:lastModifiedBy>
  <cp:revision>3</cp:revision>
  <dcterms:created xsi:type="dcterms:W3CDTF">2023-05-21T01:19:22Z</dcterms:created>
  <dcterms:modified xsi:type="dcterms:W3CDTF">2023-05-21T12:06:05Z</dcterms:modified>
</cp:coreProperties>
</file>