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Inter"/>
      <p:regular r:id="rId17"/>
      <p:bold r:id="rId18"/>
      <p:italic r:id="rId19"/>
      <p:boldItalic r:id="rId20"/>
    </p:embeddedFont>
    <p:embeddedFont>
      <p:font typeface="Source Code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g9qm7p3WJHAxy33I3N4lGypeja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boldItalic.fntdata"/><Relationship Id="rId22" Type="http://schemas.openxmlformats.org/officeDocument/2006/relationships/font" Target="fonts/SourceCodePro-bold.fntdata"/><Relationship Id="rId21" Type="http://schemas.openxmlformats.org/officeDocument/2006/relationships/font" Target="fonts/SourceCodePro-regular.fntdata"/><Relationship Id="rId24" Type="http://schemas.openxmlformats.org/officeDocument/2006/relationships/font" Target="fonts/SourceCodePro-boldItalic.fntdata"/><Relationship Id="rId23" Type="http://schemas.openxmlformats.org/officeDocument/2006/relationships/font" Target="fonts/SourceCodePr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Inter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Inter-italic.fntdata"/><Relationship Id="rId18" Type="http://schemas.openxmlformats.org/officeDocument/2006/relationships/font" Target="fonts/Inter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9eef84ebdb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9eef84ebd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1A202C"/>
                </a:solidFill>
                <a:latin typeface="Inter"/>
                <a:ea typeface="Inter"/>
                <a:cs typeface="Inter"/>
                <a:sym typeface="Inter"/>
              </a:rPr>
              <a:t>Project 2: NLP Challenge</a:t>
            </a:r>
            <a:endParaRPr b="1" sz="2500">
              <a:solidFill>
                <a:srgbClr val="1A202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6477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2050"/>
              <a:buNone/>
            </a:pPr>
            <a:r>
              <a:rPr lang="en-US" sz="20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G3: Ahmad, Mauricio, Roland, Aleksa</a:t>
            </a:r>
            <a:endParaRPr sz="205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Executive summary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752150" y="3688550"/>
            <a:ext cx="5257800" cy="26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60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b="1" lang="en-US" sz="1500"/>
              <a:t>Final result </a:t>
            </a:r>
            <a:r>
              <a:rPr lang="en-US" sz="1500"/>
              <a:t>Chosen </a:t>
            </a:r>
            <a:r>
              <a:rPr lang="en-US" sz="1500"/>
              <a:t>Model achieved 94% accuracy on the test set for classifying news headlines as fake or real.</a:t>
            </a:r>
            <a:endParaRPr sz="1500"/>
          </a:p>
          <a:p>
            <a:pPr indent="-1460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b="1" lang="en-US" sz="1500"/>
              <a:t>Model used </a:t>
            </a:r>
            <a:r>
              <a:rPr lang="en-US" sz="1500"/>
              <a:t>- </a:t>
            </a:r>
            <a:r>
              <a:rPr lang="en-US" sz="1500"/>
              <a:t>Multinomial Naive Bayes with TF-IDF features</a:t>
            </a:r>
            <a:endParaRPr sz="1500"/>
          </a:p>
          <a:p>
            <a:pPr indent="-1460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b="1" lang="en-US" sz="1500"/>
              <a:t>Quick recap of alternatives considered</a:t>
            </a:r>
            <a:r>
              <a:rPr lang="en-US" sz="1500"/>
              <a:t> - </a:t>
            </a:r>
            <a:r>
              <a:rPr lang="en-US" sz="1500"/>
              <a:t>Evaluated Random Forest, XgBoost, Log. Regression and  Multinomial Naive Bayes classifiers; compared performance using accuracy, F1-score, and confusion matrix</a:t>
            </a:r>
            <a:endParaRPr sz="1500"/>
          </a:p>
          <a:p>
            <a:pPr indent="-1460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b="1" lang="en-US" sz="1500"/>
              <a:t>Other important methodology or considerations:-</a:t>
            </a:r>
            <a:br>
              <a:rPr lang="en-US" sz="1500"/>
            </a:br>
            <a:r>
              <a:rPr lang="en-US" sz="1500"/>
              <a:t>Used TF-IDF vectorization with n-grams for richer feature representation.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/>
              <a:t>   </a:t>
            </a:r>
            <a:endParaRPr sz="1500"/>
          </a:p>
        </p:txBody>
      </p:sp>
      <p:pic>
        <p:nvPicPr>
          <p:cNvPr id="92" name="Google Shape;92;p2" title="Screenshot 2025-10-31 at 09.49.3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6950" y="1449788"/>
            <a:ext cx="5791201" cy="453568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995525" y="1449800"/>
            <a:ext cx="4522800" cy="15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 :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project applies Natural Language Processing (NLP) methods to automatically classify news headlines as real or fake.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a balanced dataset of nearly 40,000 news articles, a comprehensive pipeline was developed that preprocesses text, extracts features using TF-IDF vectorization, and evaluates multiple classifiers.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Preprocessing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60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lang="en-US" sz="1500"/>
              <a:t>We experimented with </a:t>
            </a:r>
            <a:r>
              <a:rPr b="1" lang="en-US" sz="1500"/>
              <a:t>several preprocessing techniques</a:t>
            </a:r>
            <a:r>
              <a:rPr lang="en-US" sz="1500"/>
              <a:t>—including removing stop words, lemmatizing words to their root forms, and cleaning out special characters from the text.</a:t>
            </a:r>
            <a:endParaRPr sz="1500"/>
          </a:p>
          <a:p>
            <a:pPr indent="-1460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lang="en-US" sz="1500"/>
              <a:t>Techniques we tried i</a:t>
            </a:r>
            <a:r>
              <a:rPr lang="en-US" sz="1500"/>
              <a:t>ncluded stemming in the preprocessing pipeline made the features more consistent and contributed to improved classification accuracy.</a:t>
            </a:r>
            <a:endParaRPr sz="1500"/>
          </a:p>
          <a:p>
            <a:pPr indent="-1460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lang="en-US" sz="1500"/>
              <a:t>Switching from </a:t>
            </a:r>
            <a:r>
              <a:rPr b="1" lang="en-US" sz="1500"/>
              <a:t>CountVectorizer</a:t>
            </a:r>
            <a:r>
              <a:rPr lang="en-US" sz="1500"/>
              <a:t> BOW with unigrams to </a:t>
            </a:r>
            <a:r>
              <a:rPr b="1" lang="en-US" sz="1500"/>
              <a:t>more complex TF-IDF with bigrams and trigrams</a:t>
            </a:r>
            <a:r>
              <a:rPr lang="en-US" sz="1500"/>
              <a:t> did not really yield higher accuracy, but in the end I chose TF-IDF because it can potentially capture more </a:t>
            </a:r>
            <a:r>
              <a:rPr b="1" lang="en-US" sz="1500"/>
              <a:t>nuanced patterns</a:t>
            </a:r>
            <a:r>
              <a:rPr lang="en-US" sz="1500"/>
              <a:t>.</a:t>
            </a:r>
            <a:endParaRPr sz="1500"/>
          </a:p>
        </p:txBody>
      </p:sp>
      <p:pic>
        <p:nvPicPr>
          <p:cNvPr id="100" name="Google Shape;100;p3" title="Screenshot 2025-10-31 at 11.07.3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058" y="3549686"/>
            <a:ext cx="5119602" cy="29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9eef84ebdb_0_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Config</a:t>
            </a:r>
            <a:endParaRPr/>
          </a:p>
        </p:txBody>
      </p:sp>
      <p:sp>
        <p:nvSpPr>
          <p:cNvPr id="106" name="Google Shape;106;g39eef84ebdb_0_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Naive Bayes (Winner)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We tried Logistic Regression  - and changed the parameters - iterations, the solver and the regularization (L1, L2 , elasticnet) but achieved the same performance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We also tried more advanced approaches…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838200" y="365125"/>
            <a:ext cx="5913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Alternative approaches</a:t>
            </a:r>
            <a:endParaRPr/>
          </a:p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598075" y="1871575"/>
            <a:ext cx="70161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153352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900"/>
              <a:t>We tried using more advanced Models</a:t>
            </a:r>
            <a:endParaRPr sz="1900"/>
          </a:p>
          <a:p>
            <a:pPr indent="-15335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900"/>
              <a:t>BoW and TF-IDF create highly dimensional sparse matrices </a:t>
            </a:r>
            <a:endParaRPr sz="1900"/>
          </a:p>
          <a:p>
            <a:pPr indent="-216852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Random Forest and XgBoost work without embeddings  BUT:</a:t>
            </a:r>
            <a:endParaRPr sz="1900"/>
          </a:p>
          <a:p>
            <a:pPr indent="-216852" lvl="1" marL="685800" rtl="0" algn="l"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training time is long </a:t>
            </a:r>
            <a:endParaRPr sz="1900"/>
          </a:p>
          <a:p>
            <a:pPr indent="-216852" lvl="1" marL="685800" rtl="0" algn="l"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yields worse performance (no semantic similarity is captured)</a:t>
            </a:r>
            <a:endParaRPr sz="1900"/>
          </a:p>
          <a:p>
            <a:pPr indent="0" lvl="0" marL="685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15335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900"/>
              <a:t>Embedding -&gt; </a:t>
            </a:r>
            <a:r>
              <a:rPr b="1" lang="en-US" sz="1900">
                <a:latin typeface="Source Code Pro"/>
                <a:ea typeface="Source Code Pro"/>
                <a:cs typeface="Source Code Pro"/>
                <a:sym typeface="Source Code Pro"/>
              </a:rPr>
              <a:t>all-MiniLM-L6-v2</a:t>
            </a:r>
            <a:r>
              <a:rPr lang="en-US" sz="1900"/>
              <a:t>     </a:t>
            </a:r>
            <a:r>
              <a:rPr b="1" lang="en-US" sz="1900">
                <a:latin typeface="Source Code Pro"/>
                <a:ea typeface="Source Code Pro"/>
                <a:cs typeface="Source Code Pro"/>
                <a:sym typeface="Source Code Pro"/>
              </a:rPr>
              <a:t>all‑mpnet‑base‑v2</a:t>
            </a:r>
            <a:endParaRPr b="1"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15335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900"/>
              <a:t>We tried setting up various parameter </a:t>
            </a:r>
            <a:r>
              <a:rPr lang="en-US" sz="1900"/>
              <a:t>combinations</a:t>
            </a:r>
            <a:endParaRPr sz="1900"/>
          </a:p>
          <a:p>
            <a:pPr indent="-15335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Random Forest  ~ 93%</a:t>
            </a:r>
            <a:endParaRPr sz="1900"/>
          </a:p>
          <a:p>
            <a:pPr indent="-15335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1900"/>
              <a:t>XBoost on Colab with A100 GPU  ~ 94%</a:t>
            </a:r>
            <a:endParaRPr sz="19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Testing: {'n_estimators': 800, 'learning_rate': 0.1, 'max_depth': 8, 'subsample': 0.8, 'colsample_bytree': 1.0, 'reg_lambda': 3, 'reg_alpha': 0}</a:t>
            </a:r>
            <a:endParaRPr sz="125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13" name="Google Shape;11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0774" y="303113"/>
            <a:ext cx="3630051" cy="6251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Training vs Validation accuracy</a:t>
            </a:r>
            <a:endParaRPr/>
          </a:p>
        </p:txBody>
      </p:sp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838200" y="1520325"/>
            <a:ext cx="8259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Both NB and RF models score high on test data, but Naive Bayes is more consistent between training and test sets.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Naive Bayes is preferable because it generalizes better—performance on test data closely matches training accuracy, suggesting stronger robustness and less overfitting.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Random Forest, while powerful, may </a:t>
            </a:r>
            <a:r>
              <a:rPr b="1" lang="en-US" sz="1200">
                <a:latin typeface="Roboto"/>
                <a:ea typeface="Roboto"/>
                <a:cs typeface="Roboto"/>
                <a:sym typeface="Roboto"/>
              </a:rPr>
              <a:t>overfit </a:t>
            </a: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in this scenario due to the nature of the dataset and model complexity, leading to only a small advantage on training data but no real improvement on test data.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6" title="Screenshot 2025-10-31 at 12.40.3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849" y="2794000"/>
            <a:ext cx="5470450" cy="406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6"/>
          <p:cNvSpPr txBox="1"/>
          <p:nvPr/>
        </p:nvSpPr>
        <p:spPr>
          <a:xfrm>
            <a:off x="8084050" y="3284900"/>
            <a:ext cx="3855900" cy="31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Reasons for model choices - Different approaches</a:t>
            </a:r>
            <a:b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Naive Bayes is a classic, proven choice for text and works well TF-IDF feature representations and uses probability.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Random Forest allows your model to learn complicated rules and patterns with decision trees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Takeaways</a:t>
            </a:r>
            <a:endParaRPr/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60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b="1" lang="en-US" sz="1500"/>
              <a:t>Recap / conclusions</a:t>
            </a:r>
            <a:endParaRPr b="1"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Adopting TF-IDF vectorization with n-grams allowed the model to weigh terms by relevance and capture </a:t>
            </a:r>
            <a:r>
              <a:rPr b="1" lang="en-US" sz="1500"/>
              <a:t>meaningful word combinations</a:t>
            </a:r>
            <a:endParaRPr b="1" sz="1500"/>
          </a:p>
          <a:p>
            <a:pPr indent="-1460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b="1" lang="en-US" sz="1500"/>
              <a:t>Challenges</a:t>
            </a:r>
            <a:endParaRPr b="1" sz="1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/>
              <a:t>One of the main challenges was determining which text preprocessing steps and feature extraction techniques would have the biggest impact on accuracy</a:t>
            </a:r>
            <a:endParaRPr sz="1500"/>
          </a:p>
          <a:p>
            <a:pPr indent="-1460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b="1" lang="en-US" sz="1500"/>
              <a:t>Key learnings</a:t>
            </a:r>
            <a:endParaRPr b="1" sz="1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/>
              <a:t>Simple methods like unigram counts with CountVectorizer BOW can be effective. However, methods like TF-IDF with n-grams offer better flexibility for generalization and are considered best practice for most NLP tasks.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/>
              <a:t>E</a:t>
            </a:r>
            <a:r>
              <a:rPr lang="en-US" sz="1500"/>
              <a:t>mbeddings</a:t>
            </a:r>
            <a:r>
              <a:rPr lang="en-US" sz="1500"/>
              <a:t> together with complex models didn’t yield better results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Instructions</a:t>
            </a:r>
            <a:endParaRPr/>
          </a:p>
        </p:txBody>
      </p:sp>
      <p:sp>
        <p:nvSpPr>
          <p:cNvPr id="133" name="Google Shape;13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All team members must </a:t>
            </a:r>
            <a:r>
              <a:rPr b="1" lang="en-US"/>
              <a:t>participate</a:t>
            </a:r>
            <a:r>
              <a:rPr lang="en-US"/>
              <a:t> (either split the slides, or discuss the part that you did for each slide)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10 minutes </a:t>
            </a:r>
            <a:r>
              <a:rPr lang="en-US"/>
              <a:t>for presentation (HARD limit) + 3 minutes for questions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Tip: </a:t>
            </a:r>
            <a:r>
              <a:rPr b="1" lang="en-US"/>
              <a:t>Rehearse</a:t>
            </a:r>
            <a:r>
              <a:rPr lang="en-US"/>
              <a:t> the presentation at least once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Submit</a:t>
            </a:r>
            <a:r>
              <a:rPr lang="en-US"/>
              <a:t>: code + ppt + predictions csv on a github repo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Deadline</a:t>
            </a:r>
            <a:r>
              <a:rPr lang="en-US"/>
              <a:t>: Friday 16:30pm. Presentations will start around that time so we have a 30-min buffer to account for technical issues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Each student must </a:t>
            </a:r>
            <a:r>
              <a:rPr b="1" lang="en-US"/>
              <a:t>submit their own answer </a:t>
            </a:r>
            <a:r>
              <a:rPr lang="en-US"/>
              <a:t>to the Ironhack portal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Group members may submit the same repo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2024-10-03T09:08:22Z</dcterms:created>
  <dc:creator>Carlos Fenollosa</dc:creator>
</cp:coreProperties>
</file>