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6" r:id="rId6"/>
    <p:sldId id="267" r:id="rId7"/>
    <p:sldId id="268" r:id="rId8"/>
    <p:sldId id="265" r:id="rId9"/>
    <p:sldId id="269" r:id="rId10"/>
    <p:sldId id="264" r:id="rId11"/>
    <p:sldId id="262" r:id="rId12"/>
    <p:sldId id="260"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70" autoAdjust="0"/>
  </p:normalViewPr>
  <p:slideViewPr>
    <p:cSldViewPr snapToGrid="0" snapToObjects="1">
      <p:cViewPr varScale="1">
        <p:scale>
          <a:sx n="77" d="100"/>
          <a:sy n="77" d="100"/>
        </p:scale>
        <p:origin x="26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EBD72-CF2A-41E9-B32B-6AAC786B4821}" type="datetimeFigureOut">
              <a:rPr lang="es-CL" smtClean="0"/>
              <a:t>23-07-2024</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9C399-1F55-4EDB-ABFA-4B8D37209BC5}" type="slidenum">
              <a:rPr lang="es-CL" smtClean="0"/>
              <a:t>‹Nº›</a:t>
            </a:fld>
            <a:endParaRPr lang="es-CL"/>
          </a:p>
        </p:txBody>
      </p:sp>
    </p:spTree>
    <p:extLst>
      <p:ext uri="{BB962C8B-B14F-4D97-AF65-F5344CB8AC3E}">
        <p14:creationId xmlns:p14="http://schemas.microsoft.com/office/powerpoint/2010/main" val="296697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Hello everyone. This time I’m going to expose on the prediction of popular recipes.</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1</a:t>
            </a:fld>
            <a:endParaRPr lang="es-CL"/>
          </a:p>
        </p:txBody>
      </p:sp>
    </p:spTree>
    <p:extLst>
      <p:ext uri="{BB962C8B-B14F-4D97-AF65-F5344CB8AC3E}">
        <p14:creationId xmlns:p14="http://schemas.microsoft.com/office/powerpoint/2010/main" val="1542217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b="1" dirty="0"/>
              <a:t>Logistic Regression</a:t>
            </a:r>
            <a:r>
              <a:rPr lang="en-US" dirty="0"/>
              <a:t>: This model shows a good balance between the training and test sets, with no indication of overfitting or underfitting. It meets the target accuracy and precision of around 80%, making it a suitable choice for this dataset.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Decision Tree</a:t>
            </a:r>
            <a:r>
              <a:rPr lang="en-US" dirty="0"/>
              <a:t>: The model demonstrates significant overfitting, achieving perfect scores on the training data but considerably lower scores on the test data. This indicates it has memorized the training data and is not generalizing well to new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Random Forest</a:t>
            </a:r>
            <a:r>
              <a:rPr lang="en-US" dirty="0"/>
              <a:t>: Similar to the Decision Tree, the Random Forest model also exhibits overfitting, with perfect scores on the training data but lower performance on the test data. Despite good test results, the overfitting issue makes it less reliable.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Support Vector Machine (SVM)</a:t>
            </a:r>
            <a:r>
              <a:rPr lang="en-US" dirty="0"/>
              <a:t>: This model suffers from underfitting, as indicated by the low accuracy on the training data and a perfect recall of 1 (which suggests it predicts only one class). This model is not learning the patterns in the data effectively.</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10</a:t>
            </a:fld>
            <a:endParaRPr lang="es-CL"/>
          </a:p>
        </p:txBody>
      </p:sp>
    </p:spTree>
    <p:extLst>
      <p:ext uri="{BB962C8B-B14F-4D97-AF65-F5344CB8AC3E}">
        <p14:creationId xmlns:p14="http://schemas.microsoft.com/office/powerpoint/2010/main" val="304447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EFEFF5"/>
                </a:solidFill>
                <a:effectLst/>
                <a:highlight>
                  <a:srgbClr val="213147"/>
                </a:highlight>
                <a:latin typeface="Studio-Feixen-Sans"/>
              </a:rPr>
              <a:t>This KPI, which we can refer to as High Traffic Conversion Rate, should be maintained at or above 4.0, based on the training and testing results of our benchmark model.</a:t>
            </a:r>
          </a:p>
          <a:p>
            <a:pPr marL="171450" indent="-171450">
              <a:buFont typeface="Arial" panose="020B0604020202020204" pitchFamily="34" charset="0"/>
              <a:buChar char="•"/>
            </a:pPr>
            <a:endParaRPr lang="en-US" b="0" i="0" dirty="0">
              <a:solidFill>
                <a:srgbClr val="EFEFF5"/>
              </a:solidFill>
              <a:effectLst/>
              <a:highlight>
                <a:srgbClr val="213147"/>
              </a:highlight>
              <a:latin typeface="Studio-Feixen-Sans"/>
            </a:endParaRPr>
          </a:p>
          <a:p>
            <a:pPr marL="171450" indent="-171450">
              <a:buFont typeface="Arial" panose="020B0604020202020204" pitchFamily="34" charset="0"/>
              <a:buChar char="•"/>
            </a:pPr>
            <a:r>
              <a:rPr lang="en-US" b="0" i="0" dirty="0">
                <a:solidFill>
                  <a:srgbClr val="EFEFF5"/>
                </a:solidFill>
                <a:effectLst/>
                <a:highlight>
                  <a:srgbClr val="213147"/>
                </a:highlight>
                <a:latin typeface="Studio-Feixen-Sans"/>
              </a:rPr>
              <a:t>This KPI can serve as a valuable metric for our business model, providing insight into the accuracy of high traffic predictions.</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11</a:t>
            </a:fld>
            <a:endParaRPr lang="es-CL"/>
          </a:p>
        </p:txBody>
      </p:sp>
    </p:spTree>
    <p:extLst>
      <p:ext uri="{BB962C8B-B14F-4D97-AF65-F5344CB8AC3E}">
        <p14:creationId xmlns:p14="http://schemas.microsoft.com/office/powerpoint/2010/main" val="521994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12</a:t>
            </a:fld>
            <a:endParaRPr lang="es-CL"/>
          </a:p>
        </p:txBody>
      </p:sp>
    </p:spTree>
    <p:extLst>
      <p:ext uri="{BB962C8B-B14F-4D97-AF65-F5344CB8AC3E}">
        <p14:creationId xmlns:p14="http://schemas.microsoft.com/office/powerpoint/2010/main" val="274264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L" dirty="0" err="1"/>
              <a:t>The</a:t>
            </a:r>
            <a:r>
              <a:rPr lang="es-CL" dirty="0"/>
              <a:t> objetive </a:t>
            </a:r>
            <a:r>
              <a:rPr lang="es-CL" dirty="0" err="1"/>
              <a:t>is</a:t>
            </a:r>
            <a:r>
              <a:rPr lang="es-CL" dirty="0"/>
              <a:t> </a:t>
            </a:r>
            <a:r>
              <a:rPr lang="es-CL" dirty="0" err="1"/>
              <a:t>predict</a:t>
            </a:r>
            <a:r>
              <a:rPr lang="es-CL" dirty="0"/>
              <a:t> popular </a:t>
            </a:r>
            <a:r>
              <a:rPr lang="es-CL" dirty="0" err="1"/>
              <a:t>recipes</a:t>
            </a:r>
            <a:r>
              <a:rPr lang="es-CL" dirty="0"/>
              <a:t> </a:t>
            </a:r>
            <a:r>
              <a:rPr lang="es-CL" dirty="0" err="1"/>
              <a:t>to</a:t>
            </a:r>
            <a:r>
              <a:rPr lang="es-CL" dirty="0"/>
              <a:t> </a:t>
            </a:r>
            <a:r>
              <a:rPr lang="es-CL" dirty="0" err="1"/>
              <a:t>increase</a:t>
            </a:r>
            <a:r>
              <a:rPr lang="es-CL" dirty="0"/>
              <a:t> site </a:t>
            </a:r>
            <a:r>
              <a:rPr lang="es-CL" dirty="0" err="1"/>
              <a:t>traffic</a:t>
            </a:r>
            <a:r>
              <a:rPr lang="es-CL" dirty="0"/>
              <a:t> and </a:t>
            </a:r>
            <a:r>
              <a:rPr lang="es-CL" dirty="0" err="1"/>
              <a:t>subscriptions</a:t>
            </a:r>
            <a:r>
              <a:rPr lang="es-CL" dirty="0"/>
              <a:t>.</a:t>
            </a:r>
          </a:p>
          <a:p>
            <a:endParaRPr lang="es-CL" dirty="0"/>
          </a:p>
          <a:p>
            <a:pPr marL="171450" indent="-171450">
              <a:buFont typeface="Arial" panose="020B0604020202020204" pitchFamily="34" charset="0"/>
              <a:buChar char="•"/>
            </a:pPr>
            <a:r>
              <a:rPr lang="es-CL" dirty="0"/>
              <a:t> And </a:t>
            </a:r>
            <a:r>
              <a:rPr lang="es-CL" dirty="0" err="1"/>
              <a:t>the</a:t>
            </a:r>
            <a:r>
              <a:rPr lang="es-CL" dirty="0"/>
              <a:t> </a:t>
            </a:r>
            <a:r>
              <a:rPr lang="es-CL" dirty="0" err="1"/>
              <a:t>business</a:t>
            </a:r>
            <a:r>
              <a:rPr lang="es-CL" dirty="0"/>
              <a:t> </a:t>
            </a:r>
            <a:r>
              <a:rPr lang="es-CL" dirty="0" err="1"/>
              <a:t>goal</a:t>
            </a:r>
            <a:r>
              <a:rPr lang="es-CL" dirty="0"/>
              <a:t> </a:t>
            </a:r>
            <a:r>
              <a:rPr lang="es-CL" dirty="0" err="1"/>
              <a:t>is</a:t>
            </a:r>
            <a:r>
              <a:rPr lang="es-CL" dirty="0"/>
              <a:t> </a:t>
            </a:r>
            <a:r>
              <a:rPr lang="es-CL" dirty="0" err="1"/>
              <a:t>achieve</a:t>
            </a:r>
            <a:r>
              <a:rPr lang="es-CL" dirty="0"/>
              <a:t> </a:t>
            </a:r>
            <a:r>
              <a:rPr lang="es-CL" dirty="0" err="1"/>
              <a:t>with</a:t>
            </a:r>
            <a:r>
              <a:rPr lang="es-CL" dirty="0"/>
              <a:t> 80% </a:t>
            </a:r>
            <a:r>
              <a:rPr lang="es-CL" dirty="0" err="1"/>
              <a:t>of</a:t>
            </a:r>
            <a:r>
              <a:rPr lang="es-CL" dirty="0"/>
              <a:t> </a:t>
            </a:r>
            <a:r>
              <a:rPr lang="es-CL" dirty="0" err="1"/>
              <a:t>accuracy</a:t>
            </a:r>
            <a:r>
              <a:rPr lang="es-CL" dirty="0"/>
              <a:t> </a:t>
            </a:r>
            <a:r>
              <a:rPr lang="es-CL" dirty="0" err="1"/>
              <a:t>for</a:t>
            </a:r>
            <a:r>
              <a:rPr lang="es-CL" dirty="0"/>
              <a:t> </a:t>
            </a:r>
            <a:r>
              <a:rPr lang="es-CL" dirty="0" err="1"/>
              <a:t>high</a:t>
            </a:r>
            <a:r>
              <a:rPr lang="es-CL" dirty="0"/>
              <a:t> </a:t>
            </a:r>
            <a:r>
              <a:rPr lang="es-CL" dirty="0" err="1"/>
              <a:t>traffic</a:t>
            </a:r>
            <a:r>
              <a:rPr lang="es-CL" dirty="0"/>
              <a:t> </a:t>
            </a:r>
            <a:r>
              <a:rPr lang="es-CL" dirty="0" err="1"/>
              <a:t>recipes</a:t>
            </a:r>
            <a:r>
              <a:rPr lang="es-CL" dirty="0"/>
              <a:t>.</a:t>
            </a:r>
          </a:p>
        </p:txBody>
      </p:sp>
      <p:sp>
        <p:nvSpPr>
          <p:cNvPr id="4" name="Marcador de número de diapositiva 3"/>
          <p:cNvSpPr>
            <a:spLocks noGrp="1"/>
          </p:cNvSpPr>
          <p:nvPr>
            <p:ph type="sldNum" sz="quarter" idx="5"/>
          </p:nvPr>
        </p:nvSpPr>
        <p:spPr/>
        <p:txBody>
          <a:bodyPr/>
          <a:lstStyle/>
          <a:p>
            <a:fld id="{8FC9C399-1F55-4EDB-ABFA-4B8D37209BC5}" type="slidenum">
              <a:rPr lang="es-CL" smtClean="0"/>
              <a:t>2</a:t>
            </a:fld>
            <a:endParaRPr lang="es-CL"/>
          </a:p>
        </p:txBody>
      </p:sp>
    </p:spTree>
    <p:extLst>
      <p:ext uri="{BB962C8B-B14F-4D97-AF65-F5344CB8AC3E}">
        <p14:creationId xmlns:p14="http://schemas.microsoft.com/office/powerpoint/2010/main" val="334722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To develop the project we will carry out the following process.</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3</a:t>
            </a:fld>
            <a:endParaRPr lang="es-CL"/>
          </a:p>
        </p:txBody>
      </p:sp>
    </p:spTree>
    <p:extLst>
      <p:ext uri="{BB962C8B-B14F-4D97-AF65-F5344CB8AC3E}">
        <p14:creationId xmlns:p14="http://schemas.microsoft.com/office/powerpoint/2010/main" val="824028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L" dirty="0"/>
              <a:t>I</a:t>
            </a:r>
            <a:r>
              <a:rPr lang="en-US" dirty="0"/>
              <a:t> found no duplicate records for the column </a:t>
            </a:r>
            <a:r>
              <a:rPr lang="en-US" b="1" dirty="0"/>
              <a:t>recipes</a:t>
            </a:r>
            <a:r>
              <a:rPr lang="en-US" dirty="0"/>
              <a:t>, so no changes needed.</a:t>
            </a:r>
          </a:p>
          <a:p>
            <a:pPr marL="171450" indent="-171450">
              <a:buFont typeface="Arial" panose="020B0604020202020204" pitchFamily="34" charset="0"/>
              <a:buChar char="•"/>
            </a:pPr>
            <a:r>
              <a:rPr lang="en-US" dirty="0"/>
              <a:t>There were 52 missing values in the columns for </a:t>
            </a:r>
            <a:r>
              <a:rPr lang="en-US" b="1" dirty="0"/>
              <a:t>calories, carbohydrates, sugars and proteins</a:t>
            </a:r>
            <a:r>
              <a:rPr lang="en-US" dirty="0"/>
              <a:t>. Since the nutritional information is not available, so I have decided to eliminate those records.</a:t>
            </a:r>
          </a:p>
          <a:p>
            <a:pPr marL="171450" indent="-171450">
              <a:buFont typeface="Arial" panose="020B0604020202020204" pitchFamily="34" charset="0"/>
              <a:buChar char="•"/>
            </a:pPr>
            <a:r>
              <a:rPr lang="en-US" dirty="0"/>
              <a:t>The </a:t>
            </a:r>
            <a:r>
              <a:rPr lang="en-US" b="1" dirty="0"/>
              <a:t>category </a:t>
            </a:r>
            <a:r>
              <a:rPr lang="en-US" dirty="0"/>
              <a:t>column was classified as object type. We inspected the distribution of values and found two categories starting with Chicken, so I unified these values. After that we changed the data type from object to category.</a:t>
            </a:r>
          </a:p>
          <a:p>
            <a:pPr marL="171450" indent="-171450">
              <a:buFont typeface="Arial" panose="020B0604020202020204" pitchFamily="34" charset="0"/>
              <a:buChar char="•"/>
            </a:pPr>
            <a:r>
              <a:rPr lang="en-US" dirty="0"/>
              <a:t>For the </a:t>
            </a:r>
            <a:r>
              <a:rPr lang="en-US" b="1" dirty="0"/>
              <a:t>servings</a:t>
            </a:r>
            <a:r>
              <a:rPr lang="en-US" dirty="0"/>
              <a:t> column I find numerical values at the beginning with 2 categories ' as a snack'. So I replace that string with an empty string. Finally I change the data type to int64 to treat the data in a better way.</a:t>
            </a:r>
          </a:p>
          <a:p>
            <a:pPr marL="171450" indent="-171450">
              <a:buFont typeface="Arial" panose="020B0604020202020204" pitchFamily="34" charset="0"/>
              <a:buChar char="•"/>
            </a:pPr>
            <a:r>
              <a:rPr lang="en-US" dirty="0"/>
              <a:t>For the high traffic column we only found 'high' values so we converted the column to </a:t>
            </a:r>
            <a:r>
              <a:rPr lang="en-US" dirty="0" err="1"/>
              <a:t>boolean</a:t>
            </a:r>
            <a:r>
              <a:rPr lang="en-US" dirty="0"/>
              <a:t> type considering 1 for high and 0 for otherwise.</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4</a:t>
            </a:fld>
            <a:endParaRPr lang="es-CL"/>
          </a:p>
        </p:txBody>
      </p:sp>
    </p:spTree>
    <p:extLst>
      <p:ext uri="{BB962C8B-B14F-4D97-AF65-F5344CB8AC3E}">
        <p14:creationId xmlns:p14="http://schemas.microsoft.com/office/powerpoint/2010/main" val="122665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 Calories distribution shows </a:t>
            </a:r>
            <a:r>
              <a:rPr lang="en-US" sz="1200" b="1" dirty="0"/>
              <a:t>right skewness</a:t>
            </a:r>
            <a:r>
              <a:rPr lang="en-US" sz="1200" dirty="0"/>
              <a:t>.(it should be noted that for the columns carbohydrate, proteins and sugar is the same thing)</a:t>
            </a:r>
          </a:p>
          <a:p>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5</a:t>
            </a:fld>
            <a:endParaRPr lang="es-CL"/>
          </a:p>
        </p:txBody>
      </p:sp>
    </p:spTree>
    <p:extLst>
      <p:ext uri="{BB962C8B-B14F-4D97-AF65-F5344CB8AC3E}">
        <p14:creationId xmlns:p14="http://schemas.microsoft.com/office/powerpoint/2010/main" val="207860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Recipes with 4 servings are the most popular, followed by those with 6 servings.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High traffic is generally more common than low traffic across all serving sizes.</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6</a:t>
            </a:fld>
            <a:endParaRPr lang="es-CL"/>
          </a:p>
        </p:txBody>
      </p:sp>
    </p:spTree>
    <p:extLst>
      <p:ext uri="{BB962C8B-B14F-4D97-AF65-F5344CB8AC3E}">
        <p14:creationId xmlns:p14="http://schemas.microsoft.com/office/powerpoint/2010/main" val="224246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 The top three categories in terms of </a:t>
            </a:r>
            <a:r>
              <a:rPr lang="en-US" sz="1200" b="1" dirty="0"/>
              <a:t>High traffic </a:t>
            </a:r>
            <a:r>
              <a:rPr lang="en-US" sz="1200" dirty="0"/>
              <a:t>are </a:t>
            </a:r>
            <a:r>
              <a:rPr lang="en-US" sz="1200" b="1" dirty="0"/>
              <a:t>Potato</a:t>
            </a:r>
            <a:r>
              <a:rPr lang="en-US" sz="1200" dirty="0"/>
              <a:t>, </a:t>
            </a:r>
            <a:r>
              <a:rPr lang="en-US" sz="1200" b="1" dirty="0"/>
              <a:t>Vegetable</a:t>
            </a:r>
            <a:r>
              <a:rPr lang="en-US" sz="1200" dirty="0"/>
              <a:t> and </a:t>
            </a:r>
            <a:r>
              <a:rPr lang="en-US" sz="1200" b="1" dirty="0"/>
              <a:t>Chicken</a:t>
            </a:r>
            <a:r>
              <a:rPr lang="en-US" sz="1200" dirty="0"/>
              <a:t>. By the other hand, the </a:t>
            </a:r>
            <a:r>
              <a:rPr lang="en-US" sz="1200" b="1" dirty="0"/>
              <a:t>Beverages</a:t>
            </a:r>
            <a:r>
              <a:rPr lang="en-US" sz="1200" dirty="0"/>
              <a:t> appears to have the </a:t>
            </a:r>
            <a:r>
              <a:rPr lang="en-US" sz="1200" b="1" dirty="0"/>
              <a:t>lowest traffic</a:t>
            </a:r>
            <a:r>
              <a:rPr lang="en-US" sz="1200" dirty="0"/>
              <a:t>.</a:t>
            </a:r>
          </a:p>
          <a:p>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7</a:t>
            </a:fld>
            <a:endParaRPr lang="es-CL"/>
          </a:p>
        </p:txBody>
      </p:sp>
    </p:spTree>
    <p:extLst>
      <p:ext uri="{BB962C8B-B14F-4D97-AF65-F5344CB8AC3E}">
        <p14:creationId xmlns:p14="http://schemas.microsoft.com/office/powerpoint/2010/main" val="177580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Before starting with the model development , it’s necessary to perform a pre-processing of the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There are no concerns with respect to low values; however, certain high values require attention.</a:t>
            </a:r>
          </a:p>
          <a:p>
            <a:pPr marL="171450" indent="-171450">
              <a:buFont typeface="Arial" panose="020B0604020202020204" pitchFamily="34" charset="0"/>
              <a:buChar char="•"/>
            </a:pPr>
            <a:r>
              <a:rPr lang="en-US" dirty="0"/>
              <a:t>Upon evaluation, it's apparent that outright removal of outliers leads to significant data loss, making this approach less favorable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Through experimentation with diverse transformation methods including Logarithmic, Square Root, Yeo-Johnson, and Box-Cox Transformation, it has been determined that the Yeo-Johnson is the most effective approach.</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8</a:t>
            </a:fld>
            <a:endParaRPr lang="es-CL"/>
          </a:p>
        </p:txBody>
      </p:sp>
    </p:spTree>
    <p:extLst>
      <p:ext uri="{BB962C8B-B14F-4D97-AF65-F5344CB8AC3E}">
        <p14:creationId xmlns:p14="http://schemas.microsoft.com/office/powerpoint/2010/main" val="850231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MX" dirty="0"/>
              <a:t> I </a:t>
            </a:r>
            <a:r>
              <a:rPr lang="es-MX" dirty="0" err="1"/>
              <a:t>used</a:t>
            </a:r>
            <a:r>
              <a:rPr lang="es-MX" dirty="0"/>
              <a:t> </a:t>
            </a:r>
            <a:r>
              <a:rPr lang="es-MX" dirty="0" err="1"/>
              <a:t>Logistic</a:t>
            </a:r>
            <a:r>
              <a:rPr lang="es-MX" dirty="0"/>
              <a:t> </a:t>
            </a:r>
            <a:r>
              <a:rPr lang="es-MX" dirty="0" err="1"/>
              <a:t>Regression</a:t>
            </a:r>
            <a:r>
              <a:rPr lang="es-MX" dirty="0"/>
              <a:t> </a:t>
            </a:r>
            <a:r>
              <a:rPr lang="es-MX" dirty="0" err="1"/>
              <a:t>like</a:t>
            </a:r>
            <a:r>
              <a:rPr lang="es-MX" dirty="0"/>
              <a:t> </a:t>
            </a:r>
            <a:r>
              <a:rPr lang="es-MX" dirty="0" err="1"/>
              <a:t>Baseline</a:t>
            </a:r>
            <a:r>
              <a:rPr lang="es-MX" dirty="0"/>
              <a:t> </a:t>
            </a:r>
            <a:r>
              <a:rPr lang="es-MX" dirty="0" err="1"/>
              <a:t>model</a:t>
            </a:r>
            <a:r>
              <a:rPr lang="es-MX" dirty="0"/>
              <a:t> and </a:t>
            </a:r>
            <a:r>
              <a:rPr lang="es-MX" dirty="0" err="1"/>
              <a:t>Decision</a:t>
            </a:r>
            <a:r>
              <a:rPr lang="es-MX" dirty="0"/>
              <a:t> </a:t>
            </a:r>
            <a:r>
              <a:rPr lang="es-MX" dirty="0" err="1"/>
              <a:t>Tree</a:t>
            </a:r>
            <a:r>
              <a:rPr lang="es-MX" dirty="0"/>
              <a:t>, </a:t>
            </a:r>
            <a:r>
              <a:rPr lang="es-MX" dirty="0" err="1"/>
              <a:t>Random</a:t>
            </a:r>
            <a:r>
              <a:rPr lang="es-MX" dirty="0"/>
              <a:t> Forest and Super Vector Machine </a:t>
            </a:r>
            <a:r>
              <a:rPr lang="es-MX" dirty="0" err="1"/>
              <a:t>to</a:t>
            </a:r>
            <a:r>
              <a:rPr lang="es-MX" dirty="0"/>
              <a:t> </a:t>
            </a:r>
            <a:r>
              <a:rPr lang="es-MX" dirty="0" err="1"/>
              <a:t>Comparison</a:t>
            </a:r>
            <a:r>
              <a:rPr lang="es-MX" dirty="0"/>
              <a:t> </a:t>
            </a:r>
            <a:r>
              <a:rPr lang="es-MX" dirty="0" err="1"/>
              <a:t>Models</a:t>
            </a:r>
            <a:endParaRPr lang="es-CL" dirty="0"/>
          </a:p>
        </p:txBody>
      </p:sp>
      <p:sp>
        <p:nvSpPr>
          <p:cNvPr id="4" name="Marcador de número de diapositiva 3"/>
          <p:cNvSpPr>
            <a:spLocks noGrp="1"/>
          </p:cNvSpPr>
          <p:nvPr>
            <p:ph type="sldNum" sz="quarter" idx="5"/>
          </p:nvPr>
        </p:nvSpPr>
        <p:spPr/>
        <p:txBody>
          <a:bodyPr/>
          <a:lstStyle/>
          <a:p>
            <a:fld id="{8FC9C399-1F55-4EDB-ABFA-4B8D37209BC5}" type="slidenum">
              <a:rPr lang="es-CL" smtClean="0"/>
              <a:t>9</a:t>
            </a:fld>
            <a:endParaRPr lang="es-CL"/>
          </a:p>
        </p:txBody>
      </p:sp>
    </p:spTree>
    <p:extLst>
      <p:ext uri="{BB962C8B-B14F-4D97-AF65-F5344CB8AC3E}">
        <p14:creationId xmlns:p14="http://schemas.microsoft.com/office/powerpoint/2010/main" val="342587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975" y="52996"/>
            <a:ext cx="4570023" cy="6805005"/>
            <a:chOff x="6095999" y="52996"/>
            <a:chExt cx="6093363" cy="6805005"/>
          </a:xfrm>
          <a:solidFill>
            <a:schemeClr val="accent5">
              <a:alpha val="10000"/>
            </a:schemeClr>
          </a:solidFill>
        </p:grpSpPr>
        <p:sp>
          <p:nvSpPr>
            <p:cNvPr id="6" name="Freeform: Shape 13">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4">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5">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542823" y="2146647"/>
            <a:ext cx="2743539" cy="1786515"/>
          </a:xfrm>
        </p:spPr>
        <p:txBody>
          <a:bodyPr anchor="t">
            <a:normAutofit/>
          </a:bodyPr>
          <a:lstStyle/>
          <a:p>
            <a:r>
              <a:rPr lang="es-CL" sz="3500" dirty="0" err="1"/>
              <a:t>Predicting</a:t>
            </a:r>
            <a:r>
              <a:rPr lang="es-CL" sz="3500" dirty="0"/>
              <a:t> Popular </a:t>
            </a:r>
            <a:r>
              <a:rPr lang="es-CL" sz="3500" dirty="0" err="1"/>
              <a:t>Recipes</a:t>
            </a:r>
            <a:endParaRPr lang="es-CL" sz="3500" dirty="0"/>
          </a:p>
        </p:txBody>
      </p:sp>
      <p:sp>
        <p:nvSpPr>
          <p:cNvPr id="3" name="Subtitle 2"/>
          <p:cNvSpPr>
            <a:spLocks noGrp="1"/>
          </p:cNvSpPr>
          <p:nvPr>
            <p:ph type="subTitle" idx="1"/>
          </p:nvPr>
        </p:nvSpPr>
        <p:spPr>
          <a:xfrm>
            <a:off x="986532" y="3933162"/>
            <a:ext cx="1856120" cy="955111"/>
          </a:xfrm>
        </p:spPr>
        <p:txBody>
          <a:bodyPr anchor="b">
            <a:normAutofit/>
          </a:bodyPr>
          <a:lstStyle/>
          <a:p>
            <a:pPr algn="l"/>
            <a:r>
              <a:rPr lang="en-US" sz="1700" dirty="0">
                <a:solidFill>
                  <a:schemeClr val="tx1"/>
                </a:solidFill>
              </a:rPr>
              <a:t>By: </a:t>
            </a:r>
            <a:r>
              <a:rPr lang="en-US" sz="1700" dirty="0" err="1">
                <a:solidFill>
                  <a:schemeClr val="tx1"/>
                </a:solidFill>
              </a:rPr>
              <a:t>Rindolfo</a:t>
            </a:r>
            <a:r>
              <a:rPr lang="en-US" sz="1700" dirty="0">
                <a:solidFill>
                  <a:schemeClr val="tx1"/>
                </a:solidFill>
              </a:rPr>
              <a:t> Barra</a:t>
            </a:r>
          </a:p>
          <a:p>
            <a:pPr algn="l"/>
            <a:r>
              <a:rPr lang="en-US" sz="1700" dirty="0">
                <a:solidFill>
                  <a:schemeClr val="tx1"/>
                </a:solidFill>
              </a:rPr>
              <a:t>Date: 21-07-2024</a:t>
            </a:r>
          </a:p>
        </p:txBody>
      </p:sp>
      <p:pic>
        <p:nvPicPr>
          <p:cNvPr id="4" name="Imagen 3" descr="Logotipo, nombre de la empresa&#10;&#10;Descripción generada automáticamente">
            <a:extLst>
              <a:ext uri="{FF2B5EF4-FFF2-40B4-BE49-F238E27FC236}">
                <a16:creationId xmlns:a16="http://schemas.microsoft.com/office/drawing/2014/main" id="{A6429ED0-3C43-7F79-9FB3-BBCD8390251F}"/>
              </a:ext>
            </a:extLst>
          </p:cNvPr>
          <p:cNvPicPr>
            <a:picLocks noChangeAspect="1"/>
          </p:cNvPicPr>
          <p:nvPr/>
        </p:nvPicPr>
        <p:blipFill>
          <a:blip r:embed="rId3"/>
          <a:stretch>
            <a:fillRect/>
          </a:stretch>
        </p:blipFill>
        <p:spPr>
          <a:xfrm>
            <a:off x="5189569" y="2602813"/>
            <a:ext cx="3147380" cy="1652374"/>
          </a:xfrm>
          <a:prstGeom prst="rect">
            <a:avLst/>
          </a:prstGeom>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657657-7494-4915-65E9-09FAE07213AF}"/>
              </a:ext>
            </a:extLst>
          </p:cNvPr>
          <p:cNvSpPr>
            <a:spLocks noGrp="1"/>
          </p:cNvSpPr>
          <p:nvPr>
            <p:ph type="title"/>
          </p:nvPr>
        </p:nvSpPr>
        <p:spPr/>
        <p:txBody>
          <a:bodyPr/>
          <a:lstStyle/>
          <a:p>
            <a:r>
              <a:rPr lang="es-MX" dirty="0" err="1"/>
              <a:t>Model</a:t>
            </a:r>
            <a:r>
              <a:rPr lang="es-MX" dirty="0"/>
              <a:t> </a:t>
            </a:r>
            <a:r>
              <a:rPr lang="es-MX" dirty="0" err="1"/>
              <a:t>Evaluation</a:t>
            </a:r>
            <a:endParaRPr lang="es-CL" dirty="0"/>
          </a:p>
        </p:txBody>
      </p:sp>
      <p:graphicFrame>
        <p:nvGraphicFramePr>
          <p:cNvPr id="5" name="Marcador de contenido 4">
            <a:extLst>
              <a:ext uri="{FF2B5EF4-FFF2-40B4-BE49-F238E27FC236}">
                <a16:creationId xmlns:a16="http://schemas.microsoft.com/office/drawing/2014/main" id="{060D9C81-B9B6-4AD8-9D75-E3E0AC557122}"/>
              </a:ext>
            </a:extLst>
          </p:cNvPr>
          <p:cNvGraphicFramePr>
            <a:graphicFrameLocks noGrp="1"/>
          </p:cNvGraphicFramePr>
          <p:nvPr>
            <p:ph idx="1"/>
            <p:extLst>
              <p:ext uri="{D42A27DB-BD31-4B8C-83A1-F6EECF244321}">
                <p14:modId xmlns:p14="http://schemas.microsoft.com/office/powerpoint/2010/main" val="2692900161"/>
              </p:ext>
            </p:extLst>
          </p:nvPr>
        </p:nvGraphicFramePr>
        <p:xfrm>
          <a:off x="552286" y="1711949"/>
          <a:ext cx="8134512" cy="3074150"/>
        </p:xfrm>
        <a:graphic>
          <a:graphicData uri="http://schemas.openxmlformats.org/drawingml/2006/table">
            <a:tbl>
              <a:tblPr>
                <a:tableStyleId>{5C22544A-7EE6-4342-B048-85BDC9FD1C3A}</a:tableStyleId>
              </a:tblPr>
              <a:tblGrid>
                <a:gridCol w="2019464">
                  <a:extLst>
                    <a:ext uri="{9D8B030D-6E8A-4147-A177-3AD203B41FA5}">
                      <a16:colId xmlns:a16="http://schemas.microsoft.com/office/drawing/2014/main" val="626634935"/>
                    </a:ext>
                  </a:extLst>
                </a:gridCol>
                <a:gridCol w="997953">
                  <a:extLst>
                    <a:ext uri="{9D8B030D-6E8A-4147-A177-3AD203B41FA5}">
                      <a16:colId xmlns:a16="http://schemas.microsoft.com/office/drawing/2014/main" val="1542204810"/>
                    </a:ext>
                  </a:extLst>
                </a:gridCol>
                <a:gridCol w="834309">
                  <a:extLst>
                    <a:ext uri="{9D8B030D-6E8A-4147-A177-3AD203B41FA5}">
                      <a16:colId xmlns:a16="http://schemas.microsoft.com/office/drawing/2014/main" val="4263963428"/>
                    </a:ext>
                  </a:extLst>
                </a:gridCol>
                <a:gridCol w="834309">
                  <a:extLst>
                    <a:ext uri="{9D8B030D-6E8A-4147-A177-3AD203B41FA5}">
                      <a16:colId xmlns:a16="http://schemas.microsoft.com/office/drawing/2014/main" val="705869143"/>
                    </a:ext>
                  </a:extLst>
                </a:gridCol>
                <a:gridCol w="834309">
                  <a:extLst>
                    <a:ext uri="{9D8B030D-6E8A-4147-A177-3AD203B41FA5}">
                      <a16:colId xmlns:a16="http://schemas.microsoft.com/office/drawing/2014/main" val="2990141412"/>
                    </a:ext>
                  </a:extLst>
                </a:gridCol>
                <a:gridCol w="1307084">
                  <a:extLst>
                    <a:ext uri="{9D8B030D-6E8A-4147-A177-3AD203B41FA5}">
                      <a16:colId xmlns:a16="http://schemas.microsoft.com/office/drawing/2014/main" val="3624474769"/>
                    </a:ext>
                  </a:extLst>
                </a:gridCol>
                <a:gridCol w="1307084">
                  <a:extLst>
                    <a:ext uri="{9D8B030D-6E8A-4147-A177-3AD203B41FA5}">
                      <a16:colId xmlns:a16="http://schemas.microsoft.com/office/drawing/2014/main" val="2347993830"/>
                    </a:ext>
                  </a:extLst>
                </a:gridCol>
              </a:tblGrid>
              <a:tr h="313369">
                <a:tc>
                  <a:txBody>
                    <a:bodyPr/>
                    <a:lstStyle/>
                    <a:p>
                      <a:pPr algn="ctr" fontAlgn="ctr"/>
                      <a:r>
                        <a:rPr lang="es-CL" sz="1200" b="1" u="none" strike="noStrike" dirty="0" err="1">
                          <a:effectLst/>
                        </a:rPr>
                        <a:t>Model</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effectLst/>
                        </a:rPr>
                        <a:t>Data Set</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a:effectLst/>
                        </a:rPr>
                        <a:t>Accuracy</a:t>
                      </a:r>
                      <a:endParaRPr lang="es-CL"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err="1">
                          <a:effectLst/>
                        </a:rPr>
                        <a:t>Precision</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a:effectLst/>
                        </a:rPr>
                        <a:t>Recall</a:t>
                      </a:r>
                      <a:endParaRPr lang="es-CL" sz="1200" b="1"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effectLst/>
                        </a:rPr>
                        <a:t>F1-Score</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err="1">
                          <a:effectLst/>
                        </a:rPr>
                        <a:t>Confusion</a:t>
                      </a:r>
                      <a:r>
                        <a:rPr lang="es-CL" sz="1200" b="1" u="none" strike="noStrike" dirty="0">
                          <a:effectLst/>
                        </a:rPr>
                        <a:t> Matrix</a:t>
                      </a:r>
                      <a:endParaRPr lang="es-CL" sz="12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13079288"/>
                  </a:ext>
                </a:extLst>
              </a:tr>
              <a:tr h="567198">
                <a:tc rowSpan="2">
                  <a:txBody>
                    <a:bodyPr/>
                    <a:lstStyle/>
                    <a:p>
                      <a:pPr algn="ctr" fontAlgn="ctr"/>
                      <a:r>
                        <a:rPr lang="es-CL" sz="1200" b="1" u="none" strike="noStrike" dirty="0" err="1">
                          <a:effectLst/>
                        </a:rPr>
                        <a:t>Logistic</a:t>
                      </a:r>
                      <a:r>
                        <a:rPr lang="es-CL" sz="1200" b="1" u="none" strike="noStrike" dirty="0">
                          <a:effectLst/>
                        </a:rPr>
                        <a:t> </a:t>
                      </a:r>
                      <a:r>
                        <a:rPr lang="es-CL" sz="1200" b="1" u="none" strike="noStrike" dirty="0" err="1">
                          <a:effectLst/>
                        </a:rPr>
                        <a:t>Regression</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Train</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0.765</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0.801</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0.801</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effectLst/>
                        </a:rPr>
                        <a:t>0.801</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[[210, 84], [84, 338]]</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31822263"/>
                  </a:ext>
                </a:extLst>
              </a:tr>
              <a:tr h="313369">
                <a:tc vMerge="1">
                  <a:txBody>
                    <a:bodyPr/>
                    <a:lstStyle/>
                    <a:p>
                      <a:endParaRPr lang="es-CL"/>
                    </a:p>
                  </a:txBody>
                  <a:tcPr/>
                </a:tc>
                <a:tc>
                  <a:txBody>
                    <a:bodyPr/>
                    <a:lstStyle/>
                    <a:p>
                      <a:pPr algn="ctr" fontAlgn="ctr"/>
                      <a:r>
                        <a:rPr lang="es-CL" sz="1200" u="none" strike="noStrike">
                          <a:effectLst/>
                        </a:rPr>
                        <a:t>Test</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0.765</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0.809</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0.823</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effectLst/>
                        </a:rPr>
                        <a:t>0.816</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[[44, 22], [20, 93]]</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84086242"/>
                  </a:ext>
                </a:extLst>
              </a:tr>
              <a:tr h="313369">
                <a:tc rowSpan="2">
                  <a:txBody>
                    <a:bodyPr/>
                    <a:lstStyle/>
                    <a:p>
                      <a:pPr algn="ctr" fontAlgn="ctr"/>
                      <a:r>
                        <a:rPr lang="es-CL" sz="1200" b="1" u="none" strike="noStrike" dirty="0" err="1">
                          <a:effectLst/>
                        </a:rPr>
                        <a:t>Decision</a:t>
                      </a:r>
                      <a:r>
                        <a:rPr lang="es-CL" sz="1200" b="1" u="none" strike="noStrike" dirty="0">
                          <a:effectLst/>
                        </a:rPr>
                        <a:t> </a:t>
                      </a:r>
                      <a:r>
                        <a:rPr lang="es-CL" sz="1200" b="1" u="none" strike="noStrike" dirty="0" err="1">
                          <a:effectLst/>
                        </a:rPr>
                        <a:t>Tree</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Train</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002060"/>
                          </a:solidFill>
                          <a:effectLst/>
                        </a:rPr>
                        <a:t>1.000</a:t>
                      </a:r>
                      <a:endParaRPr lang="es-CL" sz="1200" b="1" i="0" u="none" strike="noStrike" dirty="0">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002060"/>
                          </a:solidFill>
                          <a:effectLst/>
                        </a:rPr>
                        <a:t>1.000</a:t>
                      </a:r>
                      <a:endParaRPr lang="es-CL" sz="1200" b="1" i="0" u="none" strike="noStrike" dirty="0">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a:solidFill>
                            <a:srgbClr val="002060"/>
                          </a:solidFill>
                          <a:effectLst/>
                        </a:rPr>
                        <a:t>1.000</a:t>
                      </a:r>
                      <a:endParaRPr lang="es-CL" sz="1200" b="1" i="0" u="none" strike="noStrike">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002060"/>
                          </a:solidFill>
                          <a:effectLst/>
                        </a:rPr>
                        <a:t>1.000</a:t>
                      </a:r>
                      <a:endParaRPr lang="es-CL" sz="1200" b="1" i="0" u="none" strike="noStrike" dirty="0">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[[294, 0], [0, 422]]</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70799773"/>
                  </a:ext>
                </a:extLst>
              </a:tr>
              <a:tr h="313369">
                <a:tc vMerge="1">
                  <a:txBody>
                    <a:bodyPr/>
                    <a:lstStyle/>
                    <a:p>
                      <a:endParaRPr lang="es-CL"/>
                    </a:p>
                  </a:txBody>
                  <a:tcPr/>
                </a:tc>
                <a:tc>
                  <a:txBody>
                    <a:bodyPr/>
                    <a:lstStyle/>
                    <a:p>
                      <a:pPr algn="ctr" fontAlgn="ctr"/>
                      <a:r>
                        <a:rPr lang="es-CL" sz="1200" u="none" strike="noStrike">
                          <a:effectLst/>
                        </a:rPr>
                        <a:t>Test</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0.670</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0.750</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0.717</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0.733</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[[39, 27], [32, 81]]</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20951456"/>
                  </a:ext>
                </a:extLst>
              </a:tr>
              <a:tr h="313369">
                <a:tc rowSpan="2">
                  <a:txBody>
                    <a:bodyPr/>
                    <a:lstStyle/>
                    <a:p>
                      <a:pPr algn="ctr" fontAlgn="ctr"/>
                      <a:r>
                        <a:rPr lang="es-CL" sz="1200" b="1" u="none" strike="noStrike" dirty="0" err="1">
                          <a:effectLst/>
                        </a:rPr>
                        <a:t>Random</a:t>
                      </a:r>
                      <a:r>
                        <a:rPr lang="es-CL" sz="1200" b="1" u="none" strike="noStrike" dirty="0">
                          <a:effectLst/>
                        </a:rPr>
                        <a:t> Forest</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Train</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002060"/>
                          </a:solidFill>
                          <a:effectLst/>
                        </a:rPr>
                        <a:t>1.000</a:t>
                      </a:r>
                      <a:endParaRPr lang="es-CL" sz="1200" b="1" i="0" u="none" strike="noStrike" dirty="0">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002060"/>
                          </a:solidFill>
                          <a:effectLst/>
                        </a:rPr>
                        <a:t>1.000</a:t>
                      </a:r>
                      <a:endParaRPr lang="es-CL" sz="1200" b="1" i="0" u="none" strike="noStrike" dirty="0">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002060"/>
                          </a:solidFill>
                          <a:effectLst/>
                        </a:rPr>
                        <a:t>1.000</a:t>
                      </a:r>
                      <a:endParaRPr lang="es-CL" sz="1200" b="1" i="0" u="none" strike="noStrike" dirty="0">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002060"/>
                          </a:solidFill>
                          <a:effectLst/>
                        </a:rPr>
                        <a:t>1.000</a:t>
                      </a:r>
                      <a:endParaRPr lang="es-CL" sz="1200" b="1" i="0" u="none" strike="noStrike" dirty="0">
                        <a:solidFill>
                          <a:srgbClr val="00206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[[294, 0], [0, 422]]</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92022051"/>
                  </a:ext>
                </a:extLst>
              </a:tr>
              <a:tr h="313369">
                <a:tc vMerge="1">
                  <a:txBody>
                    <a:bodyPr/>
                    <a:lstStyle/>
                    <a:p>
                      <a:endParaRPr lang="es-CL"/>
                    </a:p>
                  </a:txBody>
                  <a:tcPr/>
                </a:tc>
                <a:tc>
                  <a:txBody>
                    <a:bodyPr/>
                    <a:lstStyle/>
                    <a:p>
                      <a:pPr algn="ctr" fontAlgn="ctr"/>
                      <a:r>
                        <a:rPr lang="es-CL" sz="1200" u="none" strike="noStrike">
                          <a:effectLst/>
                        </a:rPr>
                        <a:t>Test</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0.765</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0.803</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0.832</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effectLst/>
                        </a:rPr>
                        <a:t>0.817</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[[43, 23], [19, 94]]</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04367170"/>
                  </a:ext>
                </a:extLst>
              </a:tr>
              <a:tr h="313369">
                <a:tc rowSpan="2">
                  <a:txBody>
                    <a:bodyPr/>
                    <a:lstStyle/>
                    <a:p>
                      <a:pPr algn="ctr" fontAlgn="ctr"/>
                      <a:r>
                        <a:rPr lang="es-CL" sz="1200" b="1" u="none" strike="noStrike" dirty="0" err="1">
                          <a:effectLst/>
                        </a:rPr>
                        <a:t>Support</a:t>
                      </a:r>
                      <a:r>
                        <a:rPr lang="es-CL" sz="1200" b="1" u="none" strike="noStrike" dirty="0">
                          <a:effectLst/>
                        </a:rPr>
                        <a:t> Vector Machine</a:t>
                      </a:r>
                      <a:endParaRPr lang="es-CL" sz="12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Train</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FF0000"/>
                          </a:solidFill>
                          <a:effectLst/>
                        </a:rPr>
                        <a:t>0.589</a:t>
                      </a:r>
                      <a:endParaRPr lang="es-CL"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s-CL" sz="1200" b="1" u="none" strike="noStrike" dirty="0">
                          <a:solidFill>
                            <a:srgbClr val="FF0000"/>
                          </a:solidFill>
                          <a:effectLst/>
                        </a:rPr>
                        <a:t>0.589</a:t>
                      </a:r>
                      <a:endParaRPr lang="es-CL" sz="1200" b="1" i="0" u="none" strike="noStrike" dirty="0">
                        <a:solidFill>
                          <a:srgbClr val="FF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1.000</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0.742</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 294], [0, 422]]</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10302549"/>
                  </a:ext>
                </a:extLst>
              </a:tr>
              <a:tr h="313369">
                <a:tc vMerge="1">
                  <a:txBody>
                    <a:bodyPr/>
                    <a:lstStyle/>
                    <a:p>
                      <a:endParaRPr lang="es-CL"/>
                    </a:p>
                  </a:txBody>
                  <a:tcPr/>
                </a:tc>
                <a:tc>
                  <a:txBody>
                    <a:bodyPr/>
                    <a:lstStyle/>
                    <a:p>
                      <a:pPr algn="ctr" fontAlgn="ctr"/>
                      <a:r>
                        <a:rPr lang="es-CL" sz="1200" u="none" strike="noStrike">
                          <a:effectLst/>
                        </a:rPr>
                        <a:t>Test</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0.631</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0.631</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a:effectLst/>
                        </a:rPr>
                        <a:t>1.000</a:t>
                      </a:r>
                      <a:endParaRPr lang="es-CL"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0.774</a:t>
                      </a:r>
                      <a:endParaRPr lang="es-CL"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s-CL" sz="1200" u="none" strike="noStrike" dirty="0">
                          <a:effectLst/>
                        </a:rPr>
                        <a:t>[[0, 66], [0, 113]]</a:t>
                      </a:r>
                      <a:endParaRPr lang="es-CL"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40748167"/>
                  </a:ext>
                </a:extLst>
              </a:tr>
            </a:tbl>
          </a:graphicData>
        </a:graphic>
      </p:graphicFrame>
      <p:pic>
        <p:nvPicPr>
          <p:cNvPr id="4" name="Imagen 3" descr="Logotipo, nombre de la empresa&#10;&#10;Descripción generada automáticamente">
            <a:extLst>
              <a:ext uri="{FF2B5EF4-FFF2-40B4-BE49-F238E27FC236}">
                <a16:creationId xmlns:a16="http://schemas.microsoft.com/office/drawing/2014/main" id="{A973EFA9-E24A-83AB-87A3-1A7E57B219F3}"/>
              </a:ext>
            </a:extLst>
          </p:cNvPr>
          <p:cNvPicPr>
            <a:picLocks noChangeAspect="1"/>
          </p:cNvPicPr>
          <p:nvPr/>
        </p:nvPicPr>
        <p:blipFill>
          <a:blip r:embed="rId3"/>
          <a:stretch>
            <a:fillRect/>
          </a:stretch>
        </p:blipFill>
        <p:spPr>
          <a:xfrm>
            <a:off x="3767328" y="6013094"/>
            <a:ext cx="1609344" cy="844906"/>
          </a:xfrm>
          <a:prstGeom prst="rect">
            <a:avLst/>
          </a:prstGeom>
        </p:spPr>
      </p:pic>
      <p:sp>
        <p:nvSpPr>
          <p:cNvPr id="12" name="CuadroTexto 11">
            <a:extLst>
              <a:ext uri="{FF2B5EF4-FFF2-40B4-BE49-F238E27FC236}">
                <a16:creationId xmlns:a16="http://schemas.microsoft.com/office/drawing/2014/main" id="{BDF863CA-B948-DDA7-7F0E-D0E6371D4933}"/>
              </a:ext>
            </a:extLst>
          </p:cNvPr>
          <p:cNvSpPr txBox="1"/>
          <p:nvPr/>
        </p:nvSpPr>
        <p:spPr>
          <a:xfrm>
            <a:off x="2627398" y="5064634"/>
            <a:ext cx="1480790" cy="369332"/>
          </a:xfrm>
          <a:prstGeom prst="rect">
            <a:avLst/>
          </a:prstGeom>
          <a:noFill/>
        </p:spPr>
        <p:txBody>
          <a:bodyPr wrap="none" rtlCol="0">
            <a:spAutoFit/>
          </a:bodyPr>
          <a:lstStyle/>
          <a:p>
            <a:pPr marL="285750" indent="-285750">
              <a:buFont typeface="Arial" panose="020B0604020202020204" pitchFamily="34" charset="0"/>
              <a:buChar char="•"/>
            </a:pPr>
            <a:r>
              <a:rPr lang="es-CL" dirty="0">
                <a:solidFill>
                  <a:srgbClr val="002060"/>
                </a:solidFill>
              </a:rPr>
              <a:t>Overfitting</a:t>
            </a:r>
          </a:p>
        </p:txBody>
      </p:sp>
      <p:sp>
        <p:nvSpPr>
          <p:cNvPr id="15" name="CuadroTexto 14">
            <a:extLst>
              <a:ext uri="{FF2B5EF4-FFF2-40B4-BE49-F238E27FC236}">
                <a16:creationId xmlns:a16="http://schemas.microsoft.com/office/drawing/2014/main" id="{591AE790-9FFC-22C8-C380-8212FE88A4C0}"/>
              </a:ext>
            </a:extLst>
          </p:cNvPr>
          <p:cNvSpPr txBox="1"/>
          <p:nvPr/>
        </p:nvSpPr>
        <p:spPr>
          <a:xfrm>
            <a:off x="4838162" y="5064634"/>
            <a:ext cx="1617687" cy="369332"/>
          </a:xfrm>
          <a:prstGeom prst="rect">
            <a:avLst/>
          </a:prstGeom>
          <a:noFill/>
        </p:spPr>
        <p:txBody>
          <a:bodyPr wrap="none" rtlCol="0">
            <a:spAutoFit/>
          </a:bodyPr>
          <a:lstStyle/>
          <a:p>
            <a:pPr marL="285750" indent="-285750">
              <a:buFont typeface="Arial" panose="020B0604020202020204" pitchFamily="34" charset="0"/>
              <a:buChar char="•"/>
            </a:pPr>
            <a:r>
              <a:rPr lang="es-CL" dirty="0">
                <a:solidFill>
                  <a:srgbClr val="FF0000"/>
                </a:solidFill>
              </a:rPr>
              <a:t>Underfitting</a:t>
            </a:r>
          </a:p>
        </p:txBody>
      </p:sp>
    </p:spTree>
    <p:extLst>
      <p:ext uri="{BB962C8B-B14F-4D97-AF65-F5344CB8AC3E}">
        <p14:creationId xmlns:p14="http://schemas.microsoft.com/office/powerpoint/2010/main" val="232417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80833-ABDC-F9E1-8D80-D3A78A0EED3B}"/>
              </a:ext>
            </a:extLst>
          </p:cNvPr>
          <p:cNvSpPr>
            <a:spLocks noGrp="1"/>
          </p:cNvSpPr>
          <p:nvPr>
            <p:ph type="title"/>
          </p:nvPr>
        </p:nvSpPr>
        <p:spPr>
          <a:xfrm>
            <a:off x="457200" y="160337"/>
            <a:ext cx="8229600" cy="1143000"/>
          </a:xfrm>
        </p:spPr>
        <p:txBody>
          <a:bodyPr/>
          <a:lstStyle/>
          <a:p>
            <a:r>
              <a:rPr lang="es-MX" dirty="0"/>
              <a:t>Business </a:t>
            </a:r>
            <a:r>
              <a:rPr lang="es-MX" dirty="0" err="1"/>
              <a:t>Metric</a:t>
            </a:r>
            <a:r>
              <a:rPr lang="es-MX" dirty="0"/>
              <a:t> </a:t>
            </a:r>
            <a:r>
              <a:rPr lang="es-MX" dirty="0" err="1"/>
              <a:t>Definition</a:t>
            </a:r>
            <a:endParaRPr lang="es-CL" dirty="0"/>
          </a:p>
        </p:txBody>
      </p:sp>
      <p:sp>
        <p:nvSpPr>
          <p:cNvPr id="3" name="Marcador de contenido 2">
            <a:extLst>
              <a:ext uri="{FF2B5EF4-FFF2-40B4-BE49-F238E27FC236}">
                <a16:creationId xmlns:a16="http://schemas.microsoft.com/office/drawing/2014/main" id="{33AFB113-55DA-F22F-E2AB-8E4F2262DC34}"/>
              </a:ext>
            </a:extLst>
          </p:cNvPr>
          <p:cNvSpPr>
            <a:spLocks noGrp="1"/>
          </p:cNvSpPr>
          <p:nvPr>
            <p:ph idx="1"/>
          </p:nvPr>
        </p:nvSpPr>
        <p:spPr>
          <a:xfrm>
            <a:off x="457200" y="1600200"/>
            <a:ext cx="5353050" cy="4525963"/>
          </a:xfrm>
        </p:spPr>
        <p:txBody>
          <a:bodyPr/>
          <a:lstStyle/>
          <a:p>
            <a:r>
              <a:rPr lang="es-MX" dirty="0" err="1"/>
              <a:t>Metric</a:t>
            </a:r>
            <a:r>
              <a:rPr lang="es-MX" dirty="0"/>
              <a:t>:</a:t>
            </a:r>
          </a:p>
          <a:p>
            <a:endParaRPr lang="es-CL" sz="1800" dirty="0"/>
          </a:p>
          <a:p>
            <a:pPr marL="0" indent="0" algn="ctr">
              <a:buNone/>
            </a:pPr>
            <a:r>
              <a:rPr lang="es-CL" sz="2000" b="1" dirty="0"/>
              <a:t>High </a:t>
            </a:r>
            <a:r>
              <a:rPr lang="es-CL" sz="2000" b="1" dirty="0" err="1"/>
              <a:t>Traffic</a:t>
            </a:r>
            <a:r>
              <a:rPr lang="es-CL" sz="2000" b="1" dirty="0"/>
              <a:t> </a:t>
            </a:r>
            <a:r>
              <a:rPr lang="es-CL" sz="2000" b="1" dirty="0" err="1"/>
              <a:t>Conversion</a:t>
            </a:r>
            <a:r>
              <a:rPr lang="es-CL" sz="2000" b="1" dirty="0"/>
              <a:t> </a:t>
            </a:r>
            <a:r>
              <a:rPr lang="es-CL" sz="2000" b="1" dirty="0" err="1"/>
              <a:t>Rate</a:t>
            </a:r>
            <a:endParaRPr lang="es-CL" sz="2000" b="1" dirty="0"/>
          </a:p>
          <a:p>
            <a:pPr marL="0" indent="0" algn="ctr">
              <a:buNone/>
            </a:pPr>
            <a:r>
              <a:rPr lang="es-CL" sz="2000" dirty="0"/>
              <a:t>(True Positives / False Positives)</a:t>
            </a:r>
          </a:p>
          <a:p>
            <a:pPr marL="0" indent="0">
              <a:buNone/>
            </a:pPr>
            <a:endParaRPr lang="es-CL" sz="1800" dirty="0"/>
          </a:p>
          <a:p>
            <a:r>
              <a:rPr lang="es-CL" dirty="0" err="1"/>
              <a:t>Initial</a:t>
            </a:r>
            <a:r>
              <a:rPr lang="es-CL" dirty="0"/>
              <a:t> </a:t>
            </a:r>
            <a:r>
              <a:rPr lang="es-CL" dirty="0" err="1"/>
              <a:t>Value</a:t>
            </a:r>
            <a:r>
              <a:rPr lang="es-CL" dirty="0"/>
              <a:t>:</a:t>
            </a:r>
          </a:p>
          <a:p>
            <a:pPr marL="0" indent="0">
              <a:buNone/>
            </a:pPr>
            <a:endParaRPr lang="es-CL" dirty="0"/>
          </a:p>
          <a:p>
            <a:pPr marL="0" indent="0" algn="ctr">
              <a:buNone/>
            </a:pPr>
            <a:r>
              <a:rPr lang="en-US" sz="2000" dirty="0"/>
              <a:t>Based on </a:t>
            </a:r>
            <a:r>
              <a:rPr lang="en-US" sz="2000" b="1" dirty="0"/>
              <a:t>Logistic Regression</a:t>
            </a:r>
            <a:r>
              <a:rPr lang="en-US" sz="2000" dirty="0"/>
              <a:t> train results, </a:t>
            </a:r>
            <a:r>
              <a:rPr lang="en-US" sz="2000" b="1" dirty="0">
                <a:solidFill>
                  <a:srgbClr val="00B050"/>
                </a:solidFill>
              </a:rPr>
              <a:t>KPI = 4</a:t>
            </a:r>
            <a:endParaRPr lang="es-MX" sz="2000" b="1" dirty="0">
              <a:solidFill>
                <a:srgbClr val="00B050"/>
              </a:solidFill>
            </a:endParaRPr>
          </a:p>
        </p:txBody>
      </p:sp>
      <p:pic>
        <p:nvPicPr>
          <p:cNvPr id="4" name="Imagen 3" descr="Logotipo, nombre de la empresa&#10;&#10;Descripción generada automáticamente">
            <a:extLst>
              <a:ext uri="{FF2B5EF4-FFF2-40B4-BE49-F238E27FC236}">
                <a16:creationId xmlns:a16="http://schemas.microsoft.com/office/drawing/2014/main" id="{BAE9A667-5632-062F-04B7-DC98F28D3189}"/>
              </a:ext>
            </a:extLst>
          </p:cNvPr>
          <p:cNvPicPr>
            <a:picLocks noChangeAspect="1"/>
          </p:cNvPicPr>
          <p:nvPr/>
        </p:nvPicPr>
        <p:blipFill>
          <a:blip r:embed="rId3"/>
          <a:stretch>
            <a:fillRect/>
          </a:stretch>
        </p:blipFill>
        <p:spPr>
          <a:xfrm>
            <a:off x="3767328" y="6013094"/>
            <a:ext cx="1609344" cy="844906"/>
          </a:xfrm>
          <a:prstGeom prst="rect">
            <a:avLst/>
          </a:prstGeom>
        </p:spPr>
      </p:pic>
      <p:pic>
        <p:nvPicPr>
          <p:cNvPr id="3076" name="Picture 4" descr="Metrics - Free business icons">
            <a:extLst>
              <a:ext uri="{FF2B5EF4-FFF2-40B4-BE49-F238E27FC236}">
                <a16:creationId xmlns:a16="http://schemas.microsoft.com/office/drawing/2014/main" id="{9FF54431-7619-A26E-B973-A459F6172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47" y="1600200"/>
            <a:ext cx="1533525" cy="1533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pi - Free marketing icons">
            <a:extLst>
              <a:ext uri="{FF2B5EF4-FFF2-40B4-BE49-F238E27FC236}">
                <a16:creationId xmlns:a16="http://schemas.microsoft.com/office/drawing/2014/main" id="{1E9CE006-F8EB-97DE-0C10-A92EE0057A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819" y="3970337"/>
            <a:ext cx="1287463" cy="128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2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lstStyle/>
          <a:p>
            <a:r>
              <a:rPr lang="es-MX" dirty="0" err="1"/>
              <a:t>Conclusions</a:t>
            </a:r>
            <a:endParaRPr dirty="0"/>
          </a:p>
        </p:txBody>
      </p:sp>
      <p:sp>
        <p:nvSpPr>
          <p:cNvPr id="3" name="Content Placeholder 2"/>
          <p:cNvSpPr>
            <a:spLocks noGrp="1"/>
          </p:cNvSpPr>
          <p:nvPr>
            <p:ph idx="1"/>
          </p:nvPr>
        </p:nvSpPr>
        <p:spPr>
          <a:xfrm>
            <a:off x="751561" y="1579845"/>
            <a:ext cx="6100176" cy="3887506"/>
          </a:xfrm>
        </p:spPr>
        <p:txBody>
          <a:bodyPr>
            <a:normAutofit/>
          </a:bodyPr>
          <a:lstStyle/>
          <a:p>
            <a:pPr algn="just">
              <a:spcAft>
                <a:spcPts val="600"/>
              </a:spcAft>
            </a:pPr>
            <a:r>
              <a:rPr lang="en-US" sz="2000" dirty="0"/>
              <a:t>Recipes with </a:t>
            </a:r>
            <a:r>
              <a:rPr lang="en-US" sz="2000" b="1" dirty="0"/>
              <a:t>4 </a:t>
            </a:r>
            <a:r>
              <a:rPr lang="en-US" sz="2000" dirty="0"/>
              <a:t>servings are the most popular.</a:t>
            </a:r>
          </a:p>
          <a:p>
            <a:pPr algn="just">
              <a:spcAft>
                <a:spcPts val="600"/>
              </a:spcAft>
            </a:pPr>
            <a:endParaRPr lang="en-US" sz="2000" dirty="0"/>
          </a:p>
          <a:p>
            <a:pPr algn="just">
              <a:spcAft>
                <a:spcPts val="600"/>
              </a:spcAft>
            </a:pPr>
            <a:r>
              <a:rPr lang="en-US" sz="2000" dirty="0"/>
              <a:t>Categories as </a:t>
            </a:r>
            <a:r>
              <a:rPr lang="en-US" sz="2000" b="1" dirty="0"/>
              <a:t>Potato</a:t>
            </a:r>
            <a:r>
              <a:rPr lang="en-US" sz="2000" dirty="0"/>
              <a:t>, </a:t>
            </a:r>
            <a:r>
              <a:rPr lang="en-US" sz="2000" b="1" dirty="0"/>
              <a:t>Vegetable</a:t>
            </a:r>
            <a:r>
              <a:rPr lang="en-US" sz="2000" dirty="0"/>
              <a:t> or </a:t>
            </a:r>
            <a:r>
              <a:rPr lang="en-US" sz="2000" b="1" dirty="0"/>
              <a:t>Pork</a:t>
            </a:r>
            <a:r>
              <a:rPr lang="en-US" sz="2000" dirty="0"/>
              <a:t> consistently generate </a:t>
            </a:r>
            <a:r>
              <a:rPr lang="en-US" sz="2000" b="1" dirty="0"/>
              <a:t>high traffic</a:t>
            </a:r>
            <a:r>
              <a:rPr lang="en-US" sz="2000" dirty="0"/>
              <a:t>, making them ideal for the website. Conversely, </a:t>
            </a:r>
            <a:r>
              <a:rPr lang="en-US" sz="2000" b="1" dirty="0"/>
              <a:t>Beverages</a:t>
            </a:r>
            <a:r>
              <a:rPr lang="en-US" sz="2000" dirty="0"/>
              <a:t> tend to generate </a:t>
            </a:r>
            <a:r>
              <a:rPr lang="en-US" sz="2000" b="1" dirty="0"/>
              <a:t>low traffic</a:t>
            </a:r>
            <a:r>
              <a:rPr lang="en-US" sz="2000" dirty="0"/>
              <a:t> and should be excluded.</a:t>
            </a:r>
          </a:p>
          <a:p>
            <a:pPr marL="0" indent="0" algn="just">
              <a:spcAft>
                <a:spcPts val="600"/>
              </a:spcAft>
              <a:buNone/>
            </a:pPr>
            <a:endParaRPr sz="2000" dirty="0"/>
          </a:p>
          <a:p>
            <a:pPr algn="just">
              <a:spcAft>
                <a:spcPts val="600"/>
              </a:spcAft>
            </a:pPr>
            <a:r>
              <a:rPr lang="en-US" sz="2000" b="1" dirty="0"/>
              <a:t>Logistic Regression </a:t>
            </a:r>
            <a:r>
              <a:rPr lang="en-US" sz="2000" dirty="0"/>
              <a:t>is the best model considering that there is no overfitting and provides a good balance of precision and recall, resulting in a high F1-score(</a:t>
            </a:r>
            <a:r>
              <a:rPr lang="en-US" sz="2000" b="1" dirty="0"/>
              <a:t>0.82</a:t>
            </a:r>
            <a:r>
              <a:rPr lang="en-US" sz="2000" dirty="0"/>
              <a:t>).</a:t>
            </a:r>
          </a:p>
        </p:txBody>
      </p:sp>
      <p:pic>
        <p:nvPicPr>
          <p:cNvPr id="4" name="Imagen 3" descr="Logotipo, nombre de la empresa&#10;&#10;Descripción generada automáticamente">
            <a:extLst>
              <a:ext uri="{FF2B5EF4-FFF2-40B4-BE49-F238E27FC236}">
                <a16:creationId xmlns:a16="http://schemas.microsoft.com/office/drawing/2014/main" id="{A1FC6EAC-1FFF-2BAE-422C-3EC01C5829F5}"/>
              </a:ext>
            </a:extLst>
          </p:cNvPr>
          <p:cNvPicPr>
            <a:picLocks noChangeAspect="1"/>
          </p:cNvPicPr>
          <p:nvPr/>
        </p:nvPicPr>
        <p:blipFill>
          <a:blip r:embed="rId3"/>
          <a:stretch>
            <a:fillRect/>
          </a:stretch>
        </p:blipFill>
        <p:spPr>
          <a:xfrm>
            <a:off x="3767328" y="6013094"/>
            <a:ext cx="1609344" cy="844906"/>
          </a:xfrm>
          <a:prstGeom prst="rect">
            <a:avLst/>
          </a:prstGeom>
        </p:spPr>
      </p:pic>
      <p:sp>
        <p:nvSpPr>
          <p:cNvPr id="6" name="Rectangle 2">
            <a:extLst>
              <a:ext uri="{FF2B5EF4-FFF2-40B4-BE49-F238E27FC236}">
                <a16:creationId xmlns:a16="http://schemas.microsoft.com/office/drawing/2014/main" id="{FBDD5BAE-F065-4166-7B14-A24BCF1988D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000" b="0" i="0" u="none" strike="noStrike" cap="none" normalizeH="0" baseline="0">
                <a:ln>
                  <a:noFill/>
                </a:ln>
                <a:solidFill>
                  <a:srgbClr val="EFEFF5"/>
                </a:solidFill>
                <a:effectLst/>
                <a:latin typeface="Studio-Feixen-Sans"/>
              </a:rPr>
              <a:t>Our analysis revealed that recipes categorized as </a:t>
            </a:r>
            <a:r>
              <a:rPr kumimoji="0" lang="es-CL" altLang="es-CL" sz="900" b="0" i="0" u="none" strike="noStrike" cap="none" normalizeH="0" baseline="0">
                <a:ln>
                  <a:noFill/>
                </a:ln>
                <a:solidFill>
                  <a:srgbClr val="EFEFF5"/>
                </a:solidFill>
                <a:effectLst/>
                <a:latin typeface="JetBrainsMonoNL"/>
              </a:rPr>
              <a:t>Vegetable</a:t>
            </a:r>
            <a:r>
              <a:rPr kumimoji="0" lang="es-CL" altLang="es-CL" sz="1000" b="0" i="0" u="none" strike="noStrike" cap="none" normalizeH="0" baseline="0">
                <a:ln>
                  <a:noFill/>
                </a:ln>
                <a:solidFill>
                  <a:srgbClr val="EFEFF5"/>
                </a:solidFill>
                <a:effectLst/>
                <a:latin typeface="Studio-Feixen-Sans"/>
              </a:rPr>
              <a:t>, </a:t>
            </a:r>
            <a:r>
              <a:rPr kumimoji="0" lang="es-CL" altLang="es-CL" sz="900" b="0" i="0" u="none" strike="noStrike" cap="none" normalizeH="0" baseline="0">
                <a:ln>
                  <a:noFill/>
                </a:ln>
                <a:solidFill>
                  <a:srgbClr val="EFEFF5"/>
                </a:solidFill>
                <a:effectLst/>
                <a:latin typeface="JetBrainsMonoNL"/>
              </a:rPr>
              <a:t>Potato</a:t>
            </a:r>
            <a:r>
              <a:rPr kumimoji="0" lang="es-CL" altLang="es-CL" sz="1000" b="0" i="0" u="none" strike="noStrike" cap="none" normalizeH="0" baseline="0">
                <a:ln>
                  <a:noFill/>
                </a:ln>
                <a:solidFill>
                  <a:srgbClr val="EFEFF5"/>
                </a:solidFill>
                <a:effectLst/>
                <a:latin typeface="Studio-Feixen-Sans"/>
              </a:rPr>
              <a:t>, or </a:t>
            </a:r>
            <a:r>
              <a:rPr kumimoji="0" lang="es-CL" altLang="es-CL" sz="900" b="0" i="0" u="none" strike="noStrike" cap="none" normalizeH="0" baseline="0">
                <a:ln>
                  <a:noFill/>
                </a:ln>
                <a:solidFill>
                  <a:srgbClr val="EFEFF5"/>
                </a:solidFill>
                <a:effectLst/>
                <a:latin typeface="JetBrainsMonoNL"/>
              </a:rPr>
              <a:t>Pork</a:t>
            </a:r>
            <a:r>
              <a:rPr kumimoji="0" lang="es-CL" altLang="es-CL" sz="1000" b="0" i="0" u="none" strike="noStrike" cap="none" normalizeH="0" baseline="0">
                <a:ln>
                  <a:noFill/>
                </a:ln>
                <a:solidFill>
                  <a:srgbClr val="EFEFF5"/>
                </a:solidFill>
                <a:effectLst/>
                <a:latin typeface="Studio-Feixen-Sans"/>
              </a:rPr>
              <a:t> consistently generate high traffic, making them ideal for the website. Conversely, </a:t>
            </a:r>
            <a:r>
              <a:rPr kumimoji="0" lang="es-CL" altLang="es-CL" sz="900" b="0" i="0" u="none" strike="noStrike" cap="none" normalizeH="0" baseline="0">
                <a:ln>
                  <a:noFill/>
                </a:ln>
                <a:solidFill>
                  <a:srgbClr val="EFEFF5"/>
                </a:solidFill>
                <a:effectLst/>
                <a:latin typeface="JetBrainsMonoNL"/>
              </a:rPr>
              <a:t>Beverages</a:t>
            </a:r>
            <a:r>
              <a:rPr kumimoji="0" lang="es-CL" altLang="es-CL" sz="1000" b="0" i="0" u="none" strike="noStrike" cap="none" normalizeH="0" baseline="0">
                <a:ln>
                  <a:noFill/>
                </a:ln>
                <a:solidFill>
                  <a:srgbClr val="EFEFF5"/>
                </a:solidFill>
                <a:effectLst/>
                <a:latin typeface="Studio-Feixen-Sans"/>
              </a:rPr>
              <a:t> typically result in </a:t>
            </a:r>
            <a:r>
              <a:rPr kumimoji="0" lang="es-CL" altLang="es-CL" sz="900" b="0" i="0" u="none" strike="noStrike" cap="none" normalizeH="0" baseline="0">
                <a:ln>
                  <a:noFill/>
                </a:ln>
                <a:solidFill>
                  <a:srgbClr val="EFEFF5"/>
                </a:solidFill>
                <a:effectLst/>
                <a:latin typeface="JetBrainsMonoNL"/>
              </a:rPr>
              <a:t>low traffic</a:t>
            </a:r>
            <a:r>
              <a:rPr kumimoji="0" lang="es-CL" altLang="es-CL" sz="1000" b="0" i="0" u="none" strike="noStrike" cap="none" normalizeH="0" baseline="0">
                <a:ln>
                  <a:noFill/>
                </a:ln>
                <a:solidFill>
                  <a:srgbClr val="EFEFF5"/>
                </a:solidFill>
                <a:effectLst/>
                <a:latin typeface="Studio-Feixen-Sans"/>
              </a:rPr>
              <a:t> and should be excluded.</a:t>
            </a:r>
            <a:r>
              <a:rPr kumimoji="0" lang="es-CL" altLang="es-CL" sz="600" b="0" i="0" u="none" strike="noStrike" cap="none" normalizeH="0" baseline="0">
                <a:ln>
                  <a:noFill/>
                </a:ln>
                <a:solidFill>
                  <a:schemeClr val="tx1"/>
                </a:solidFill>
                <a:effectLst/>
              </a:rPr>
              <a:t> </a:t>
            </a:r>
            <a:endParaRPr kumimoji="0" lang="es-CL" altLang="es-CL" sz="1800" b="0" i="0" u="none" strike="noStrike" cap="none" normalizeH="0" baseline="0">
              <a:ln>
                <a:noFill/>
              </a:ln>
              <a:solidFill>
                <a:schemeClr val="tx1"/>
              </a:solidFill>
              <a:effectLst/>
              <a:latin typeface="Arial" panose="020B0604020202020204" pitchFamily="34" charset="0"/>
            </a:endParaRPr>
          </a:p>
        </p:txBody>
      </p:sp>
      <p:pic>
        <p:nvPicPr>
          <p:cNvPr id="4112" name="Picture 16" descr="Conclusion - Free files and folders icons">
            <a:extLst>
              <a:ext uri="{FF2B5EF4-FFF2-40B4-BE49-F238E27FC236}">
                <a16:creationId xmlns:a16="http://schemas.microsoft.com/office/drawing/2014/main" id="{3D903609-6CA9-7126-62A5-E1716E1A36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010" y="2688105"/>
            <a:ext cx="1481790" cy="1481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Recommendations</a:t>
            </a:r>
          </a:p>
        </p:txBody>
      </p:sp>
      <p:sp>
        <p:nvSpPr>
          <p:cNvPr id="3" name="Content Placeholder 2"/>
          <p:cNvSpPr>
            <a:spLocks noGrp="1"/>
          </p:cNvSpPr>
          <p:nvPr>
            <p:ph idx="1"/>
          </p:nvPr>
        </p:nvSpPr>
        <p:spPr>
          <a:xfrm>
            <a:off x="744710" y="1943099"/>
            <a:ext cx="5370339" cy="2971799"/>
          </a:xfrm>
        </p:spPr>
        <p:txBody>
          <a:bodyPr>
            <a:normAutofit fontScale="92500" lnSpcReduction="20000"/>
          </a:bodyPr>
          <a:lstStyle/>
          <a:p>
            <a:pPr marL="0" indent="0" algn="just">
              <a:buNone/>
            </a:pPr>
            <a:r>
              <a:rPr sz="2000" dirty="0"/>
              <a:t>1. Implement the </a:t>
            </a:r>
            <a:r>
              <a:rPr sz="2000" b="1" dirty="0"/>
              <a:t>Logistic Regression</a:t>
            </a:r>
            <a:r>
              <a:rPr sz="2000" dirty="0"/>
              <a:t> model</a:t>
            </a:r>
            <a:r>
              <a:rPr lang="es-MX" sz="2000" dirty="0"/>
              <a:t>.</a:t>
            </a:r>
            <a:endParaRPr lang="es-CL" sz="2000" dirty="0"/>
          </a:p>
          <a:p>
            <a:pPr marL="0" indent="0" algn="just">
              <a:buNone/>
            </a:pPr>
            <a:endParaRPr lang="es-CL" sz="2000" dirty="0"/>
          </a:p>
          <a:p>
            <a:pPr marL="0" indent="0" algn="just">
              <a:buNone/>
            </a:pPr>
            <a:r>
              <a:rPr sz="2000" dirty="0"/>
              <a:t>2.</a:t>
            </a:r>
            <a:r>
              <a:rPr lang="es-MX" sz="2000" dirty="0"/>
              <a:t> R</a:t>
            </a:r>
            <a:r>
              <a:rPr sz="2000" dirty="0" err="1"/>
              <a:t>efine</a:t>
            </a:r>
            <a:r>
              <a:rPr sz="2000" dirty="0"/>
              <a:t> the </a:t>
            </a:r>
            <a:r>
              <a:rPr sz="2000" b="1" dirty="0"/>
              <a:t>Random Forest</a:t>
            </a:r>
            <a:r>
              <a:rPr sz="2000" dirty="0"/>
              <a:t> model</a:t>
            </a:r>
            <a:r>
              <a:rPr lang="es-MX" sz="2000" dirty="0"/>
              <a:t> </a:t>
            </a:r>
            <a:r>
              <a:rPr lang="es-MX" sz="2000" dirty="0" err="1"/>
              <a:t>with</a:t>
            </a:r>
            <a:r>
              <a:rPr lang="es-MX" sz="2000" dirty="0"/>
              <a:t> </a:t>
            </a:r>
            <a:r>
              <a:rPr lang="es-MX" sz="2000" b="1" dirty="0" err="1"/>
              <a:t>hyperparameters</a:t>
            </a:r>
            <a:r>
              <a:rPr lang="es-MX" sz="2000" dirty="0"/>
              <a:t> </a:t>
            </a:r>
            <a:r>
              <a:rPr lang="es-MX" sz="2000" dirty="0" err="1"/>
              <a:t>tuning</a:t>
            </a:r>
            <a:r>
              <a:rPr lang="es-MX" sz="2000" dirty="0"/>
              <a:t>.</a:t>
            </a:r>
          </a:p>
          <a:p>
            <a:pPr marL="0" indent="0" algn="just">
              <a:buNone/>
            </a:pPr>
            <a:endParaRPr lang="es-MX" sz="2000" dirty="0"/>
          </a:p>
          <a:p>
            <a:pPr marL="0" indent="0" algn="just">
              <a:buNone/>
            </a:pPr>
            <a:r>
              <a:rPr sz="2000" dirty="0"/>
              <a:t>3. Incorporate additional features</a:t>
            </a:r>
            <a:r>
              <a:rPr lang="es-CL" sz="2000" dirty="0"/>
              <a:t> and </a:t>
            </a:r>
            <a:r>
              <a:rPr lang="es-CL" sz="2000" dirty="0" err="1"/>
              <a:t>class</a:t>
            </a:r>
            <a:r>
              <a:rPr lang="es-CL" sz="2000" dirty="0"/>
              <a:t> </a:t>
            </a:r>
            <a:r>
              <a:rPr lang="es-CL" sz="2000" dirty="0" err="1"/>
              <a:t>adjustment</a:t>
            </a:r>
            <a:r>
              <a:rPr lang="es-CL" sz="2000" dirty="0"/>
              <a:t>.</a:t>
            </a:r>
          </a:p>
          <a:p>
            <a:pPr marL="0" indent="0" algn="just">
              <a:buNone/>
            </a:pPr>
            <a:endParaRPr lang="es-CL" sz="2000" dirty="0"/>
          </a:p>
          <a:p>
            <a:pPr marL="0" indent="0" algn="just">
              <a:buNone/>
            </a:pPr>
            <a:r>
              <a:rPr sz="2000" dirty="0"/>
              <a:t>4. Regularly monitor </a:t>
            </a:r>
            <a:r>
              <a:rPr lang="es-MX" sz="2000" dirty="0" err="1"/>
              <a:t>model</a:t>
            </a:r>
            <a:r>
              <a:rPr lang="es-MX" sz="2000" dirty="0"/>
              <a:t> performance </a:t>
            </a:r>
            <a:r>
              <a:rPr lang="es-MX" sz="2000" dirty="0" err="1"/>
              <a:t>using</a:t>
            </a:r>
            <a:r>
              <a:rPr lang="es-MX" sz="2000" dirty="0"/>
              <a:t> </a:t>
            </a:r>
            <a:r>
              <a:rPr lang="es-MX" sz="2000" dirty="0" err="1"/>
              <a:t>the</a:t>
            </a:r>
            <a:r>
              <a:rPr lang="es-MX" sz="2000" dirty="0"/>
              <a:t> </a:t>
            </a:r>
            <a:r>
              <a:rPr lang="es-MX" sz="2000" dirty="0" err="1"/>
              <a:t>business</a:t>
            </a:r>
            <a:r>
              <a:rPr lang="es-MX" sz="2000" dirty="0"/>
              <a:t> </a:t>
            </a:r>
            <a:r>
              <a:rPr lang="es-MX" sz="2000" dirty="0" err="1"/>
              <a:t>metric</a:t>
            </a:r>
            <a:r>
              <a:rPr lang="es-MX" sz="2000" dirty="0"/>
              <a:t>.</a:t>
            </a:r>
            <a:endParaRPr sz="2000" dirty="0"/>
          </a:p>
        </p:txBody>
      </p:sp>
      <p:pic>
        <p:nvPicPr>
          <p:cNvPr id="4" name="Imagen 3" descr="Logotipo, nombre de la empresa&#10;&#10;Descripción generada automáticamente">
            <a:extLst>
              <a:ext uri="{FF2B5EF4-FFF2-40B4-BE49-F238E27FC236}">
                <a16:creationId xmlns:a16="http://schemas.microsoft.com/office/drawing/2014/main" id="{A1FC6EAC-1FFF-2BAE-422C-3EC01C5829F5}"/>
              </a:ext>
            </a:extLst>
          </p:cNvPr>
          <p:cNvPicPr>
            <a:picLocks noChangeAspect="1"/>
          </p:cNvPicPr>
          <p:nvPr/>
        </p:nvPicPr>
        <p:blipFill>
          <a:blip r:embed="rId2"/>
          <a:stretch>
            <a:fillRect/>
          </a:stretch>
        </p:blipFill>
        <p:spPr>
          <a:xfrm>
            <a:off x="3767328" y="6013094"/>
            <a:ext cx="1609344" cy="844906"/>
          </a:xfrm>
          <a:prstGeom prst="rect">
            <a:avLst/>
          </a:prstGeom>
        </p:spPr>
      </p:pic>
      <p:pic>
        <p:nvPicPr>
          <p:cNvPr id="5122" name="Picture 2" descr="Free hands and gestures icons">
            <a:extLst>
              <a:ext uri="{FF2B5EF4-FFF2-40B4-BE49-F238E27FC236}">
                <a16:creationId xmlns:a16="http://schemas.microsoft.com/office/drawing/2014/main" id="{B8B9DB82-F428-7CCD-8A93-D4E70C7DE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768" y="2631737"/>
            <a:ext cx="1594522" cy="159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87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304"/>
            <a:ext cx="8229600" cy="1143000"/>
          </a:xfrm>
        </p:spPr>
        <p:txBody>
          <a:bodyPr/>
          <a:lstStyle/>
          <a:p>
            <a:r>
              <a:rPr dirty="0"/>
              <a:t>Overview and Business Goals</a:t>
            </a:r>
          </a:p>
        </p:txBody>
      </p:sp>
      <p:sp>
        <p:nvSpPr>
          <p:cNvPr id="3" name="Content Placeholder 2"/>
          <p:cNvSpPr>
            <a:spLocks noGrp="1"/>
          </p:cNvSpPr>
          <p:nvPr>
            <p:ph idx="1"/>
          </p:nvPr>
        </p:nvSpPr>
        <p:spPr>
          <a:xfrm>
            <a:off x="886968" y="2414778"/>
            <a:ext cx="4553712" cy="1771650"/>
          </a:xfrm>
        </p:spPr>
        <p:txBody>
          <a:bodyPr>
            <a:normAutofit/>
          </a:bodyPr>
          <a:lstStyle/>
          <a:p>
            <a:pPr algn="just">
              <a:buFont typeface="Wingdings" panose="05000000000000000000" pitchFamily="2" charset="2"/>
              <a:buChar char="Ø"/>
            </a:pPr>
            <a:r>
              <a:rPr sz="2000" b="1" dirty="0"/>
              <a:t>Objective: </a:t>
            </a:r>
            <a:r>
              <a:rPr sz="2000" dirty="0"/>
              <a:t>Predict popular recipes to increase site traffic and subscriptions.</a:t>
            </a:r>
            <a:endParaRPr lang="es-MX" sz="2000" dirty="0"/>
          </a:p>
          <a:p>
            <a:pPr algn="just"/>
            <a:endParaRPr lang="es-CL" sz="2000" dirty="0"/>
          </a:p>
          <a:p>
            <a:pPr algn="just">
              <a:buFont typeface="Wingdings" panose="05000000000000000000" pitchFamily="2" charset="2"/>
              <a:buChar char="Ø"/>
            </a:pPr>
            <a:r>
              <a:rPr lang="en-US" sz="2000" b="1" dirty="0"/>
              <a:t>Business Goal: </a:t>
            </a:r>
            <a:r>
              <a:rPr lang="en-US" sz="2000" dirty="0"/>
              <a:t>Achieve 80% prediction accuracy for high traffic recipes.</a:t>
            </a:r>
            <a:endParaRPr sz="2000" dirty="0"/>
          </a:p>
          <a:p>
            <a:pPr marL="0" indent="0">
              <a:buNone/>
            </a:pPr>
            <a:endParaRPr lang="es-CL" sz="2600" dirty="0"/>
          </a:p>
        </p:txBody>
      </p:sp>
      <p:pic>
        <p:nvPicPr>
          <p:cNvPr id="4" name="Imagen 3" descr="Logotipo, nombre de la empresa&#10;&#10;Descripción generada automáticamente">
            <a:extLst>
              <a:ext uri="{FF2B5EF4-FFF2-40B4-BE49-F238E27FC236}">
                <a16:creationId xmlns:a16="http://schemas.microsoft.com/office/drawing/2014/main" id="{12A9BC45-2F51-084B-B262-D59DB1492F75}"/>
              </a:ext>
            </a:extLst>
          </p:cNvPr>
          <p:cNvPicPr>
            <a:picLocks noChangeAspect="1"/>
          </p:cNvPicPr>
          <p:nvPr/>
        </p:nvPicPr>
        <p:blipFill>
          <a:blip r:embed="rId3"/>
          <a:stretch>
            <a:fillRect/>
          </a:stretch>
        </p:blipFill>
        <p:spPr>
          <a:xfrm>
            <a:off x="3767328" y="6013094"/>
            <a:ext cx="1609344" cy="844906"/>
          </a:xfrm>
          <a:prstGeom prst="rect">
            <a:avLst/>
          </a:prstGeom>
        </p:spPr>
      </p:pic>
      <p:pic>
        <p:nvPicPr>
          <p:cNvPr id="1028" name="Picture 4" descr="Web traffic Generic Mixed icon">
            <a:extLst>
              <a:ext uri="{FF2B5EF4-FFF2-40B4-BE49-F238E27FC236}">
                <a16:creationId xmlns:a16="http://schemas.microsoft.com/office/drawing/2014/main" id="{18049E43-AEF5-4040-A918-1043DBE78A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308" y="2543175"/>
            <a:ext cx="1514856" cy="1514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lstStyle/>
          <a:p>
            <a:r>
              <a:rPr dirty="0"/>
              <a:t>Summary of the </a:t>
            </a:r>
            <a:r>
              <a:rPr lang="es-CL" dirty="0"/>
              <a:t>Project</a:t>
            </a:r>
            <a:endParaRPr dirty="0"/>
          </a:p>
        </p:txBody>
      </p:sp>
      <p:sp>
        <p:nvSpPr>
          <p:cNvPr id="3" name="Content Placeholder 2"/>
          <p:cNvSpPr>
            <a:spLocks noGrp="1"/>
          </p:cNvSpPr>
          <p:nvPr>
            <p:ph idx="1"/>
          </p:nvPr>
        </p:nvSpPr>
        <p:spPr>
          <a:xfrm>
            <a:off x="457200" y="2479993"/>
            <a:ext cx="4288536" cy="1898013"/>
          </a:xfrm>
        </p:spPr>
        <p:txBody>
          <a:bodyPr>
            <a:normAutofit/>
          </a:bodyPr>
          <a:lstStyle/>
          <a:p>
            <a:pPr>
              <a:buFont typeface="Wingdings" panose="05000000000000000000" pitchFamily="2" charset="2"/>
              <a:buChar char="q"/>
            </a:pPr>
            <a:r>
              <a:rPr sz="2000" dirty="0"/>
              <a:t>Data </a:t>
            </a:r>
            <a:r>
              <a:rPr lang="es-MX" sz="2000" dirty="0"/>
              <a:t>V</a:t>
            </a:r>
            <a:r>
              <a:rPr sz="2000" dirty="0" err="1"/>
              <a:t>alidation</a:t>
            </a:r>
            <a:r>
              <a:rPr sz="2000" dirty="0"/>
              <a:t> and </a:t>
            </a:r>
            <a:r>
              <a:rPr lang="es-MX" sz="2000" dirty="0"/>
              <a:t>C</a:t>
            </a:r>
            <a:r>
              <a:rPr sz="2000" dirty="0"/>
              <a:t>leaning</a:t>
            </a:r>
            <a:endParaRPr lang="es-CL" sz="2000" dirty="0"/>
          </a:p>
          <a:p>
            <a:pPr>
              <a:buFont typeface="Wingdings" panose="05000000000000000000" pitchFamily="2" charset="2"/>
              <a:buChar char="q"/>
            </a:pPr>
            <a:r>
              <a:rPr lang="es-CL" sz="2000" dirty="0" err="1"/>
              <a:t>Exploratory</a:t>
            </a:r>
            <a:r>
              <a:rPr lang="es-CL" sz="2000" dirty="0"/>
              <a:t> Data </a:t>
            </a:r>
            <a:r>
              <a:rPr lang="es-CL" sz="2000" dirty="0" err="1"/>
              <a:t>Analysis</a:t>
            </a:r>
            <a:r>
              <a:rPr lang="es-CL" sz="2000" dirty="0"/>
              <a:t> (EDA)</a:t>
            </a:r>
          </a:p>
          <a:p>
            <a:pPr>
              <a:buFont typeface="Wingdings" panose="05000000000000000000" pitchFamily="2" charset="2"/>
              <a:buChar char="q"/>
            </a:pPr>
            <a:r>
              <a:rPr sz="2000" dirty="0"/>
              <a:t>Model </a:t>
            </a:r>
            <a:r>
              <a:rPr lang="es-MX" sz="2000" dirty="0"/>
              <a:t>D</a:t>
            </a:r>
            <a:r>
              <a:rPr sz="2000" dirty="0" err="1"/>
              <a:t>evelopment</a:t>
            </a:r>
            <a:r>
              <a:rPr sz="2000" dirty="0"/>
              <a:t> and </a:t>
            </a:r>
            <a:r>
              <a:rPr lang="es-MX" sz="2000" dirty="0"/>
              <a:t>E</a:t>
            </a:r>
            <a:r>
              <a:rPr sz="2000" dirty="0"/>
              <a:t>valuation</a:t>
            </a:r>
          </a:p>
          <a:p>
            <a:pPr>
              <a:buFont typeface="Wingdings" panose="05000000000000000000" pitchFamily="2" charset="2"/>
              <a:buChar char="q"/>
            </a:pPr>
            <a:r>
              <a:rPr sz="2000" dirty="0"/>
              <a:t>Business </a:t>
            </a:r>
            <a:r>
              <a:rPr lang="es-MX" sz="2000" dirty="0"/>
              <a:t>M</a:t>
            </a:r>
            <a:r>
              <a:rPr sz="2000" dirty="0" err="1"/>
              <a:t>etric</a:t>
            </a:r>
            <a:r>
              <a:rPr sz="2000" dirty="0"/>
              <a:t> </a:t>
            </a:r>
            <a:r>
              <a:rPr lang="es-MX" sz="2000" dirty="0"/>
              <a:t>D</a:t>
            </a:r>
            <a:r>
              <a:rPr sz="2000" dirty="0" err="1"/>
              <a:t>efinition</a:t>
            </a:r>
            <a:endParaRPr lang="es-MX" sz="2000" dirty="0"/>
          </a:p>
          <a:p>
            <a:pPr>
              <a:buFont typeface="Wingdings" panose="05000000000000000000" pitchFamily="2" charset="2"/>
              <a:buChar char="q"/>
            </a:pPr>
            <a:r>
              <a:rPr lang="es-CL" sz="2000" dirty="0" err="1"/>
              <a:t>Recommendations</a:t>
            </a:r>
            <a:endParaRPr sz="2000" dirty="0"/>
          </a:p>
        </p:txBody>
      </p:sp>
      <p:pic>
        <p:nvPicPr>
          <p:cNvPr id="4" name="Imagen 3" descr="Logotipo, nombre de la empresa&#10;&#10;Descripción generada automáticamente">
            <a:extLst>
              <a:ext uri="{FF2B5EF4-FFF2-40B4-BE49-F238E27FC236}">
                <a16:creationId xmlns:a16="http://schemas.microsoft.com/office/drawing/2014/main" id="{C3D513EA-E98A-75FA-72DB-07A9D66C57ED}"/>
              </a:ext>
            </a:extLst>
          </p:cNvPr>
          <p:cNvPicPr>
            <a:picLocks noChangeAspect="1"/>
          </p:cNvPicPr>
          <p:nvPr/>
        </p:nvPicPr>
        <p:blipFill>
          <a:blip r:embed="rId3"/>
          <a:stretch>
            <a:fillRect/>
          </a:stretch>
        </p:blipFill>
        <p:spPr>
          <a:xfrm>
            <a:off x="3767328" y="6013094"/>
            <a:ext cx="1609344" cy="844906"/>
          </a:xfrm>
          <a:prstGeom prst="rect">
            <a:avLst/>
          </a:prstGeom>
        </p:spPr>
      </p:pic>
      <p:pic>
        <p:nvPicPr>
          <p:cNvPr id="6" name="Imagen 5" descr="Escala de tiempo&#10;&#10;Descripción generada automáticamente">
            <a:extLst>
              <a:ext uri="{FF2B5EF4-FFF2-40B4-BE49-F238E27FC236}">
                <a16:creationId xmlns:a16="http://schemas.microsoft.com/office/drawing/2014/main" id="{4CB5D13D-B055-6F28-AC0B-DE7A9BCB89FA}"/>
              </a:ext>
            </a:extLst>
          </p:cNvPr>
          <p:cNvPicPr>
            <a:picLocks noChangeAspect="1"/>
          </p:cNvPicPr>
          <p:nvPr/>
        </p:nvPicPr>
        <p:blipFill>
          <a:blip r:embed="rId4"/>
          <a:stretch>
            <a:fillRect/>
          </a:stretch>
        </p:blipFill>
        <p:spPr>
          <a:xfrm>
            <a:off x="4927165" y="2779141"/>
            <a:ext cx="3759635" cy="12997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lstStyle/>
          <a:p>
            <a:r>
              <a:rPr lang="es-MX" dirty="0"/>
              <a:t>Data </a:t>
            </a:r>
            <a:r>
              <a:rPr lang="es-MX" dirty="0" err="1"/>
              <a:t>Validation</a:t>
            </a:r>
            <a:r>
              <a:rPr lang="es-MX" dirty="0"/>
              <a:t> and </a:t>
            </a:r>
            <a:r>
              <a:rPr lang="es-MX" dirty="0" err="1"/>
              <a:t>Cleaning</a:t>
            </a:r>
            <a:endParaRPr dirty="0"/>
          </a:p>
        </p:txBody>
      </p:sp>
      <p:pic>
        <p:nvPicPr>
          <p:cNvPr id="4" name="Imagen 3" descr="Logotipo, nombre de la empresa&#10;&#10;Descripción generada automáticamente">
            <a:extLst>
              <a:ext uri="{FF2B5EF4-FFF2-40B4-BE49-F238E27FC236}">
                <a16:creationId xmlns:a16="http://schemas.microsoft.com/office/drawing/2014/main" id="{DA3A7339-67C1-9122-036A-88E982C48534}"/>
              </a:ext>
            </a:extLst>
          </p:cNvPr>
          <p:cNvPicPr>
            <a:picLocks noChangeAspect="1"/>
          </p:cNvPicPr>
          <p:nvPr/>
        </p:nvPicPr>
        <p:blipFill>
          <a:blip r:embed="rId3"/>
          <a:stretch>
            <a:fillRect/>
          </a:stretch>
        </p:blipFill>
        <p:spPr>
          <a:xfrm>
            <a:off x="3767328" y="6013094"/>
            <a:ext cx="1609344" cy="844906"/>
          </a:xfrm>
          <a:prstGeom prst="rect">
            <a:avLst/>
          </a:prstGeom>
        </p:spPr>
      </p:pic>
      <p:graphicFrame>
        <p:nvGraphicFramePr>
          <p:cNvPr id="14" name="Tabla 13">
            <a:extLst>
              <a:ext uri="{FF2B5EF4-FFF2-40B4-BE49-F238E27FC236}">
                <a16:creationId xmlns:a16="http://schemas.microsoft.com/office/drawing/2014/main" id="{854B0380-8A63-0588-6BF8-0B12901FB57A}"/>
              </a:ext>
            </a:extLst>
          </p:cNvPr>
          <p:cNvGraphicFramePr>
            <a:graphicFrameLocks noGrp="1"/>
          </p:cNvGraphicFramePr>
          <p:nvPr>
            <p:extLst>
              <p:ext uri="{D42A27DB-BD31-4B8C-83A1-F6EECF244321}">
                <p14:modId xmlns:p14="http://schemas.microsoft.com/office/powerpoint/2010/main" val="3872386642"/>
              </p:ext>
            </p:extLst>
          </p:nvPr>
        </p:nvGraphicFramePr>
        <p:xfrm>
          <a:off x="576072" y="1625572"/>
          <a:ext cx="8302752" cy="3778531"/>
        </p:xfrm>
        <a:graphic>
          <a:graphicData uri="http://schemas.openxmlformats.org/drawingml/2006/table">
            <a:tbl>
              <a:tblPr>
                <a:tableStyleId>{5C22544A-7EE6-4342-B048-85BDC9FD1C3A}</a:tableStyleId>
              </a:tblPr>
              <a:tblGrid>
                <a:gridCol w="991247">
                  <a:extLst>
                    <a:ext uri="{9D8B030D-6E8A-4147-A177-3AD203B41FA5}">
                      <a16:colId xmlns:a16="http://schemas.microsoft.com/office/drawing/2014/main" val="1231992334"/>
                    </a:ext>
                  </a:extLst>
                </a:gridCol>
                <a:gridCol w="1101385">
                  <a:extLst>
                    <a:ext uri="{9D8B030D-6E8A-4147-A177-3AD203B41FA5}">
                      <a16:colId xmlns:a16="http://schemas.microsoft.com/office/drawing/2014/main" val="3766988526"/>
                    </a:ext>
                  </a:extLst>
                </a:gridCol>
                <a:gridCol w="1203052">
                  <a:extLst>
                    <a:ext uri="{9D8B030D-6E8A-4147-A177-3AD203B41FA5}">
                      <a16:colId xmlns:a16="http://schemas.microsoft.com/office/drawing/2014/main" val="3679131074"/>
                    </a:ext>
                  </a:extLst>
                </a:gridCol>
                <a:gridCol w="2084160">
                  <a:extLst>
                    <a:ext uri="{9D8B030D-6E8A-4147-A177-3AD203B41FA5}">
                      <a16:colId xmlns:a16="http://schemas.microsoft.com/office/drawing/2014/main" val="451477464"/>
                    </a:ext>
                  </a:extLst>
                </a:gridCol>
                <a:gridCol w="2922908">
                  <a:extLst>
                    <a:ext uri="{9D8B030D-6E8A-4147-A177-3AD203B41FA5}">
                      <a16:colId xmlns:a16="http://schemas.microsoft.com/office/drawing/2014/main" val="3256280470"/>
                    </a:ext>
                  </a:extLst>
                </a:gridCol>
              </a:tblGrid>
              <a:tr h="223032">
                <a:tc>
                  <a:txBody>
                    <a:bodyPr/>
                    <a:lstStyle/>
                    <a:p>
                      <a:pPr algn="ctr" fontAlgn="ctr"/>
                      <a:r>
                        <a:rPr lang="es-CL" sz="1200" b="1" u="none" strike="noStrike" dirty="0" err="1">
                          <a:effectLst/>
                        </a:rPr>
                        <a:t>Column</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b="1" u="none" strike="noStrike">
                          <a:effectLst/>
                        </a:rPr>
                        <a:t>Initial Data Type</a:t>
                      </a:r>
                      <a:endParaRPr lang="es-CL" sz="1200" b="1" i="0" u="none" strike="noStrike">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b="1" u="none" strike="noStrike" dirty="0">
                          <a:effectLst/>
                        </a:rPr>
                        <a:t>Final Data </a:t>
                      </a:r>
                      <a:r>
                        <a:rPr lang="es-CL" sz="1200" b="1" u="none" strike="noStrike" dirty="0" err="1">
                          <a:effectLst/>
                        </a:rPr>
                        <a:t>Type</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b="1" u="none" strike="noStrike">
                          <a:effectLst/>
                        </a:rPr>
                        <a:t>Validation Steps</a:t>
                      </a:r>
                      <a:endParaRPr lang="es-CL" sz="1200" b="1" i="0" u="none" strike="noStrike">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b="1" u="none" strike="noStrike" dirty="0" err="1">
                          <a:effectLst/>
                        </a:rPr>
                        <a:t>Cleaning</a:t>
                      </a:r>
                      <a:r>
                        <a:rPr lang="es-CL" sz="1200" b="1" u="none" strike="noStrike" dirty="0">
                          <a:effectLst/>
                        </a:rPr>
                        <a:t> </a:t>
                      </a:r>
                      <a:r>
                        <a:rPr lang="es-CL" sz="1200" b="1" u="none" strike="noStrike" dirty="0" err="1">
                          <a:effectLst/>
                        </a:rPr>
                        <a:t>Process</a:t>
                      </a:r>
                      <a:endParaRPr lang="es-CL" sz="1200" b="1"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936693289"/>
                  </a:ext>
                </a:extLst>
              </a:tr>
              <a:tr h="331241">
                <a:tc>
                  <a:txBody>
                    <a:bodyPr/>
                    <a:lstStyle/>
                    <a:p>
                      <a:pPr algn="ctr" fontAlgn="ctr"/>
                      <a:r>
                        <a:rPr lang="es-CL" sz="1200" b="1" u="none" strike="noStrike" dirty="0" err="1">
                          <a:effectLst/>
                        </a:rPr>
                        <a:t>recipe</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int64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int64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n-US" sz="1200" u="none" strike="noStrike" dirty="0">
                          <a:effectLst/>
                        </a:rPr>
                        <a:t>Duplicates (none found)</a:t>
                      </a:r>
                      <a:endParaRPr lang="en-US"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a:effectLst/>
                        </a:rPr>
                        <a:t>No changes needed.</a:t>
                      </a:r>
                      <a:endParaRPr lang="es-CL" sz="1200" b="0" i="0" u="none" strike="noStrike">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1641794102"/>
                  </a:ext>
                </a:extLst>
              </a:tr>
              <a:tr h="312896">
                <a:tc>
                  <a:txBody>
                    <a:bodyPr/>
                    <a:lstStyle/>
                    <a:p>
                      <a:pPr algn="ctr" fontAlgn="ctr"/>
                      <a:r>
                        <a:rPr lang="es-CL" sz="1200" b="1" u="none" strike="noStrike" dirty="0" err="1">
                          <a:effectLst/>
                        </a:rPr>
                        <a:t>calories</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float64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float64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n-US" sz="1200" u="none" strike="noStrike" dirty="0">
                          <a:effectLst/>
                        </a:rPr>
                        <a:t>Identify missing values (52)</a:t>
                      </a:r>
                      <a:endParaRPr lang="en-US"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Drop</a:t>
                      </a:r>
                      <a:r>
                        <a:rPr lang="es-CL" sz="1200" u="none" strike="noStrike" dirty="0">
                          <a:effectLst/>
                        </a:rPr>
                        <a:t> </a:t>
                      </a:r>
                      <a:r>
                        <a:rPr lang="es-CL" sz="1200" u="none" strike="noStrike" dirty="0" err="1">
                          <a:effectLst/>
                        </a:rPr>
                        <a:t>missing</a:t>
                      </a:r>
                      <a:r>
                        <a:rPr lang="es-CL" sz="1200" u="none" strike="noStrike" dirty="0">
                          <a:effectLst/>
                        </a:rPr>
                        <a:t> </a:t>
                      </a:r>
                      <a:r>
                        <a:rPr lang="es-CL" sz="1200" u="none" strike="noStrike" dirty="0" err="1">
                          <a:effectLst/>
                        </a:rPr>
                        <a:t>values</a:t>
                      </a:r>
                      <a:r>
                        <a:rPr lang="es-CL" sz="1200" u="none" strike="noStrike" dirty="0">
                          <a:effectLst/>
                        </a:rPr>
                        <a:t>.</a:t>
                      </a:r>
                      <a:endParaRPr lang="es-CL" sz="1200" b="0"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69301977"/>
                  </a:ext>
                </a:extLst>
              </a:tr>
              <a:tr h="393355">
                <a:tc>
                  <a:txBody>
                    <a:bodyPr/>
                    <a:lstStyle/>
                    <a:p>
                      <a:pPr algn="ctr" fontAlgn="ctr"/>
                      <a:r>
                        <a:rPr lang="es-CL" sz="1200" b="1" u="none" strike="noStrike" dirty="0" err="1">
                          <a:effectLst/>
                        </a:rPr>
                        <a:t>carbohydrate</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float64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float64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n-US" sz="1200" u="none" strike="noStrike" dirty="0">
                          <a:effectLst/>
                        </a:rPr>
                        <a:t>Identify missing values (52)</a:t>
                      </a:r>
                      <a:endParaRPr lang="en-US"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Drop</a:t>
                      </a:r>
                      <a:r>
                        <a:rPr lang="es-CL" sz="1200" u="none" strike="noStrike" dirty="0">
                          <a:effectLst/>
                        </a:rPr>
                        <a:t> </a:t>
                      </a:r>
                      <a:r>
                        <a:rPr lang="es-CL" sz="1200" u="none" strike="noStrike" dirty="0" err="1">
                          <a:effectLst/>
                        </a:rPr>
                        <a:t>missing</a:t>
                      </a:r>
                      <a:r>
                        <a:rPr lang="es-CL" sz="1200" u="none" strike="noStrike" dirty="0">
                          <a:effectLst/>
                        </a:rPr>
                        <a:t> </a:t>
                      </a:r>
                      <a:r>
                        <a:rPr lang="es-CL" sz="1200" u="none" strike="noStrike" dirty="0" err="1">
                          <a:effectLst/>
                        </a:rPr>
                        <a:t>values</a:t>
                      </a:r>
                      <a:r>
                        <a:rPr lang="es-CL" sz="1200" u="none" strike="noStrike" dirty="0">
                          <a:effectLst/>
                        </a:rPr>
                        <a:t>.</a:t>
                      </a:r>
                      <a:endParaRPr lang="es-CL" sz="1200" b="0"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1187702245"/>
                  </a:ext>
                </a:extLst>
              </a:tr>
              <a:tr h="223032">
                <a:tc>
                  <a:txBody>
                    <a:bodyPr/>
                    <a:lstStyle/>
                    <a:p>
                      <a:pPr algn="ctr" fontAlgn="ctr"/>
                      <a:r>
                        <a:rPr lang="es-CL" sz="1200" b="1" u="none" strike="noStrike" dirty="0" err="1">
                          <a:effectLst/>
                        </a:rPr>
                        <a:t>sugar</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a:effectLst/>
                        </a:rPr>
                        <a:t>float64</a:t>
                      </a:r>
                      <a:endParaRPr lang="es-CL" sz="1200" b="0" i="0" u="none" strike="noStrike">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float64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n-US" sz="1200" u="none" strike="noStrike" dirty="0">
                          <a:effectLst/>
                        </a:rPr>
                        <a:t>Identify missing values (52)</a:t>
                      </a:r>
                      <a:endParaRPr lang="en-US"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Drop</a:t>
                      </a:r>
                      <a:r>
                        <a:rPr lang="es-CL" sz="1200" u="none" strike="noStrike" dirty="0">
                          <a:effectLst/>
                        </a:rPr>
                        <a:t> </a:t>
                      </a:r>
                      <a:r>
                        <a:rPr lang="es-CL" sz="1200" u="none" strike="noStrike" dirty="0" err="1">
                          <a:effectLst/>
                        </a:rPr>
                        <a:t>missing</a:t>
                      </a:r>
                      <a:r>
                        <a:rPr lang="es-CL" sz="1200" u="none" strike="noStrike" dirty="0">
                          <a:effectLst/>
                        </a:rPr>
                        <a:t> </a:t>
                      </a:r>
                      <a:r>
                        <a:rPr lang="es-CL" sz="1200" u="none" strike="noStrike" dirty="0" err="1">
                          <a:effectLst/>
                        </a:rPr>
                        <a:t>values</a:t>
                      </a:r>
                      <a:r>
                        <a:rPr lang="es-CL" sz="1200" u="none" strike="noStrike" dirty="0">
                          <a:effectLst/>
                        </a:rPr>
                        <a:t>.</a:t>
                      </a:r>
                      <a:endParaRPr lang="es-CL" sz="1200" b="0"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4017580149"/>
                  </a:ext>
                </a:extLst>
              </a:tr>
              <a:tr h="223032">
                <a:tc>
                  <a:txBody>
                    <a:bodyPr/>
                    <a:lstStyle/>
                    <a:p>
                      <a:pPr algn="ctr" fontAlgn="ctr"/>
                      <a:r>
                        <a:rPr lang="es-CL" sz="1200" b="1" u="none" strike="noStrike" dirty="0" err="1">
                          <a:effectLst/>
                        </a:rPr>
                        <a:t>protein</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a:effectLst/>
                        </a:rPr>
                        <a:t>float64</a:t>
                      </a:r>
                      <a:endParaRPr lang="es-CL" sz="1200" b="0" i="0" u="none" strike="noStrike">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float64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n-US" sz="1200" u="none" strike="noStrike" dirty="0">
                          <a:effectLst/>
                        </a:rPr>
                        <a:t>Identify missing values (52)</a:t>
                      </a:r>
                      <a:endParaRPr lang="en-US"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Drop</a:t>
                      </a:r>
                      <a:r>
                        <a:rPr lang="es-CL" sz="1200" u="none" strike="noStrike" dirty="0">
                          <a:effectLst/>
                        </a:rPr>
                        <a:t> </a:t>
                      </a:r>
                      <a:r>
                        <a:rPr lang="es-CL" sz="1200" u="none" strike="noStrike" dirty="0" err="1">
                          <a:effectLst/>
                        </a:rPr>
                        <a:t>missing</a:t>
                      </a:r>
                      <a:r>
                        <a:rPr lang="es-CL" sz="1200" u="none" strike="noStrike" dirty="0">
                          <a:effectLst/>
                        </a:rPr>
                        <a:t> </a:t>
                      </a:r>
                      <a:r>
                        <a:rPr lang="es-CL" sz="1200" u="none" strike="noStrike" dirty="0" err="1">
                          <a:effectLst/>
                        </a:rPr>
                        <a:t>values</a:t>
                      </a:r>
                      <a:r>
                        <a:rPr lang="es-CL" sz="1200" u="none" strike="noStrike" dirty="0">
                          <a:effectLst/>
                        </a:rPr>
                        <a:t>.</a:t>
                      </a:r>
                      <a:endParaRPr lang="es-CL" sz="1200" b="0"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4274966424"/>
                  </a:ext>
                </a:extLst>
              </a:tr>
              <a:tr h="539338">
                <a:tc>
                  <a:txBody>
                    <a:bodyPr/>
                    <a:lstStyle/>
                    <a:p>
                      <a:pPr algn="ctr" fontAlgn="ctr"/>
                      <a:r>
                        <a:rPr lang="es-CL" sz="1200" b="1" u="none" strike="noStrike" dirty="0" err="1">
                          <a:effectLst/>
                        </a:rPr>
                        <a:t>category</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object</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category</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Inspect</a:t>
                      </a:r>
                      <a:r>
                        <a:rPr lang="es-CL" sz="1200" u="none" strike="noStrike" dirty="0">
                          <a:effectLst/>
                        </a:rPr>
                        <a:t> </a:t>
                      </a:r>
                      <a:r>
                        <a:rPr lang="es-CL" sz="1200" u="none" strike="noStrike" dirty="0" err="1">
                          <a:effectLst/>
                        </a:rPr>
                        <a:t>distribution</a:t>
                      </a:r>
                      <a:r>
                        <a:rPr lang="es-CL" sz="1200" u="none" strike="noStrike" dirty="0">
                          <a:effectLst/>
                        </a:rPr>
                        <a:t> </a:t>
                      </a:r>
                      <a:r>
                        <a:rPr lang="es-CL" sz="1200" u="none" strike="noStrike" dirty="0" err="1">
                          <a:effectLst/>
                        </a:rPr>
                        <a:t>of</a:t>
                      </a:r>
                      <a:r>
                        <a:rPr lang="es-CL" sz="1200" u="none" strike="noStrike" dirty="0">
                          <a:effectLst/>
                        </a:rPr>
                        <a:t> </a:t>
                      </a:r>
                      <a:r>
                        <a:rPr lang="es-CL" sz="1200" u="none" strike="noStrike" dirty="0" err="1">
                          <a:effectLst/>
                        </a:rPr>
                        <a:t>values</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marL="171450" indent="-171450" algn="ctr" fontAlgn="ctr">
                        <a:buFont typeface="Arial" panose="020B0604020202020204" pitchFamily="34" charset="0"/>
                        <a:buChar char="•"/>
                      </a:pPr>
                      <a:r>
                        <a:rPr lang="en-US" sz="1200" dirty="0"/>
                        <a:t>Merge "Chicken Breast" with "Chicken“</a:t>
                      </a:r>
                    </a:p>
                    <a:p>
                      <a:pPr marL="171450" indent="-171450" algn="ctr" fontAlgn="ctr">
                        <a:buFont typeface="Arial" panose="020B0604020202020204" pitchFamily="34" charset="0"/>
                        <a:buChar char="•"/>
                      </a:pPr>
                      <a:r>
                        <a:rPr lang="en-US" sz="1200" u="none" strike="noStrike" dirty="0">
                          <a:effectLst/>
                        </a:rPr>
                        <a:t>Convert data type to category.</a:t>
                      </a:r>
                      <a:endParaRPr lang="en-US" sz="1200" b="0"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4236199044"/>
                  </a:ext>
                </a:extLst>
              </a:tr>
              <a:tr h="652612">
                <a:tc>
                  <a:txBody>
                    <a:bodyPr/>
                    <a:lstStyle/>
                    <a:p>
                      <a:pPr algn="ctr" fontAlgn="ctr"/>
                      <a:r>
                        <a:rPr lang="es-CL" sz="1200" b="1" u="none" strike="noStrike" dirty="0" err="1">
                          <a:effectLst/>
                        </a:rPr>
                        <a:t>servings</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a:effectLst/>
                        </a:rPr>
                        <a:t>object</a:t>
                      </a:r>
                      <a:endParaRPr lang="es-CL" sz="1200" b="0" i="0" u="none" strike="noStrike">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a:effectLst/>
                        </a:rPr>
                        <a:t>int64</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marL="171450" indent="-171450" algn="l" fontAlgn="ctr">
                        <a:buFont typeface="Arial" panose="020B0604020202020204" pitchFamily="34" charset="0"/>
                        <a:buChar char="•"/>
                      </a:pPr>
                      <a:r>
                        <a:rPr lang="en-US" sz="1200" u="none" strike="noStrike" dirty="0">
                          <a:effectLst/>
                        </a:rPr>
                        <a:t>Replace " as a snack" with an empty string</a:t>
                      </a:r>
                    </a:p>
                    <a:p>
                      <a:pPr marL="171450" indent="-171450" algn="l" fontAlgn="ctr">
                        <a:buFont typeface="Arial" panose="020B0604020202020204" pitchFamily="34" charset="0"/>
                        <a:buChar char="•"/>
                      </a:pPr>
                      <a:r>
                        <a:rPr lang="en-US" sz="1200" u="none" strike="noStrike" dirty="0">
                          <a:effectLst/>
                        </a:rPr>
                        <a:t>Convert data type to integer</a:t>
                      </a:r>
                      <a:endParaRPr lang="en-US"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n-US" sz="1200" u="none" strike="noStrike" dirty="0">
                          <a:effectLst/>
                        </a:rPr>
                        <a:t>All values converted to integers.</a:t>
                      </a:r>
                      <a:endParaRPr lang="en-US" sz="1200" b="0"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2113698205"/>
                  </a:ext>
                </a:extLst>
              </a:tr>
              <a:tr h="879993">
                <a:tc>
                  <a:txBody>
                    <a:bodyPr/>
                    <a:lstStyle/>
                    <a:p>
                      <a:pPr algn="ctr" fontAlgn="ctr"/>
                      <a:r>
                        <a:rPr lang="es-CL" sz="1200" b="1" u="none" strike="noStrike" dirty="0" err="1">
                          <a:effectLst/>
                        </a:rPr>
                        <a:t>high_traffic</a:t>
                      </a:r>
                      <a:endParaRPr lang="es-CL" sz="1200" b="1"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a:effectLst/>
                        </a:rPr>
                        <a:t>object</a:t>
                      </a:r>
                      <a:endParaRPr lang="es-CL" sz="1200" b="0" i="0" u="none" strike="noStrike">
                        <a:solidFill>
                          <a:srgbClr val="000000"/>
                        </a:solidFill>
                        <a:effectLst/>
                        <a:latin typeface="Aptos Narrow" panose="020B0004020202020204" pitchFamily="34" charset="0"/>
                      </a:endParaRPr>
                    </a:p>
                  </a:txBody>
                  <a:tcPr marL="3378" marR="3378" marT="3378" marB="0" anchor="ctr"/>
                </a:tc>
                <a:tc>
                  <a:txBody>
                    <a:bodyPr/>
                    <a:lstStyle/>
                    <a:p>
                      <a:pPr algn="ctr" fontAlgn="ctr"/>
                      <a:r>
                        <a:rPr lang="es-CL" sz="1200" u="none" strike="noStrike" dirty="0" err="1">
                          <a:effectLst/>
                        </a:rPr>
                        <a:t>bool</a:t>
                      </a:r>
                      <a:endParaRPr lang="es-CL"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marL="171450" indent="-171450" algn="l" fontAlgn="ctr">
                        <a:buFont typeface="Arial" panose="020B0604020202020204" pitchFamily="34" charset="0"/>
                        <a:buChar char="•"/>
                      </a:pPr>
                      <a:r>
                        <a:rPr lang="en-US" sz="1200" u="none" strike="noStrike" dirty="0">
                          <a:effectLst/>
                        </a:rPr>
                        <a:t>Replace "High" with True and null values with False</a:t>
                      </a:r>
                    </a:p>
                    <a:p>
                      <a:pPr algn="l" fontAlgn="ctr"/>
                      <a:endParaRPr lang="en-US" sz="1200" u="none" strike="noStrike" dirty="0">
                        <a:effectLst/>
                      </a:endParaRPr>
                    </a:p>
                    <a:p>
                      <a:pPr marL="171450" indent="-171450" algn="l" fontAlgn="ctr">
                        <a:buFont typeface="Arial" panose="020B0604020202020204" pitchFamily="34" charset="0"/>
                        <a:buChar char="•"/>
                      </a:pPr>
                      <a:r>
                        <a:rPr lang="en-US" sz="1200" u="none" strike="noStrike" dirty="0">
                          <a:effectLst/>
                        </a:rPr>
                        <a:t>Convert data type to Boolean</a:t>
                      </a:r>
                      <a:endParaRPr lang="en-US" sz="1200" b="0" i="0" u="none" strike="noStrike" dirty="0">
                        <a:solidFill>
                          <a:srgbClr val="000000"/>
                        </a:solidFill>
                        <a:effectLst/>
                        <a:latin typeface="Aptos Narrow" panose="020B0004020202020204" pitchFamily="34" charset="0"/>
                      </a:endParaRPr>
                    </a:p>
                  </a:txBody>
                  <a:tcPr marL="3378" marR="3378" marT="3378" marB="0" anchor="ctr"/>
                </a:tc>
                <a:tc>
                  <a:txBody>
                    <a:bodyPr/>
                    <a:lstStyle/>
                    <a:p>
                      <a:pPr algn="ctr" fontAlgn="ctr"/>
                      <a:r>
                        <a:rPr lang="en-US" sz="1200" u="none" strike="noStrike" dirty="0">
                          <a:effectLst/>
                        </a:rPr>
                        <a:t>High traffic </a:t>
                      </a:r>
                      <a:r>
                        <a:rPr lang="en-US" sz="1200" u="none" strike="noStrike" dirty="0">
                          <a:effectLst/>
                          <a:sym typeface="Wingdings" panose="05000000000000000000" pitchFamily="2" charset="2"/>
                        </a:rPr>
                        <a:t> </a:t>
                      </a:r>
                      <a:r>
                        <a:rPr lang="en-US" sz="1200" u="none" strike="noStrike" dirty="0">
                          <a:effectLst/>
                        </a:rPr>
                        <a:t>True </a:t>
                      </a:r>
                    </a:p>
                    <a:p>
                      <a:pPr algn="ctr" fontAlgn="ctr"/>
                      <a:r>
                        <a:rPr lang="en-US" sz="1200" u="none" strike="noStrike" dirty="0">
                          <a:effectLst/>
                        </a:rPr>
                        <a:t>Otherwise </a:t>
                      </a:r>
                      <a:r>
                        <a:rPr lang="en-US" sz="1200" u="none" strike="noStrike" dirty="0">
                          <a:effectLst/>
                          <a:sym typeface="Wingdings" panose="05000000000000000000" pitchFamily="2" charset="2"/>
                        </a:rPr>
                        <a:t></a:t>
                      </a:r>
                      <a:r>
                        <a:rPr lang="en-US" sz="1200" u="none" strike="noStrike" dirty="0">
                          <a:effectLst/>
                        </a:rPr>
                        <a:t> False</a:t>
                      </a:r>
                      <a:endParaRPr lang="en-US" sz="1200" b="0" i="0" u="none" strike="noStrike" dirty="0">
                        <a:solidFill>
                          <a:srgbClr val="000000"/>
                        </a:solidFill>
                        <a:effectLst/>
                        <a:latin typeface="Aptos Narrow" panose="020B0004020202020204" pitchFamily="34" charset="0"/>
                      </a:endParaRPr>
                    </a:p>
                  </a:txBody>
                  <a:tcPr marL="3378" marR="3378" marT="3378" marB="0" anchor="ctr"/>
                </a:tc>
                <a:extLst>
                  <a:ext uri="{0D108BD9-81ED-4DB2-BD59-A6C34878D82A}">
                    <a16:rowId xmlns:a16="http://schemas.microsoft.com/office/drawing/2014/main" val="281167719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F923C-75C7-B31F-DCF2-D3EF2F1F34B0}"/>
              </a:ext>
            </a:extLst>
          </p:cNvPr>
          <p:cNvSpPr>
            <a:spLocks noGrp="1"/>
          </p:cNvSpPr>
          <p:nvPr>
            <p:ph type="title"/>
          </p:nvPr>
        </p:nvSpPr>
        <p:spPr>
          <a:xfrm>
            <a:off x="457200" y="160337"/>
            <a:ext cx="8229600" cy="1143000"/>
          </a:xfrm>
        </p:spPr>
        <p:txBody>
          <a:bodyPr/>
          <a:lstStyle/>
          <a:p>
            <a:r>
              <a:rPr lang="es-MX" dirty="0" err="1"/>
              <a:t>Exploratory</a:t>
            </a:r>
            <a:r>
              <a:rPr lang="es-MX" dirty="0"/>
              <a:t> Data </a:t>
            </a:r>
            <a:r>
              <a:rPr lang="es-MX" dirty="0" err="1"/>
              <a:t>Analysis</a:t>
            </a:r>
            <a:endParaRPr lang="es-CL" dirty="0"/>
          </a:p>
        </p:txBody>
      </p:sp>
      <p:sp>
        <p:nvSpPr>
          <p:cNvPr id="3" name="Marcador de contenido 2">
            <a:extLst>
              <a:ext uri="{FF2B5EF4-FFF2-40B4-BE49-F238E27FC236}">
                <a16:creationId xmlns:a16="http://schemas.microsoft.com/office/drawing/2014/main" id="{3E4691BE-ADED-90E4-F0C3-67C7E0766617}"/>
              </a:ext>
            </a:extLst>
          </p:cNvPr>
          <p:cNvSpPr>
            <a:spLocks noGrp="1"/>
          </p:cNvSpPr>
          <p:nvPr>
            <p:ph idx="1"/>
          </p:nvPr>
        </p:nvSpPr>
        <p:spPr>
          <a:xfrm>
            <a:off x="457200" y="1303337"/>
            <a:ext cx="8229600" cy="4525963"/>
          </a:xfrm>
        </p:spPr>
        <p:txBody>
          <a:bodyPr>
            <a:normAutofit/>
          </a:bodyPr>
          <a:lstStyle/>
          <a:p>
            <a:pPr marL="0" indent="0">
              <a:buNone/>
            </a:pPr>
            <a:r>
              <a:rPr lang="es-MX" sz="2000" b="1" dirty="0"/>
              <a:t>Key </a:t>
            </a:r>
            <a:r>
              <a:rPr lang="es-MX" sz="2000" b="1" dirty="0" err="1"/>
              <a:t>Insights</a:t>
            </a:r>
            <a:r>
              <a:rPr lang="es-MX" sz="2000" b="1" dirty="0"/>
              <a:t>:</a:t>
            </a:r>
          </a:p>
        </p:txBody>
      </p:sp>
      <p:pic>
        <p:nvPicPr>
          <p:cNvPr id="5" name="Imagen 4">
            <a:extLst>
              <a:ext uri="{FF2B5EF4-FFF2-40B4-BE49-F238E27FC236}">
                <a16:creationId xmlns:a16="http://schemas.microsoft.com/office/drawing/2014/main" id="{A7B167D5-E616-F593-A114-53D5528AB05D}"/>
              </a:ext>
            </a:extLst>
          </p:cNvPr>
          <p:cNvPicPr>
            <a:picLocks noChangeAspect="1"/>
          </p:cNvPicPr>
          <p:nvPr/>
        </p:nvPicPr>
        <p:blipFill>
          <a:blip r:embed="rId3"/>
          <a:stretch>
            <a:fillRect/>
          </a:stretch>
        </p:blipFill>
        <p:spPr>
          <a:xfrm>
            <a:off x="819288" y="1954061"/>
            <a:ext cx="7505424" cy="3752712"/>
          </a:xfrm>
          <a:prstGeom prst="rect">
            <a:avLst/>
          </a:prstGeom>
        </p:spPr>
      </p:pic>
      <p:pic>
        <p:nvPicPr>
          <p:cNvPr id="6" name="Imagen 5" descr="Logotipo, nombre de la empresa&#10;&#10;Descripción generada automáticamente">
            <a:extLst>
              <a:ext uri="{FF2B5EF4-FFF2-40B4-BE49-F238E27FC236}">
                <a16:creationId xmlns:a16="http://schemas.microsoft.com/office/drawing/2014/main" id="{9877D079-D7C0-45E7-55DD-95B12C8CF37E}"/>
              </a:ext>
            </a:extLst>
          </p:cNvPr>
          <p:cNvPicPr>
            <a:picLocks noChangeAspect="1"/>
          </p:cNvPicPr>
          <p:nvPr/>
        </p:nvPicPr>
        <p:blipFill>
          <a:blip r:embed="rId4"/>
          <a:stretch>
            <a:fillRect/>
          </a:stretch>
        </p:blipFill>
        <p:spPr>
          <a:xfrm>
            <a:off x="3767328" y="6013094"/>
            <a:ext cx="1609344" cy="844906"/>
          </a:xfrm>
          <a:prstGeom prst="rect">
            <a:avLst/>
          </a:prstGeom>
        </p:spPr>
      </p:pic>
    </p:spTree>
    <p:extLst>
      <p:ext uri="{BB962C8B-B14F-4D97-AF65-F5344CB8AC3E}">
        <p14:creationId xmlns:p14="http://schemas.microsoft.com/office/powerpoint/2010/main" val="324248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F923C-75C7-B31F-DCF2-D3EF2F1F34B0}"/>
              </a:ext>
            </a:extLst>
          </p:cNvPr>
          <p:cNvSpPr>
            <a:spLocks noGrp="1"/>
          </p:cNvSpPr>
          <p:nvPr>
            <p:ph type="title"/>
          </p:nvPr>
        </p:nvSpPr>
        <p:spPr>
          <a:xfrm>
            <a:off x="457200" y="160337"/>
            <a:ext cx="8229600" cy="1143000"/>
          </a:xfrm>
        </p:spPr>
        <p:txBody>
          <a:bodyPr/>
          <a:lstStyle/>
          <a:p>
            <a:r>
              <a:rPr lang="es-MX" dirty="0" err="1"/>
              <a:t>Exploratory</a:t>
            </a:r>
            <a:r>
              <a:rPr lang="es-MX" dirty="0"/>
              <a:t> Data </a:t>
            </a:r>
            <a:r>
              <a:rPr lang="es-MX" dirty="0" err="1"/>
              <a:t>Analysis</a:t>
            </a:r>
            <a:endParaRPr lang="es-CL" dirty="0"/>
          </a:p>
        </p:txBody>
      </p:sp>
      <p:sp>
        <p:nvSpPr>
          <p:cNvPr id="3" name="Marcador de contenido 2">
            <a:extLst>
              <a:ext uri="{FF2B5EF4-FFF2-40B4-BE49-F238E27FC236}">
                <a16:creationId xmlns:a16="http://schemas.microsoft.com/office/drawing/2014/main" id="{3E4691BE-ADED-90E4-F0C3-67C7E0766617}"/>
              </a:ext>
            </a:extLst>
          </p:cNvPr>
          <p:cNvSpPr>
            <a:spLocks noGrp="1"/>
          </p:cNvSpPr>
          <p:nvPr>
            <p:ph idx="1"/>
          </p:nvPr>
        </p:nvSpPr>
        <p:spPr>
          <a:xfrm>
            <a:off x="457200" y="1444752"/>
            <a:ext cx="8229600" cy="4681411"/>
          </a:xfrm>
        </p:spPr>
        <p:txBody>
          <a:bodyPr>
            <a:normAutofit/>
          </a:bodyPr>
          <a:lstStyle/>
          <a:p>
            <a:r>
              <a:rPr lang="en-US" sz="1800" dirty="0"/>
              <a:t>People clearly prefer recipes with </a:t>
            </a:r>
            <a:r>
              <a:rPr lang="en-US" sz="1800" b="1" dirty="0"/>
              <a:t>4</a:t>
            </a:r>
            <a:r>
              <a:rPr lang="en-US" sz="1800" dirty="0"/>
              <a:t> or more servings</a:t>
            </a:r>
          </a:p>
        </p:txBody>
      </p:sp>
      <p:pic>
        <p:nvPicPr>
          <p:cNvPr id="5" name="Imagen 4" descr="Logotipo, nombre de la empresa&#10;&#10;Descripción generada automáticamente">
            <a:extLst>
              <a:ext uri="{FF2B5EF4-FFF2-40B4-BE49-F238E27FC236}">
                <a16:creationId xmlns:a16="http://schemas.microsoft.com/office/drawing/2014/main" id="{EEA0E884-4BD8-7446-2381-C69E449C5E69}"/>
              </a:ext>
            </a:extLst>
          </p:cNvPr>
          <p:cNvPicPr>
            <a:picLocks noChangeAspect="1"/>
          </p:cNvPicPr>
          <p:nvPr/>
        </p:nvPicPr>
        <p:blipFill>
          <a:blip r:embed="rId3"/>
          <a:stretch>
            <a:fillRect/>
          </a:stretch>
        </p:blipFill>
        <p:spPr>
          <a:xfrm>
            <a:off x="3767328" y="6013094"/>
            <a:ext cx="1609344" cy="844906"/>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2C8494CE-D5E3-C0FC-EE09-BBFE6C186A6B}"/>
              </a:ext>
            </a:extLst>
          </p:cNvPr>
          <p:cNvPicPr>
            <a:picLocks noChangeAspect="1"/>
          </p:cNvPicPr>
          <p:nvPr/>
        </p:nvPicPr>
        <p:blipFill>
          <a:blip r:embed="rId4"/>
          <a:stretch>
            <a:fillRect/>
          </a:stretch>
        </p:blipFill>
        <p:spPr>
          <a:xfrm>
            <a:off x="1338434" y="2234853"/>
            <a:ext cx="6281937" cy="3471597"/>
          </a:xfrm>
          <a:prstGeom prst="rect">
            <a:avLst/>
          </a:prstGeom>
        </p:spPr>
      </p:pic>
    </p:spTree>
    <p:extLst>
      <p:ext uri="{BB962C8B-B14F-4D97-AF65-F5344CB8AC3E}">
        <p14:creationId xmlns:p14="http://schemas.microsoft.com/office/powerpoint/2010/main" val="216096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F923C-75C7-B31F-DCF2-D3EF2F1F34B0}"/>
              </a:ext>
            </a:extLst>
          </p:cNvPr>
          <p:cNvSpPr>
            <a:spLocks noGrp="1"/>
          </p:cNvSpPr>
          <p:nvPr>
            <p:ph type="title"/>
          </p:nvPr>
        </p:nvSpPr>
        <p:spPr>
          <a:xfrm>
            <a:off x="457200" y="160337"/>
            <a:ext cx="8229600" cy="1143000"/>
          </a:xfrm>
        </p:spPr>
        <p:txBody>
          <a:bodyPr/>
          <a:lstStyle/>
          <a:p>
            <a:r>
              <a:rPr lang="es-MX" dirty="0" err="1"/>
              <a:t>Exploratory</a:t>
            </a:r>
            <a:r>
              <a:rPr lang="es-MX" dirty="0"/>
              <a:t> Data </a:t>
            </a:r>
            <a:r>
              <a:rPr lang="es-MX" dirty="0" err="1"/>
              <a:t>Analysis</a:t>
            </a:r>
            <a:endParaRPr lang="es-CL" dirty="0"/>
          </a:p>
        </p:txBody>
      </p:sp>
      <p:pic>
        <p:nvPicPr>
          <p:cNvPr id="5" name="Imagen 4" descr="Logotipo, nombre de la empresa&#10;&#10;Descripción generada automáticamente">
            <a:extLst>
              <a:ext uri="{FF2B5EF4-FFF2-40B4-BE49-F238E27FC236}">
                <a16:creationId xmlns:a16="http://schemas.microsoft.com/office/drawing/2014/main" id="{EEA0E884-4BD8-7446-2381-C69E449C5E69}"/>
              </a:ext>
            </a:extLst>
          </p:cNvPr>
          <p:cNvPicPr>
            <a:picLocks noChangeAspect="1"/>
          </p:cNvPicPr>
          <p:nvPr/>
        </p:nvPicPr>
        <p:blipFill>
          <a:blip r:embed="rId3"/>
          <a:stretch>
            <a:fillRect/>
          </a:stretch>
        </p:blipFill>
        <p:spPr>
          <a:xfrm>
            <a:off x="3767328" y="6013094"/>
            <a:ext cx="1609344" cy="844906"/>
          </a:xfrm>
          <a:prstGeom prst="rect">
            <a:avLst/>
          </a:prstGeom>
        </p:spPr>
      </p:pic>
      <p:pic>
        <p:nvPicPr>
          <p:cNvPr id="8" name="Imagen 7" descr="Gráfico, Gráfico de barras&#10;&#10;Descripción generada automáticamente">
            <a:extLst>
              <a:ext uri="{FF2B5EF4-FFF2-40B4-BE49-F238E27FC236}">
                <a16:creationId xmlns:a16="http://schemas.microsoft.com/office/drawing/2014/main" id="{23B5FAE9-B520-94FB-AEED-1039E4994AFA}"/>
              </a:ext>
            </a:extLst>
          </p:cNvPr>
          <p:cNvPicPr>
            <a:picLocks noChangeAspect="1"/>
          </p:cNvPicPr>
          <p:nvPr/>
        </p:nvPicPr>
        <p:blipFill>
          <a:blip r:embed="rId4"/>
          <a:stretch>
            <a:fillRect/>
          </a:stretch>
        </p:blipFill>
        <p:spPr>
          <a:xfrm>
            <a:off x="558546" y="1663827"/>
            <a:ext cx="8015433" cy="3988777"/>
          </a:xfrm>
          <a:prstGeom prst="rect">
            <a:avLst/>
          </a:prstGeom>
        </p:spPr>
      </p:pic>
    </p:spTree>
    <p:extLst>
      <p:ext uri="{BB962C8B-B14F-4D97-AF65-F5344CB8AC3E}">
        <p14:creationId xmlns:p14="http://schemas.microsoft.com/office/powerpoint/2010/main" val="138478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CDD64-C01B-5C85-8540-D99219D79DB2}"/>
              </a:ext>
            </a:extLst>
          </p:cNvPr>
          <p:cNvSpPr>
            <a:spLocks noGrp="1"/>
          </p:cNvSpPr>
          <p:nvPr>
            <p:ph type="title"/>
          </p:nvPr>
        </p:nvSpPr>
        <p:spPr>
          <a:xfrm>
            <a:off x="457200" y="160337"/>
            <a:ext cx="8229600" cy="1143000"/>
          </a:xfrm>
        </p:spPr>
        <p:txBody>
          <a:bodyPr/>
          <a:lstStyle/>
          <a:p>
            <a:r>
              <a:rPr lang="es-MX" dirty="0" err="1"/>
              <a:t>Model</a:t>
            </a:r>
            <a:r>
              <a:rPr lang="es-MX" dirty="0"/>
              <a:t> </a:t>
            </a:r>
            <a:r>
              <a:rPr lang="es-MX" dirty="0" err="1"/>
              <a:t>Development</a:t>
            </a:r>
            <a:endParaRPr lang="es-CL" dirty="0"/>
          </a:p>
        </p:txBody>
      </p:sp>
      <p:sp>
        <p:nvSpPr>
          <p:cNvPr id="3" name="Marcador de contenido 2">
            <a:extLst>
              <a:ext uri="{FF2B5EF4-FFF2-40B4-BE49-F238E27FC236}">
                <a16:creationId xmlns:a16="http://schemas.microsoft.com/office/drawing/2014/main" id="{41EAD18E-1537-31D1-4471-A7BA838E536F}"/>
              </a:ext>
            </a:extLst>
          </p:cNvPr>
          <p:cNvSpPr>
            <a:spLocks noGrp="1"/>
          </p:cNvSpPr>
          <p:nvPr>
            <p:ph idx="1"/>
          </p:nvPr>
        </p:nvSpPr>
        <p:spPr>
          <a:xfrm>
            <a:off x="457200" y="1600200"/>
            <a:ext cx="5772150" cy="4525963"/>
          </a:xfrm>
        </p:spPr>
        <p:txBody>
          <a:bodyPr>
            <a:normAutofit/>
          </a:bodyPr>
          <a:lstStyle/>
          <a:p>
            <a:r>
              <a:rPr lang="es-MX" sz="2600" b="1" dirty="0"/>
              <a:t>Data Pretreatment:</a:t>
            </a:r>
          </a:p>
          <a:p>
            <a:pPr marL="0" indent="0">
              <a:buNone/>
            </a:pPr>
            <a:endParaRPr lang="es-MX" dirty="0"/>
          </a:p>
          <a:p>
            <a:pPr marL="514350" indent="-514350" algn="just">
              <a:spcAft>
                <a:spcPts val="600"/>
              </a:spcAft>
              <a:buAutoNum type="arabicPeriod"/>
            </a:pPr>
            <a:r>
              <a:rPr lang="en-US" sz="2000" dirty="0"/>
              <a:t>Determine the upper and lower boundaries to manage the outliers by Interquartile Range (IQR)</a:t>
            </a:r>
          </a:p>
          <a:p>
            <a:pPr marL="514350" indent="-514350" algn="just">
              <a:spcAft>
                <a:spcPts val="600"/>
              </a:spcAft>
              <a:buAutoNum type="arabicPeriod"/>
            </a:pPr>
            <a:r>
              <a:rPr lang="en-US" sz="2000" dirty="0"/>
              <a:t>Yeo-Johnson Transformation </a:t>
            </a:r>
          </a:p>
          <a:p>
            <a:pPr marL="514350" indent="-514350" algn="just">
              <a:spcAft>
                <a:spcPts val="600"/>
              </a:spcAft>
              <a:buAutoNum type="arabicPeriod"/>
            </a:pPr>
            <a:r>
              <a:rPr lang="en-US" sz="2000" dirty="0"/>
              <a:t>One-hot encoding on the </a:t>
            </a:r>
            <a:r>
              <a:rPr lang="en-US" sz="2000" b="1" dirty="0"/>
              <a:t>category</a:t>
            </a:r>
            <a:r>
              <a:rPr lang="en-US" sz="2000" dirty="0"/>
              <a:t> column</a:t>
            </a:r>
          </a:p>
          <a:p>
            <a:pPr marL="514350" indent="-514350" algn="just">
              <a:spcAft>
                <a:spcPts val="600"/>
              </a:spcAft>
              <a:buAutoNum type="arabicPeriod"/>
            </a:pPr>
            <a:r>
              <a:rPr lang="en-US" sz="2000" dirty="0"/>
              <a:t>Split the data into </a:t>
            </a:r>
            <a:r>
              <a:rPr lang="en-US" sz="2000" b="1" dirty="0"/>
              <a:t>features</a:t>
            </a:r>
            <a:r>
              <a:rPr lang="en-US" sz="2000" dirty="0"/>
              <a:t> (</a:t>
            </a:r>
            <a:r>
              <a:rPr lang="en-US" sz="2000" b="1" dirty="0"/>
              <a:t>X</a:t>
            </a:r>
            <a:r>
              <a:rPr lang="en-US" sz="2000" dirty="0"/>
              <a:t>) and the </a:t>
            </a:r>
            <a:r>
              <a:rPr lang="en-US" sz="2000" b="1" dirty="0"/>
              <a:t>target</a:t>
            </a:r>
            <a:r>
              <a:rPr lang="en-US" sz="2000" dirty="0"/>
              <a:t> variable (</a:t>
            </a:r>
            <a:r>
              <a:rPr lang="en-US" sz="2000" b="1" dirty="0"/>
              <a:t>y</a:t>
            </a:r>
            <a:r>
              <a:rPr lang="en-US" sz="2000" dirty="0"/>
              <a:t>), where the target variable is the </a:t>
            </a:r>
            <a:r>
              <a:rPr lang="en-US" sz="2000" b="1" dirty="0" err="1"/>
              <a:t>high_traffic</a:t>
            </a:r>
            <a:r>
              <a:rPr lang="en-US" sz="2000" dirty="0"/>
              <a:t> column</a:t>
            </a:r>
          </a:p>
          <a:p>
            <a:pPr marL="514350" indent="-514350" algn="just">
              <a:spcAft>
                <a:spcPts val="600"/>
              </a:spcAft>
              <a:buAutoNum type="arabicPeriod"/>
            </a:pPr>
            <a:r>
              <a:rPr lang="en-US" sz="2000" dirty="0"/>
              <a:t>Model 80% to training and 20% for testing</a:t>
            </a:r>
            <a:endParaRPr lang="es-MX" sz="2000" dirty="0"/>
          </a:p>
        </p:txBody>
      </p:sp>
      <p:pic>
        <p:nvPicPr>
          <p:cNvPr id="4" name="Imagen 3" descr="Logotipo, nombre de la empresa&#10;&#10;Descripción generada automáticamente">
            <a:extLst>
              <a:ext uri="{FF2B5EF4-FFF2-40B4-BE49-F238E27FC236}">
                <a16:creationId xmlns:a16="http://schemas.microsoft.com/office/drawing/2014/main" id="{7D2EFA5A-2FF1-8DD4-9D2C-26B46D1D9050}"/>
              </a:ext>
            </a:extLst>
          </p:cNvPr>
          <p:cNvPicPr>
            <a:picLocks noChangeAspect="1"/>
          </p:cNvPicPr>
          <p:nvPr/>
        </p:nvPicPr>
        <p:blipFill>
          <a:blip r:embed="rId3"/>
          <a:stretch>
            <a:fillRect/>
          </a:stretch>
        </p:blipFill>
        <p:spPr>
          <a:xfrm>
            <a:off x="3767328" y="6013094"/>
            <a:ext cx="1609344" cy="844906"/>
          </a:xfrm>
          <a:prstGeom prst="rect">
            <a:avLst/>
          </a:prstGeom>
        </p:spPr>
      </p:pic>
      <p:pic>
        <p:nvPicPr>
          <p:cNvPr id="1032" name="Picture 8" descr="Data analytics Png icon monitoring Big ...">
            <a:extLst>
              <a:ext uri="{FF2B5EF4-FFF2-40B4-BE49-F238E27FC236}">
                <a16:creationId xmlns:a16="http://schemas.microsoft.com/office/drawing/2014/main" id="{022FC712-917F-ACBE-CDD9-207D781EB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5" y="279161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29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5CDD64-C01B-5C85-8540-D99219D79DB2}"/>
              </a:ext>
            </a:extLst>
          </p:cNvPr>
          <p:cNvSpPr>
            <a:spLocks noGrp="1"/>
          </p:cNvSpPr>
          <p:nvPr>
            <p:ph type="title"/>
          </p:nvPr>
        </p:nvSpPr>
        <p:spPr>
          <a:xfrm>
            <a:off x="457200" y="160337"/>
            <a:ext cx="8229600" cy="1143000"/>
          </a:xfrm>
        </p:spPr>
        <p:txBody>
          <a:bodyPr/>
          <a:lstStyle/>
          <a:p>
            <a:r>
              <a:rPr lang="es-MX" dirty="0" err="1"/>
              <a:t>Model</a:t>
            </a:r>
            <a:r>
              <a:rPr lang="es-MX" dirty="0"/>
              <a:t> </a:t>
            </a:r>
            <a:r>
              <a:rPr lang="es-MX" dirty="0" err="1"/>
              <a:t>Development</a:t>
            </a:r>
            <a:endParaRPr lang="es-CL" dirty="0"/>
          </a:p>
        </p:txBody>
      </p:sp>
      <p:sp>
        <p:nvSpPr>
          <p:cNvPr id="3" name="Marcador de contenido 2">
            <a:extLst>
              <a:ext uri="{FF2B5EF4-FFF2-40B4-BE49-F238E27FC236}">
                <a16:creationId xmlns:a16="http://schemas.microsoft.com/office/drawing/2014/main" id="{41EAD18E-1537-31D1-4471-A7BA838E536F}"/>
              </a:ext>
            </a:extLst>
          </p:cNvPr>
          <p:cNvSpPr>
            <a:spLocks noGrp="1"/>
          </p:cNvSpPr>
          <p:nvPr>
            <p:ph idx="1"/>
          </p:nvPr>
        </p:nvSpPr>
        <p:spPr/>
        <p:txBody>
          <a:bodyPr>
            <a:normAutofit/>
          </a:bodyPr>
          <a:lstStyle/>
          <a:p>
            <a:r>
              <a:rPr lang="es-MX" sz="2600" b="1" dirty="0" err="1"/>
              <a:t>Models</a:t>
            </a:r>
            <a:r>
              <a:rPr lang="es-MX" sz="2600" b="1" dirty="0"/>
              <a:t> Used:</a:t>
            </a:r>
          </a:p>
          <a:p>
            <a:pPr marL="0" indent="0">
              <a:buNone/>
            </a:pPr>
            <a:endParaRPr lang="es-MX" dirty="0"/>
          </a:p>
          <a:p>
            <a:pPr marL="514350" indent="-514350">
              <a:spcAft>
                <a:spcPts val="600"/>
              </a:spcAft>
              <a:buAutoNum type="arabicPeriod"/>
            </a:pPr>
            <a:r>
              <a:rPr lang="es-MX" sz="2000" dirty="0" err="1"/>
              <a:t>Logistic</a:t>
            </a:r>
            <a:r>
              <a:rPr lang="es-MX" sz="2000" dirty="0"/>
              <a:t> </a:t>
            </a:r>
            <a:r>
              <a:rPr lang="es-MX" sz="2000" dirty="0" err="1"/>
              <a:t>Regression</a:t>
            </a:r>
            <a:endParaRPr lang="es-MX" sz="2000" dirty="0"/>
          </a:p>
          <a:p>
            <a:pPr marL="514350" indent="-514350">
              <a:spcAft>
                <a:spcPts val="600"/>
              </a:spcAft>
              <a:buAutoNum type="arabicPeriod"/>
            </a:pPr>
            <a:r>
              <a:rPr lang="es-MX" sz="2000" dirty="0" err="1"/>
              <a:t>Decision</a:t>
            </a:r>
            <a:r>
              <a:rPr lang="es-MX" sz="2000" dirty="0"/>
              <a:t> </a:t>
            </a:r>
            <a:r>
              <a:rPr lang="es-MX" sz="2000" dirty="0" err="1"/>
              <a:t>Tree</a:t>
            </a:r>
            <a:endParaRPr lang="es-MX" sz="2000" dirty="0"/>
          </a:p>
          <a:p>
            <a:pPr marL="514350" indent="-514350">
              <a:spcAft>
                <a:spcPts val="600"/>
              </a:spcAft>
              <a:buAutoNum type="arabicPeriod"/>
            </a:pPr>
            <a:r>
              <a:rPr lang="es-MX" sz="2000" dirty="0" err="1"/>
              <a:t>Random</a:t>
            </a:r>
            <a:r>
              <a:rPr lang="es-MX" sz="2000" dirty="0"/>
              <a:t> Forest</a:t>
            </a:r>
          </a:p>
          <a:p>
            <a:pPr marL="514350" indent="-514350">
              <a:spcAft>
                <a:spcPts val="600"/>
              </a:spcAft>
              <a:buAutoNum type="arabicPeriod"/>
            </a:pPr>
            <a:r>
              <a:rPr lang="es-MX" sz="2000" dirty="0" err="1"/>
              <a:t>Support</a:t>
            </a:r>
            <a:r>
              <a:rPr lang="es-MX" sz="2000" dirty="0"/>
              <a:t> Vector Machine (SVM)</a:t>
            </a:r>
          </a:p>
          <a:p>
            <a:pPr marL="0" indent="0">
              <a:buNone/>
            </a:pPr>
            <a:endParaRPr lang="es-MX" dirty="0"/>
          </a:p>
          <a:p>
            <a:pPr marL="0" indent="0">
              <a:buNone/>
            </a:pPr>
            <a:r>
              <a:rPr lang="es-CL" sz="2000" b="1" dirty="0" err="1"/>
              <a:t>Baseline</a:t>
            </a:r>
            <a:r>
              <a:rPr lang="es-CL" sz="2000" b="1" dirty="0"/>
              <a:t> </a:t>
            </a:r>
            <a:r>
              <a:rPr lang="es-CL" sz="2000" b="1" dirty="0" err="1"/>
              <a:t>model</a:t>
            </a:r>
            <a:r>
              <a:rPr lang="es-CL" sz="2000" dirty="0"/>
              <a:t>: </a:t>
            </a:r>
            <a:r>
              <a:rPr lang="es-CL" sz="2000" dirty="0" err="1"/>
              <a:t>Logistic</a:t>
            </a:r>
            <a:r>
              <a:rPr lang="es-CL" sz="2000" dirty="0"/>
              <a:t> </a:t>
            </a:r>
            <a:r>
              <a:rPr lang="es-CL" sz="2000" dirty="0" err="1"/>
              <a:t>Regression</a:t>
            </a:r>
            <a:r>
              <a:rPr lang="es-CL" sz="2000" dirty="0"/>
              <a:t> </a:t>
            </a:r>
          </a:p>
          <a:p>
            <a:pPr marL="0" indent="0">
              <a:buNone/>
            </a:pPr>
            <a:r>
              <a:rPr lang="es-CL" sz="2000" b="1" dirty="0" err="1"/>
              <a:t>Comparison</a:t>
            </a:r>
            <a:r>
              <a:rPr lang="es-CL" sz="2000" b="1" dirty="0"/>
              <a:t> </a:t>
            </a:r>
            <a:r>
              <a:rPr lang="es-CL" sz="2000" b="1" dirty="0" err="1"/>
              <a:t>models</a:t>
            </a:r>
            <a:r>
              <a:rPr lang="es-CL" sz="2000" dirty="0"/>
              <a:t>: </a:t>
            </a:r>
            <a:r>
              <a:rPr lang="es-CL" sz="2000" dirty="0" err="1"/>
              <a:t>Decision</a:t>
            </a:r>
            <a:r>
              <a:rPr lang="es-CL" sz="2000" dirty="0"/>
              <a:t> </a:t>
            </a:r>
            <a:r>
              <a:rPr lang="es-CL" sz="2000" dirty="0" err="1"/>
              <a:t>Tree</a:t>
            </a:r>
            <a:r>
              <a:rPr lang="es-CL" sz="2000" dirty="0"/>
              <a:t>, </a:t>
            </a:r>
            <a:r>
              <a:rPr lang="es-CL" sz="2000" dirty="0" err="1"/>
              <a:t>Random</a:t>
            </a:r>
            <a:r>
              <a:rPr lang="es-CL" sz="2000" dirty="0"/>
              <a:t> Forest, SVM </a:t>
            </a:r>
            <a:endParaRPr lang="es-MX" sz="2000" dirty="0"/>
          </a:p>
        </p:txBody>
      </p:sp>
      <p:pic>
        <p:nvPicPr>
          <p:cNvPr id="4" name="Imagen 3" descr="Logotipo, nombre de la empresa&#10;&#10;Descripción generada automáticamente">
            <a:extLst>
              <a:ext uri="{FF2B5EF4-FFF2-40B4-BE49-F238E27FC236}">
                <a16:creationId xmlns:a16="http://schemas.microsoft.com/office/drawing/2014/main" id="{7D2EFA5A-2FF1-8DD4-9D2C-26B46D1D9050}"/>
              </a:ext>
            </a:extLst>
          </p:cNvPr>
          <p:cNvPicPr>
            <a:picLocks noChangeAspect="1"/>
          </p:cNvPicPr>
          <p:nvPr/>
        </p:nvPicPr>
        <p:blipFill>
          <a:blip r:embed="rId3"/>
          <a:stretch>
            <a:fillRect/>
          </a:stretch>
        </p:blipFill>
        <p:spPr>
          <a:xfrm>
            <a:off x="3767328" y="6013094"/>
            <a:ext cx="1609344" cy="844906"/>
          </a:xfrm>
          <a:prstGeom prst="rect">
            <a:avLst/>
          </a:prstGeom>
        </p:spPr>
      </p:pic>
      <p:pic>
        <p:nvPicPr>
          <p:cNvPr id="2052" name="Picture 4" descr="Decision tree - Free computer icons">
            <a:extLst>
              <a:ext uri="{FF2B5EF4-FFF2-40B4-BE49-F238E27FC236}">
                <a16:creationId xmlns:a16="http://schemas.microsoft.com/office/drawing/2014/main" id="{99356D60-F56D-25A5-86F3-503BB45A1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4714" y="1982350"/>
            <a:ext cx="877532" cy="87753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vm Icons - Free SVG &amp; PNG Svm Images - Noun Project">
            <a:extLst>
              <a:ext uri="{FF2B5EF4-FFF2-40B4-BE49-F238E27FC236}">
                <a16:creationId xmlns:a16="http://schemas.microsoft.com/office/drawing/2014/main" id="{335FD808-04F4-F2E7-B22A-FD73CF055B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9912" y="3115468"/>
            <a:ext cx="149542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andom Forest Icon - Free PNG &amp; SVG ...">
            <a:extLst>
              <a:ext uri="{FF2B5EF4-FFF2-40B4-BE49-F238E27FC236}">
                <a16:creationId xmlns:a16="http://schemas.microsoft.com/office/drawing/2014/main" id="{6A642947-2EB6-DBA8-327F-D07D51BCE5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672" y="3187699"/>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inary logistic regression Icon - Free ...">
            <a:extLst>
              <a:ext uri="{FF2B5EF4-FFF2-40B4-BE49-F238E27FC236}">
                <a16:creationId xmlns:a16="http://schemas.microsoft.com/office/drawing/2014/main" id="{42C6BFA1-A87C-18D4-3348-7CE749BE63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4040" y="2030590"/>
            <a:ext cx="877531" cy="87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06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669</TotalTime>
  <Words>1324</Words>
  <Application>Microsoft Office PowerPoint</Application>
  <PresentationFormat>Presentación en pantalla (4:3)</PresentationFormat>
  <Paragraphs>217</Paragraphs>
  <Slides>13</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Aptos</vt:lpstr>
      <vt:lpstr>Aptos Narrow</vt:lpstr>
      <vt:lpstr>Arial</vt:lpstr>
      <vt:lpstr>Calibri</vt:lpstr>
      <vt:lpstr>JetBrainsMonoNL</vt:lpstr>
      <vt:lpstr>Studio-Feixen-Sans</vt:lpstr>
      <vt:lpstr>Wingdings</vt:lpstr>
      <vt:lpstr>Office Theme</vt:lpstr>
      <vt:lpstr>Predicting Popular Recipes</vt:lpstr>
      <vt:lpstr>Overview and Business Goals</vt:lpstr>
      <vt:lpstr>Summary of the Project</vt:lpstr>
      <vt:lpstr>Data Validation and Cleaning</vt:lpstr>
      <vt:lpstr>Exploratory Data Analysis</vt:lpstr>
      <vt:lpstr>Exploratory Data Analysis</vt:lpstr>
      <vt:lpstr>Exploratory Data Analysis</vt:lpstr>
      <vt:lpstr>Model Development</vt:lpstr>
      <vt:lpstr>Model Development</vt:lpstr>
      <vt:lpstr>Model Evaluation</vt:lpstr>
      <vt:lpstr>Business Metric Definition</vt:lpstr>
      <vt:lpstr>Conclusions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BARRA ROA, RINDOLFO EDUARDO</cp:lastModifiedBy>
  <cp:revision>14</cp:revision>
  <dcterms:created xsi:type="dcterms:W3CDTF">2013-01-27T09:14:16Z</dcterms:created>
  <dcterms:modified xsi:type="dcterms:W3CDTF">2024-07-24T04:23:13Z</dcterms:modified>
  <cp:category/>
</cp:coreProperties>
</file>