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6" r:id="rId2"/>
  </p:sldMasterIdLst>
  <p:notesMasterIdLst>
    <p:notesMasterId r:id="rId23"/>
  </p:notesMasterIdLst>
  <p:handoutMasterIdLst>
    <p:handoutMasterId r:id="rId24"/>
  </p:handoutMasterIdLst>
  <p:sldIdLst>
    <p:sldId id="506" r:id="rId3"/>
    <p:sldId id="696" r:id="rId4"/>
    <p:sldId id="701" r:id="rId5"/>
    <p:sldId id="702" r:id="rId6"/>
    <p:sldId id="706" r:id="rId7"/>
    <p:sldId id="707" r:id="rId8"/>
    <p:sldId id="708" r:id="rId9"/>
    <p:sldId id="709" r:id="rId10"/>
    <p:sldId id="710" r:id="rId11"/>
    <p:sldId id="711" r:id="rId12"/>
    <p:sldId id="712" r:id="rId13"/>
    <p:sldId id="765" r:id="rId14"/>
    <p:sldId id="713" r:id="rId15"/>
    <p:sldId id="714" r:id="rId16"/>
    <p:sldId id="715" r:id="rId17"/>
    <p:sldId id="716" r:id="rId18"/>
    <p:sldId id="717" r:id="rId19"/>
    <p:sldId id="719" r:id="rId20"/>
    <p:sldId id="720" r:id="rId21"/>
    <p:sldId id="727" r:id="rId22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2C61F6"/>
    <a:srgbClr val="5674F6"/>
    <a:srgbClr val="6289F8"/>
    <a:srgbClr val="8097F8"/>
    <a:srgbClr val="F8F0D0"/>
    <a:srgbClr val="F2E4A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24" autoAdjust="0"/>
    <p:restoredTop sz="90929"/>
  </p:normalViewPr>
  <p:slideViewPr>
    <p:cSldViewPr snapToObjects="1">
      <p:cViewPr varScale="1">
        <p:scale>
          <a:sx n="71" d="100"/>
          <a:sy n="71" d="100"/>
        </p:scale>
        <p:origin x="1284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019D77E0-8D54-452C-A4DE-0E436EECDACC}" type="datetime8">
              <a:rPr lang="en-US"/>
              <a:pPr>
                <a:defRPr/>
              </a:pPr>
              <a:t>6/23/2018 12:23 PM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040ACB15-D40C-456F-A795-9675A25D0B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15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9FC0F697-60BE-4977-9109-A33D99C6E42D}" type="datetime8">
              <a:rPr lang="en-US"/>
              <a:pPr>
                <a:defRPr/>
              </a:pPr>
              <a:t>6/23/2018 12:23 PM</a:t>
            </a:fld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4AE9ECD8-843D-48E5-B492-7E474BD82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90191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2825750" y="6653213"/>
            <a:ext cx="42672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defRPr/>
            </a:pPr>
            <a:r>
              <a:rPr lang="en-US" sz="1200" b="1">
                <a:solidFill>
                  <a:srgbClr val="FF6600"/>
                </a:solidFill>
                <a:latin typeface="Arial" charset="0"/>
                <a:cs typeface="+mn-cs"/>
              </a:rPr>
              <a:t>Dr. Md. Abul Kashem Mia, Professor, CSE Dept, BUET</a:t>
            </a:r>
            <a:endParaRPr lang="en-US" sz="900" b="1">
              <a:latin typeface="Arial" charset="0"/>
              <a:cs typeface="+mn-cs"/>
            </a:endParaRPr>
          </a:p>
        </p:txBody>
      </p:sp>
      <p:sp>
        <p:nvSpPr>
          <p:cNvPr id="7" name="Date Placeholder 2"/>
          <p:cNvSpPr txBox="1">
            <a:spLocks noGrp="1"/>
          </p:cNvSpPr>
          <p:nvPr userDrawn="1"/>
        </p:nvSpPr>
        <p:spPr bwMode="gray">
          <a:xfrm>
            <a:off x="122238" y="6553200"/>
            <a:ext cx="2544762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2EAF0CF0-36DC-4DCB-8675-5803CF7C779A}" type="datetime2">
              <a:rPr lang="en-US" sz="1200">
                <a:solidFill>
                  <a:schemeClr val="accent1"/>
                </a:solidFill>
              </a:rPr>
              <a:pPr>
                <a:defRPr/>
              </a:pPr>
              <a:t>Saturday, June 23, 2018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8" name="Slide Number Placeholder 4"/>
          <p:cNvSpPr txBox="1">
            <a:spLocks noGrp="1"/>
          </p:cNvSpPr>
          <p:nvPr userDrawn="1"/>
        </p:nvSpPr>
        <p:spPr bwMode="gray">
          <a:xfrm>
            <a:off x="6964363" y="651827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CC0BB445-D5DE-4589-B5A7-1FDDBE433822}" type="slidenum">
              <a:rPr lang="en-US" sz="1200">
                <a:solidFill>
                  <a:schemeClr val="accent1"/>
                </a:solidFill>
              </a:rPr>
              <a:pPr algn="r">
                <a:defRPr/>
              </a:pPr>
              <a:t>‹#›</a:t>
            </a:fld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 b="1">
                <a:latin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"/>
          <p:cNvSpPr txBox="1">
            <a:spLocks noGrp="1"/>
          </p:cNvSpPr>
          <p:nvPr userDrawn="1"/>
        </p:nvSpPr>
        <p:spPr bwMode="gray">
          <a:xfrm>
            <a:off x="122238" y="6553200"/>
            <a:ext cx="2544762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2EAF0CF0-36DC-4DCB-8675-5803CF7C779A}" type="datetime2">
              <a:rPr lang="en-US" sz="1200">
                <a:solidFill>
                  <a:schemeClr val="accent1"/>
                </a:solidFill>
              </a:rPr>
              <a:pPr>
                <a:defRPr/>
              </a:pPr>
              <a:t>Saturday, June 23, 2018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 userDrawn="1"/>
        </p:nvSpPr>
        <p:spPr bwMode="gray">
          <a:xfrm>
            <a:off x="6964363" y="651827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CC0BB445-D5DE-4589-B5A7-1FDDBE433822}" type="slidenum">
              <a:rPr lang="en-US" sz="1200">
                <a:solidFill>
                  <a:schemeClr val="accent1"/>
                </a:solidFill>
              </a:rPr>
              <a:pPr algn="r">
                <a:defRPr/>
              </a:pPr>
              <a:t>‹#›</a:t>
            </a:fld>
            <a:endParaRPr lang="en-US"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1673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1673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B39A7-5F0D-4274-AAB1-0B7B165EFC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FFBEF-A14E-4A08-A6BB-638EB06E7C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58834-1BD3-408A-8337-007FA9E2FE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F5867-E787-4131-8A21-460E5BBC91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E0B9B6-FFF1-4595-988E-1B372B4145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68D26-0D13-499D-9729-DA64F6B423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09763-616B-427E-AD9F-489F2815E2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BE4BD-B361-4B1B-898C-0087D9BE0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"/>
          <p:cNvSpPr txBox="1">
            <a:spLocks noGrp="1"/>
          </p:cNvSpPr>
          <p:nvPr userDrawn="1"/>
        </p:nvSpPr>
        <p:spPr bwMode="gray">
          <a:xfrm>
            <a:off x="122238" y="6553200"/>
            <a:ext cx="2544762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2EAF0CF0-36DC-4DCB-8675-5803CF7C779A}" type="datetime2">
              <a:rPr lang="en-US" sz="1200">
                <a:solidFill>
                  <a:schemeClr val="accent1"/>
                </a:solidFill>
              </a:rPr>
              <a:pPr>
                <a:defRPr/>
              </a:pPr>
              <a:t>Saturday, June 23, 2018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 userDrawn="1"/>
        </p:nvSpPr>
        <p:spPr bwMode="gray">
          <a:xfrm>
            <a:off x="6964363" y="651827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CC0BB445-D5DE-4589-B5A7-1FDDBE433822}" type="slidenum">
              <a:rPr lang="en-US" sz="1200">
                <a:solidFill>
                  <a:schemeClr val="accent1"/>
                </a:solidFill>
              </a:rPr>
              <a:pPr algn="r">
                <a:defRPr/>
              </a:pPr>
              <a:t>‹#›</a:t>
            </a:fld>
            <a:endParaRPr lang="en-US"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29750-F7B3-4C4A-B399-A118F80AFA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C4297-3B7B-43CA-932C-7E34DC48F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8315C-6F85-4159-873E-1C57112CAB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2"/>
          <p:cNvSpPr txBox="1">
            <a:spLocks noGrp="1"/>
          </p:cNvSpPr>
          <p:nvPr userDrawn="1"/>
        </p:nvSpPr>
        <p:spPr bwMode="gray">
          <a:xfrm>
            <a:off x="122238" y="6553200"/>
            <a:ext cx="2544762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2EAF0CF0-36DC-4DCB-8675-5803CF7C779A}" type="datetime2">
              <a:rPr lang="en-US" sz="1200">
                <a:solidFill>
                  <a:schemeClr val="accent1"/>
                </a:solidFill>
              </a:rPr>
              <a:pPr>
                <a:defRPr/>
              </a:pPr>
              <a:t>Saturday, June 23, 2018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 userDrawn="1"/>
        </p:nvSpPr>
        <p:spPr bwMode="gray">
          <a:xfrm>
            <a:off x="6964363" y="651827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CC0BB445-D5DE-4589-B5A7-1FDDBE433822}" type="slidenum">
              <a:rPr lang="en-US" sz="1200">
                <a:solidFill>
                  <a:schemeClr val="accent1"/>
                </a:solidFill>
              </a:rPr>
              <a:pPr algn="r">
                <a:defRPr/>
              </a:pPr>
              <a:t>‹#›</a:t>
            </a:fld>
            <a:endParaRPr lang="en-US"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"/>
          <p:cNvSpPr txBox="1">
            <a:spLocks noGrp="1"/>
          </p:cNvSpPr>
          <p:nvPr userDrawn="1"/>
        </p:nvSpPr>
        <p:spPr bwMode="gray">
          <a:xfrm>
            <a:off x="122238" y="6553200"/>
            <a:ext cx="2544762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2EAF0CF0-36DC-4DCB-8675-5803CF7C779A}" type="datetime2">
              <a:rPr lang="en-US" sz="1200">
                <a:solidFill>
                  <a:schemeClr val="accent1"/>
                </a:solidFill>
              </a:rPr>
              <a:pPr>
                <a:defRPr/>
              </a:pPr>
              <a:t>Saturday, June 23, 2018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4"/>
          <p:cNvSpPr txBox="1">
            <a:spLocks noGrp="1"/>
          </p:cNvSpPr>
          <p:nvPr userDrawn="1"/>
        </p:nvSpPr>
        <p:spPr bwMode="gray">
          <a:xfrm>
            <a:off x="6964363" y="651827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CC0BB445-D5DE-4589-B5A7-1FDDBE433822}" type="slidenum">
              <a:rPr lang="en-US" sz="1200">
                <a:solidFill>
                  <a:schemeClr val="accent1"/>
                </a:solidFill>
              </a:rPr>
              <a:pPr algn="r">
                <a:defRPr/>
              </a:pPr>
              <a:t>‹#›</a:t>
            </a:fld>
            <a:endParaRPr lang="en-US"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"/>
          <p:cNvSpPr txBox="1">
            <a:spLocks noGrp="1"/>
          </p:cNvSpPr>
          <p:nvPr userDrawn="1"/>
        </p:nvSpPr>
        <p:spPr bwMode="gray">
          <a:xfrm>
            <a:off x="122238" y="6553200"/>
            <a:ext cx="2544762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2EAF0CF0-36DC-4DCB-8675-5803CF7C779A}" type="datetime2">
              <a:rPr lang="en-US" sz="1200">
                <a:solidFill>
                  <a:schemeClr val="accent1"/>
                </a:solidFill>
              </a:rPr>
              <a:pPr>
                <a:defRPr/>
              </a:pPr>
              <a:t>Saturday, June 23, 2018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8" name="Slide Number Placeholder 4"/>
          <p:cNvSpPr txBox="1">
            <a:spLocks noGrp="1"/>
          </p:cNvSpPr>
          <p:nvPr userDrawn="1"/>
        </p:nvSpPr>
        <p:spPr bwMode="gray">
          <a:xfrm>
            <a:off x="6964363" y="651827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CC0BB445-D5DE-4589-B5A7-1FDDBE433822}" type="slidenum">
              <a:rPr lang="en-US" sz="1200">
                <a:solidFill>
                  <a:schemeClr val="accent1"/>
                </a:solidFill>
              </a:rPr>
              <a:pPr algn="r">
                <a:defRPr/>
              </a:pPr>
              <a:t>‹#›</a:t>
            </a:fld>
            <a:endParaRPr lang="en-US"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 txBox="1">
            <a:spLocks noGrp="1"/>
          </p:cNvSpPr>
          <p:nvPr userDrawn="1"/>
        </p:nvSpPr>
        <p:spPr bwMode="gray">
          <a:xfrm>
            <a:off x="122238" y="6553200"/>
            <a:ext cx="2544762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2EAF0CF0-36DC-4DCB-8675-5803CF7C779A}" type="datetime2">
              <a:rPr lang="en-US" sz="1200">
                <a:solidFill>
                  <a:schemeClr val="accent1"/>
                </a:solidFill>
              </a:rPr>
              <a:pPr>
                <a:defRPr/>
              </a:pPr>
              <a:t>Saturday, June 23, 2018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4"/>
          <p:cNvSpPr txBox="1">
            <a:spLocks noGrp="1"/>
          </p:cNvSpPr>
          <p:nvPr userDrawn="1"/>
        </p:nvSpPr>
        <p:spPr bwMode="gray">
          <a:xfrm>
            <a:off x="6964363" y="651827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CC0BB445-D5DE-4589-B5A7-1FDDBE433822}" type="slidenum">
              <a:rPr lang="en-US" sz="1200">
                <a:solidFill>
                  <a:schemeClr val="accent1"/>
                </a:solidFill>
              </a:rPr>
              <a:pPr algn="r">
                <a:defRPr/>
              </a:pPr>
              <a:t>‹#›</a:t>
            </a:fld>
            <a:endParaRPr lang="en-US"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>
            <a:spLocks noGrp="1"/>
          </p:cNvSpPr>
          <p:nvPr userDrawn="1"/>
        </p:nvSpPr>
        <p:spPr bwMode="gray">
          <a:xfrm>
            <a:off x="122238" y="6553200"/>
            <a:ext cx="2544762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2EAF0CF0-36DC-4DCB-8675-5803CF7C779A}" type="datetime2">
              <a:rPr lang="en-US" sz="1200">
                <a:solidFill>
                  <a:schemeClr val="accent1"/>
                </a:solidFill>
              </a:rPr>
              <a:pPr>
                <a:defRPr/>
              </a:pPr>
              <a:t>Saturday, June 23, 2018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4"/>
          <p:cNvSpPr txBox="1">
            <a:spLocks noGrp="1"/>
          </p:cNvSpPr>
          <p:nvPr userDrawn="1"/>
        </p:nvSpPr>
        <p:spPr bwMode="gray">
          <a:xfrm>
            <a:off x="6964363" y="651827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CC0BB445-D5DE-4589-B5A7-1FDDBE433822}" type="slidenum">
              <a:rPr lang="en-US" sz="1200">
                <a:solidFill>
                  <a:schemeClr val="accent1"/>
                </a:solidFill>
              </a:rPr>
              <a:pPr algn="r">
                <a:defRPr/>
              </a:pPr>
              <a:t>‹#›</a:t>
            </a:fld>
            <a:endParaRPr lang="en-US"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2"/>
          <p:cNvSpPr txBox="1">
            <a:spLocks noGrp="1"/>
          </p:cNvSpPr>
          <p:nvPr userDrawn="1"/>
        </p:nvSpPr>
        <p:spPr bwMode="gray">
          <a:xfrm>
            <a:off x="122238" y="6553200"/>
            <a:ext cx="2544762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2EAF0CF0-36DC-4DCB-8675-5803CF7C779A}" type="datetime2">
              <a:rPr lang="en-US" sz="1200">
                <a:solidFill>
                  <a:schemeClr val="accent1"/>
                </a:solidFill>
              </a:rPr>
              <a:pPr>
                <a:defRPr/>
              </a:pPr>
              <a:t>Saturday, June 23, 2018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4"/>
          <p:cNvSpPr txBox="1">
            <a:spLocks noGrp="1"/>
          </p:cNvSpPr>
          <p:nvPr userDrawn="1"/>
        </p:nvSpPr>
        <p:spPr bwMode="gray">
          <a:xfrm>
            <a:off x="6964363" y="651827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CC0BB445-D5DE-4589-B5A7-1FDDBE433822}" type="slidenum">
              <a:rPr lang="en-US" sz="1200">
                <a:solidFill>
                  <a:schemeClr val="accent1"/>
                </a:solidFill>
              </a:rPr>
              <a:pPr algn="r">
                <a:defRPr/>
              </a:pPr>
              <a:t>‹#›</a:t>
            </a:fld>
            <a:endParaRPr lang="en-US"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2"/>
          <p:cNvSpPr txBox="1">
            <a:spLocks noGrp="1"/>
          </p:cNvSpPr>
          <p:nvPr userDrawn="1"/>
        </p:nvSpPr>
        <p:spPr bwMode="gray">
          <a:xfrm>
            <a:off x="122238" y="6553200"/>
            <a:ext cx="2544762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2EAF0CF0-36DC-4DCB-8675-5803CF7C779A}" type="datetime2">
              <a:rPr lang="en-US" sz="1200">
                <a:solidFill>
                  <a:schemeClr val="accent1"/>
                </a:solidFill>
              </a:rPr>
              <a:pPr>
                <a:defRPr/>
              </a:pPr>
              <a:t>Saturday, June 23, 2018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4"/>
          <p:cNvSpPr txBox="1">
            <a:spLocks noGrp="1"/>
          </p:cNvSpPr>
          <p:nvPr userDrawn="1"/>
        </p:nvSpPr>
        <p:spPr bwMode="gray">
          <a:xfrm>
            <a:off x="6964363" y="651827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CC0BB445-D5DE-4589-B5A7-1FDDBE433822}" type="slidenum">
              <a:rPr lang="en-US" sz="1200">
                <a:solidFill>
                  <a:schemeClr val="accent1"/>
                </a:solidFill>
              </a:rPr>
              <a:pPr algn="r">
                <a:defRPr/>
              </a:pPr>
              <a:t>‹#›</a:t>
            </a:fld>
            <a:endParaRPr lang="en-US"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57200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9510" name="Rectangle 6"/>
          <p:cNvSpPr>
            <a:spLocks noChangeArrowheads="1"/>
          </p:cNvSpPr>
          <p:nvPr userDrawn="1"/>
        </p:nvSpPr>
        <p:spPr bwMode="auto">
          <a:xfrm>
            <a:off x="2825750" y="6653213"/>
            <a:ext cx="42672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defRPr/>
            </a:pPr>
            <a:r>
              <a:rPr lang="en-US" sz="1200" b="1" dirty="0">
                <a:solidFill>
                  <a:srgbClr val="FF6600"/>
                </a:solidFill>
                <a:latin typeface="Arial" charset="0"/>
                <a:cs typeface="+mn-cs"/>
              </a:rPr>
              <a:t>Dr. Md. </a:t>
            </a:r>
            <a:r>
              <a:rPr lang="en-US" sz="1200" b="1" dirty="0" err="1">
                <a:solidFill>
                  <a:srgbClr val="FF6600"/>
                </a:solidFill>
                <a:latin typeface="Arial" charset="0"/>
                <a:cs typeface="+mn-cs"/>
              </a:rPr>
              <a:t>Abul</a:t>
            </a:r>
            <a:r>
              <a:rPr lang="en-US" sz="1200" b="1" dirty="0">
                <a:solidFill>
                  <a:srgbClr val="FF6600"/>
                </a:solidFill>
                <a:latin typeface="Arial" charset="0"/>
                <a:cs typeface="+mn-cs"/>
              </a:rPr>
              <a:t> </a:t>
            </a:r>
            <a:r>
              <a:rPr lang="en-US" sz="1200" b="1" dirty="0" err="1">
                <a:solidFill>
                  <a:srgbClr val="FF6600"/>
                </a:solidFill>
                <a:latin typeface="Arial" charset="0"/>
                <a:cs typeface="+mn-cs"/>
              </a:rPr>
              <a:t>Kashem</a:t>
            </a:r>
            <a:r>
              <a:rPr lang="en-US" sz="1200" b="1" dirty="0">
                <a:solidFill>
                  <a:srgbClr val="FF6600"/>
                </a:solidFill>
                <a:latin typeface="Arial" charset="0"/>
                <a:cs typeface="+mn-cs"/>
              </a:rPr>
              <a:t> Mia, Professor, CSE Dept, BUET</a:t>
            </a:r>
            <a:r>
              <a:rPr lang="en-US" sz="900" b="1" dirty="0">
                <a:latin typeface="Arial" charset="0"/>
                <a:cs typeface="+mn-cs"/>
              </a:rPr>
              <a:t>  	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]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0A5480B-4792-4B22-A4C4-B45AFABE56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9447" name="Line 7"/>
          <p:cNvSpPr>
            <a:spLocks noChangeShapeType="1"/>
          </p:cNvSpPr>
          <p:nvPr userDrawn="1"/>
        </p:nvSpPr>
        <p:spPr bwMode="auto">
          <a:xfrm>
            <a:off x="468313" y="1484313"/>
            <a:ext cx="8207375" cy="0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9448" name="Line 8"/>
          <p:cNvSpPr>
            <a:spLocks noChangeShapeType="1"/>
          </p:cNvSpPr>
          <p:nvPr userDrawn="1"/>
        </p:nvSpPr>
        <p:spPr bwMode="auto">
          <a:xfrm>
            <a:off x="468313" y="1557338"/>
            <a:ext cx="82073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9449" name="Line 9"/>
          <p:cNvSpPr>
            <a:spLocks noChangeShapeType="1"/>
          </p:cNvSpPr>
          <p:nvPr userDrawn="1"/>
        </p:nvSpPr>
        <p:spPr bwMode="auto">
          <a:xfrm>
            <a:off x="468313" y="1412875"/>
            <a:ext cx="820737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34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34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34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34" charset="-128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34" charset="-128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34" charset="-128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34" charset="-128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39627" y="2636912"/>
            <a:ext cx="4392613" cy="866775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rgbClr val="2C61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3600" dirty="0" smtClean="0">
              <a:solidFill>
                <a:srgbClr val="2C61F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971600" y="260648"/>
            <a:ext cx="7128792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+mj-cs"/>
              </a:rPr>
              <a:t>CSE </a:t>
            </a:r>
            <a:r>
              <a:rPr lang="en-US" sz="4400" b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+mj-cs"/>
              </a:rPr>
              <a:t>6153: </a:t>
            </a:r>
            <a:endParaRPr kumimoji="0" lang="en-US" sz="4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+mj-ea"/>
              <a:cs typeface="+mj-cs"/>
            </a:endParaRPr>
          </a:p>
          <a:p>
            <a:pPr lvl="0">
              <a:defRPr/>
            </a:pPr>
            <a:r>
              <a:rPr lang="en-US" sz="4400" b="1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+mj-cs"/>
              </a:rPr>
              <a:t>Bio-informatics and </a:t>
            </a:r>
            <a:r>
              <a:rPr lang="en-US" sz="4400" b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+mj-cs"/>
              </a:rPr>
              <a:t>Computational Biology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pic>
        <p:nvPicPr>
          <p:cNvPr id="13" name="Picture 3" descr="figure-01-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933056"/>
            <a:ext cx="5141248" cy="2381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 data size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705600" cy="50593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The last page contains about 500 characters</a:t>
            </a:r>
          </a:p>
          <a:p>
            <a:pPr lvl="1"/>
            <a:r>
              <a:rPr lang="en-US" altLang="zh-TW" dirty="0" smtClean="0"/>
              <a:t>Need 6,000,000 pages to show the human genome</a:t>
            </a:r>
          </a:p>
          <a:p>
            <a:pPr lvl="1"/>
            <a:r>
              <a:rPr lang="en-US" altLang="zh-TW" dirty="0" smtClean="0"/>
              <a:t>Printed in 130 books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Humans have 20,000-25,000 genes that produce proteins</a:t>
            </a:r>
          </a:p>
          <a:p>
            <a:pPr lvl="1"/>
            <a:r>
              <a:rPr lang="en-US" altLang="zh-TW" dirty="0" smtClean="0"/>
              <a:t>We want to study their pair-wise and higher-order relationships</a:t>
            </a:r>
          </a:p>
          <a:p>
            <a:pPr lvl="1"/>
            <a:r>
              <a:rPr lang="en-US" altLang="zh-TW" dirty="0" smtClean="0"/>
              <a:t>About 3.1</a:t>
            </a:r>
            <a:r>
              <a:rPr lang="en-US" altLang="zh-TW" dirty="0" smtClean="0">
                <a:sym typeface="Symbol"/>
              </a:rPr>
              <a:t>10</a:t>
            </a:r>
            <a:r>
              <a:rPr lang="en-US" altLang="zh-TW" baseline="30000" dirty="0" smtClean="0">
                <a:sym typeface="Symbol"/>
              </a:rPr>
              <a:t>8</a:t>
            </a:r>
            <a:r>
              <a:rPr lang="en-US" altLang="zh-TW" dirty="0" smtClean="0">
                <a:sym typeface="Symbol"/>
              </a:rPr>
              <a:t> pairs, 2.610</a:t>
            </a:r>
            <a:r>
              <a:rPr lang="en-US" altLang="zh-TW" baseline="30000" dirty="0" smtClean="0">
                <a:sym typeface="Symbol"/>
              </a:rPr>
              <a:t>12</a:t>
            </a:r>
            <a:r>
              <a:rPr lang="en-US" altLang="zh-TW" dirty="0" smtClean="0">
                <a:sym typeface="Symbol"/>
              </a:rPr>
              <a:t> triples, ...</a:t>
            </a:r>
            <a:endParaRPr lang="zh-TW" altLang="en-US" baseline="-25000" dirty="0"/>
          </a:p>
        </p:txBody>
      </p:sp>
      <p:pic>
        <p:nvPicPr>
          <p:cNvPr id="83970" name="Picture 2" descr="You, in 130 volumes: entire human genome in printed f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1981200"/>
            <a:ext cx="2438400" cy="16703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Difficult computational problems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Given a human genome, where can I find a particular substring?</a:t>
            </a:r>
          </a:p>
          <a:p>
            <a:pPr lvl="1"/>
            <a:r>
              <a:rPr lang="en-US" altLang="zh-TW" dirty="0" smtClean="0"/>
              <a:t>For example, a gene from another species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is </a:t>
            </a:r>
            <a:r>
              <a:rPr lang="en-US" altLang="zh-TW" dirty="0" smtClean="0"/>
              <a:t>TATACATTAG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59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650" dirty="0" smtClean="0">
                <a:latin typeface="Courier New" pitchFamily="49" charset="0"/>
                <a:cs typeface="Courier New" pitchFamily="49" charset="0"/>
              </a:rPr>
              <a:t>CTCACCGTCGTAAATCTATGATCTGGCTTGGCCTGCAGTAGCTCTTTCATTTCGGGCTTATCTAATGCTGACTGGTCGGTCCTGGCTACGCTCCAAAACGTACGTATTCGGGCCATCGAGGCTAGCGGCACTTCGAGCGATCTATCGGGAGCTTTGGCTATCGATCGGGCGATCGATGCTGACGTACGTAGCGCGCGATCGAGCGCGGCTAGCTAGCGGCATCGTAGCTACGTAGCTACGGCGCTATTTCGATCGAGTCGTGTCTAGTCGGATATAGCTATGCATCTAGCTGAGGCATCTGAGCGGATCGATGCTAGGGCGATCGGAGCTAGCTGAGCTAGCTAGCTGAGCGCTAGCGAGCGTACGAGCGATCGAGCGAGTCTAGCGAGCGATTCTAGCGATATACATTAGCCCGATCGTATGCTAGCTAGGGCTAGCATGCGGATCTATCGAGCGGCTATCTGAGCGATTCGATCGAGCGATCTAGCGAGCTATCGATCGAGCCGG</a:t>
            </a:r>
            <a:endParaRPr lang="zh-TW" altLang="en-US" sz="265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is </a:t>
            </a:r>
            <a:r>
              <a:rPr lang="en-US" altLang="zh-TW" dirty="0" smtClean="0"/>
              <a:t>TATACATTAG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59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650" dirty="0" smtClean="0">
                <a:latin typeface="Courier New" pitchFamily="49" charset="0"/>
                <a:cs typeface="Courier New" pitchFamily="49" charset="0"/>
              </a:rPr>
              <a:t>CTCACCGTCGTAAATCTATGATCTGGCTTGGCCTGCAGTAGCTCTTTCATTTCGGGCTTATCTAATGCTGACTGGTCGGTCCTGGCTACGCTCCAAAACGTACGTATTCGGGCCATCGAGGCTAGCGGCACTTCGAGCGATCTATCGGGAGCTTTGGCTATCGATCGGGCGATCGATGCTGACGTACGTAGCGCGCGATCGAGCGCGGCTAGCTAGCGGCATCGTAGCTACGTAGCTACGGCGCTATTTCGATCGAGTCGTGTCTAGTCGGATATAGCTATGCATCTAGCTGAGGCATCTGAGCGGATCGATGCTAGGGCGATCGGAGCTAGCTGAGCTAGCTAGCTGAGCGCTAGCGAGCGTACGAGCGATCGAGCGAGTCTAGCGAGCGATTCTAGCGA</a:t>
            </a:r>
            <a:r>
              <a:rPr lang="en-US" altLang="zh-TW" sz="265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TATACATTAG</a:t>
            </a:r>
            <a:r>
              <a:rPr lang="en-US" altLang="zh-TW" sz="2650" dirty="0" smtClean="0">
                <a:latin typeface="Courier New" pitchFamily="49" charset="0"/>
                <a:cs typeface="Courier New" pitchFamily="49" charset="0"/>
              </a:rPr>
              <a:t>CCCGATCGTATGCTAGCTAGGGCTAGCATGCGGATCTATCGAGCGGCTATCTGAGCGATTCGATCGAGCGATCTAGCGAGCTATCGATCGAGCCGG</a:t>
            </a:r>
            <a:endParaRPr lang="zh-TW" altLang="en-US" sz="265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Given:</a:t>
            </a:r>
          </a:p>
          <a:p>
            <a:pPr lvl="1"/>
            <a:r>
              <a:rPr lang="en-US" altLang="zh-TW" dirty="0" smtClean="0"/>
              <a:t>A long string </a:t>
            </a:r>
            <a:r>
              <a:rPr lang="en-US" altLang="zh-TW" i="1" dirty="0" smtClean="0"/>
              <a:t>s</a:t>
            </a:r>
            <a:r>
              <a:rPr lang="en-US" altLang="zh-TW" dirty="0" smtClean="0"/>
              <a:t> of length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(e.g.,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TTCAAGCCGTAAAG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A short string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 of length </a:t>
            </a:r>
            <a:r>
              <a:rPr lang="en-US" altLang="zh-TW" i="1" dirty="0" smtClean="0"/>
              <a:t>m</a:t>
            </a:r>
            <a:r>
              <a:rPr lang="en-US" altLang="zh-TW" dirty="0" smtClean="0"/>
              <a:t> (e.g.,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AAG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Goal:</a:t>
            </a:r>
          </a:p>
          <a:p>
            <a:pPr lvl="1"/>
            <a:r>
              <a:rPr lang="en-US" altLang="zh-TW" dirty="0" smtClean="0"/>
              <a:t>Find all occurrences of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 in </a:t>
            </a:r>
            <a:r>
              <a:rPr lang="en-US" altLang="zh-TW" i="1" dirty="0" smtClean="0"/>
              <a:t>s</a:t>
            </a:r>
          </a:p>
          <a:p>
            <a:r>
              <a:rPr lang="en-US" altLang="zh-TW" dirty="0" smtClean="0"/>
              <a:t>Methods:</a:t>
            </a:r>
          </a:p>
          <a:p>
            <a:pPr lvl="1"/>
            <a:r>
              <a:rPr lang="en-US" altLang="zh-TW" dirty="0" smtClean="0"/>
              <a:t>Linear search</a:t>
            </a:r>
          </a:p>
          <a:p>
            <a:pPr lvl="1"/>
            <a:r>
              <a:rPr lang="en-US" altLang="zh-TW" dirty="0" smtClean="0"/>
              <a:t>Using a finite automaton of </a:t>
            </a:r>
            <a:r>
              <a:rPr lang="en-US" altLang="zh-TW" i="1" dirty="0" smtClean="0"/>
              <a:t>r</a:t>
            </a:r>
          </a:p>
          <a:p>
            <a:pPr lvl="1"/>
            <a:r>
              <a:rPr lang="en-US" altLang="zh-TW" dirty="0" smtClean="0"/>
              <a:t>Using a suffix tree of </a:t>
            </a:r>
            <a:r>
              <a:rPr lang="en-US" altLang="zh-TW" i="1" dirty="0" smtClean="0"/>
              <a:t>s</a:t>
            </a:r>
          </a:p>
          <a:p>
            <a:pPr lvl="1"/>
            <a:r>
              <a:rPr lang="en-US" altLang="zh-TW" dirty="0" smtClean="0"/>
              <a:t>...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find a string from a long string?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5334000" y="4202668"/>
            <a:ext cx="3657600" cy="2045732"/>
            <a:chOff x="5334000" y="3733800"/>
            <a:chExt cx="3657600" cy="2045732"/>
          </a:xfrm>
        </p:grpSpPr>
        <p:sp>
          <p:nvSpPr>
            <p:cNvPr id="74" name="Oval 73"/>
            <p:cNvSpPr/>
            <p:nvPr/>
          </p:nvSpPr>
          <p:spPr>
            <a:xfrm>
              <a:off x="8382000" y="4636532"/>
              <a:ext cx="609600" cy="609600"/>
            </a:xfrm>
            <a:prstGeom prst="ellipse">
              <a:avLst/>
            </a:prstGeom>
            <a:solidFill>
              <a:srgbClr val="4F81BD">
                <a:alpha val="5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/>
                <a:cs typeface="+mn-cs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6096000" y="4712732"/>
              <a:ext cx="457200" cy="457200"/>
            </a:xfrm>
            <a:prstGeom prst="ellipse">
              <a:avLst/>
            </a:prstGeom>
            <a:solidFill>
              <a:srgbClr val="4F81BD">
                <a:alpha val="5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新細明體"/>
                  <a:cs typeface="+mn-cs"/>
                </a:rPr>
                <a:t>0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/>
                <a:cs typeface="+mn-cs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620000" y="4712732"/>
              <a:ext cx="457200" cy="457200"/>
            </a:xfrm>
            <a:prstGeom prst="ellipse">
              <a:avLst/>
            </a:prstGeom>
            <a:solidFill>
              <a:srgbClr val="4F81BD">
                <a:alpha val="5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新細明體"/>
                  <a:cs typeface="+mn-cs"/>
                </a:rPr>
                <a:t>2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/>
                <a:cs typeface="+mn-cs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458200" y="4712732"/>
              <a:ext cx="457200" cy="457200"/>
            </a:xfrm>
            <a:prstGeom prst="ellipse">
              <a:avLst/>
            </a:prstGeom>
            <a:solidFill>
              <a:srgbClr val="4F81BD">
                <a:alpha val="5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新細明體"/>
                  <a:cs typeface="+mn-cs"/>
                </a:rPr>
                <a:t>3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/>
                <a:cs typeface="+mn-cs"/>
              </a:endParaRPr>
            </a:p>
          </p:txBody>
        </p:sp>
        <p:cxnSp>
          <p:nvCxnSpPr>
            <p:cNvPr id="79" name="Straight Arrow Connector 78"/>
            <p:cNvCxnSpPr>
              <a:stCxn id="76" idx="6"/>
              <a:endCxn id="83" idx="2"/>
            </p:cNvCxnSpPr>
            <p:nvPr/>
          </p:nvCxnSpPr>
          <p:spPr>
            <a:xfrm>
              <a:off x="6553200" y="4941332"/>
              <a:ext cx="304800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80" name="Straight Arrow Connector 79"/>
            <p:cNvCxnSpPr>
              <a:stCxn id="77" idx="6"/>
              <a:endCxn id="74" idx="2"/>
            </p:cNvCxnSpPr>
            <p:nvPr/>
          </p:nvCxnSpPr>
          <p:spPr>
            <a:xfrm>
              <a:off x="8077200" y="4941332"/>
              <a:ext cx="304800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81" name="Straight Arrow Connector 80"/>
            <p:cNvCxnSpPr>
              <a:endCxn id="76" idx="2"/>
            </p:cNvCxnSpPr>
            <p:nvPr/>
          </p:nvCxnSpPr>
          <p:spPr>
            <a:xfrm>
              <a:off x="5334000" y="4941332"/>
              <a:ext cx="762000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82" name="TextBox 81"/>
            <p:cNvSpPr txBox="1"/>
            <p:nvPr/>
          </p:nvSpPr>
          <p:spPr>
            <a:xfrm>
              <a:off x="5410200" y="4560332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Start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6858000" y="4712732"/>
              <a:ext cx="457200" cy="457200"/>
            </a:xfrm>
            <a:prstGeom prst="ellipse">
              <a:avLst/>
            </a:prstGeom>
            <a:solidFill>
              <a:srgbClr val="4F81BD">
                <a:alpha val="5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新細明體"/>
                  <a:cs typeface="+mn-cs"/>
                </a:rPr>
                <a:t>1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/>
                <a:cs typeface="+mn-cs"/>
              </a:endParaRPr>
            </a:p>
          </p:txBody>
        </p:sp>
        <p:cxnSp>
          <p:nvCxnSpPr>
            <p:cNvPr id="84" name="Straight Arrow Connector 83"/>
            <p:cNvCxnSpPr>
              <a:stCxn id="83" idx="6"/>
              <a:endCxn id="77" idx="2"/>
            </p:cNvCxnSpPr>
            <p:nvPr/>
          </p:nvCxnSpPr>
          <p:spPr>
            <a:xfrm>
              <a:off x="7315200" y="4941332"/>
              <a:ext cx="304800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85" name="TextBox 84"/>
            <p:cNvSpPr txBox="1"/>
            <p:nvPr/>
          </p:nvSpPr>
          <p:spPr>
            <a:xfrm>
              <a:off x="6553200" y="4560332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A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302284" y="4560332"/>
              <a:ext cx="31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A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077200" y="4560332"/>
              <a:ext cx="31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G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8" name="Curved Connector 87"/>
            <p:cNvCxnSpPr>
              <a:stCxn id="76" idx="4"/>
              <a:endCxn id="76" idx="3"/>
            </p:cNvCxnSpPr>
            <p:nvPr/>
          </p:nvCxnSpPr>
          <p:spPr>
            <a:xfrm rot="5400000" flipH="1">
              <a:off x="6210300" y="5055633"/>
              <a:ext cx="66955" cy="161645"/>
            </a:xfrm>
            <a:prstGeom prst="curvedConnector3">
              <a:avLst>
                <a:gd name="adj1" fmla="val -341423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89" name="TextBox 88"/>
            <p:cNvSpPr txBox="1"/>
            <p:nvPr/>
          </p:nvSpPr>
          <p:spPr>
            <a:xfrm>
              <a:off x="5867400" y="5322332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C</a:t>
              </a: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,</a:t>
              </a: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G</a:t>
              </a: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,</a:t>
              </a: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T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0" name="Curved Connector 89"/>
            <p:cNvCxnSpPr>
              <a:stCxn id="83" idx="4"/>
              <a:endCxn id="76" idx="5"/>
            </p:cNvCxnSpPr>
            <p:nvPr/>
          </p:nvCxnSpPr>
          <p:spPr>
            <a:xfrm rot="5400000" flipH="1">
              <a:off x="6752945" y="4836278"/>
              <a:ext cx="66955" cy="600355"/>
            </a:xfrm>
            <a:prstGeom prst="curvedConnector3">
              <a:avLst>
                <a:gd name="adj1" fmla="val -341423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91" name="TextBox 90"/>
            <p:cNvSpPr txBox="1"/>
            <p:nvPr/>
          </p:nvSpPr>
          <p:spPr>
            <a:xfrm>
              <a:off x="6477000" y="5322332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C</a:t>
              </a: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,</a:t>
              </a: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G</a:t>
              </a: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,</a:t>
              </a: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T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2" name="Curved Connector 39"/>
            <p:cNvCxnSpPr>
              <a:stCxn id="77" idx="7"/>
              <a:endCxn id="77" idx="0"/>
            </p:cNvCxnSpPr>
            <p:nvPr/>
          </p:nvCxnSpPr>
          <p:spPr>
            <a:xfrm rot="16200000" flipV="1">
              <a:off x="7895946" y="4665387"/>
              <a:ext cx="66955" cy="161645"/>
            </a:xfrm>
            <a:prstGeom prst="curvedConnector3">
              <a:avLst>
                <a:gd name="adj1" fmla="val 441423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93" name="TextBox 92"/>
            <p:cNvSpPr txBox="1"/>
            <p:nvPr/>
          </p:nvSpPr>
          <p:spPr>
            <a:xfrm>
              <a:off x="7772400" y="4191000"/>
              <a:ext cx="31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A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4" name="Curved Connector 39"/>
            <p:cNvCxnSpPr>
              <a:stCxn id="77" idx="1"/>
              <a:endCxn id="76" idx="7"/>
            </p:cNvCxnSpPr>
            <p:nvPr/>
          </p:nvCxnSpPr>
          <p:spPr>
            <a:xfrm rot="16200000" flipV="1">
              <a:off x="7086600" y="4179332"/>
              <a:ext cx="12700" cy="1200710"/>
            </a:xfrm>
            <a:prstGeom prst="curvedConnector3">
              <a:avLst>
                <a:gd name="adj1" fmla="val 2327205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95" name="TextBox 94"/>
            <p:cNvSpPr txBox="1"/>
            <p:nvPr/>
          </p:nvSpPr>
          <p:spPr>
            <a:xfrm>
              <a:off x="6858000" y="4179332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C</a:t>
              </a: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,</a:t>
              </a: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T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6" name="Curved Connector 39"/>
            <p:cNvCxnSpPr>
              <a:stCxn id="74" idx="4"/>
              <a:endCxn id="83" idx="5"/>
            </p:cNvCxnSpPr>
            <p:nvPr/>
          </p:nvCxnSpPr>
          <p:spPr>
            <a:xfrm rot="5400000" flipH="1">
              <a:off x="7895945" y="4455278"/>
              <a:ext cx="143155" cy="1438555"/>
            </a:xfrm>
            <a:prstGeom prst="curvedConnector3">
              <a:avLst>
                <a:gd name="adj1" fmla="val -159687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97" name="TextBox 96"/>
            <p:cNvSpPr txBox="1"/>
            <p:nvPr/>
          </p:nvSpPr>
          <p:spPr>
            <a:xfrm>
              <a:off x="7835684" y="5410200"/>
              <a:ext cx="31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A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8" name="Curved Connector 39"/>
            <p:cNvCxnSpPr>
              <a:stCxn id="74" idx="0"/>
              <a:endCxn id="76" idx="0"/>
            </p:cNvCxnSpPr>
            <p:nvPr/>
          </p:nvCxnSpPr>
          <p:spPr>
            <a:xfrm rot="16200000" flipH="1" flipV="1">
              <a:off x="7467600" y="3493532"/>
              <a:ext cx="76200" cy="2362200"/>
            </a:xfrm>
            <a:prstGeom prst="curvedConnector3">
              <a:avLst>
                <a:gd name="adj1" fmla="val -718869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99" name="TextBox 98"/>
            <p:cNvSpPr txBox="1"/>
            <p:nvPr/>
          </p:nvSpPr>
          <p:spPr>
            <a:xfrm>
              <a:off x="7162800" y="37338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C</a:t>
              </a: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,</a:t>
              </a: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G</a:t>
              </a: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,</a:t>
              </a: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T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 life example (1)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512"/>
            <a:ext cx="8229600" cy="5184799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Biomedical scenario: I found an interesting gene in mouse that is related to obesity. Do humans also have this gene?</a:t>
            </a:r>
          </a:p>
          <a:p>
            <a:r>
              <a:rPr lang="en-US" altLang="zh-TW" sz="2400" dirty="0" smtClean="0"/>
              <a:t>Computational definition:</a:t>
            </a:r>
          </a:p>
          <a:p>
            <a:pPr lvl="1"/>
            <a:r>
              <a:rPr lang="en-US" altLang="zh-TW" sz="2200" dirty="0" smtClean="0"/>
              <a:t>I have a short string </a:t>
            </a:r>
            <a:r>
              <a:rPr lang="en-US" altLang="zh-TW" sz="2200" i="1" dirty="0" smtClean="0"/>
              <a:t>r</a:t>
            </a:r>
            <a:r>
              <a:rPr lang="en-US" altLang="zh-TW" sz="2200" dirty="0" smtClean="0"/>
              <a:t> (say, length </a:t>
            </a:r>
            <a:r>
              <a:rPr lang="en-US" altLang="zh-TW" sz="2200" i="1" dirty="0" smtClean="0"/>
              <a:t>m </a:t>
            </a:r>
            <a:r>
              <a:rPr lang="en-US" altLang="zh-TW" sz="2200" dirty="0" smtClean="0"/>
              <a:t>= 10,000) – the DNA sequence of the mouse gene</a:t>
            </a:r>
          </a:p>
          <a:p>
            <a:pPr lvl="1"/>
            <a:r>
              <a:rPr lang="en-US" altLang="zh-TW" sz="2200" dirty="0" smtClean="0"/>
              <a:t>I have a long string </a:t>
            </a:r>
            <a:r>
              <a:rPr lang="en-US" altLang="zh-TW" sz="2200" i="1" dirty="0" smtClean="0"/>
              <a:t>s</a:t>
            </a:r>
            <a:r>
              <a:rPr lang="en-US" altLang="zh-TW" sz="2200" dirty="0" smtClean="0"/>
              <a:t> (say, length </a:t>
            </a:r>
            <a:r>
              <a:rPr lang="en-US" altLang="zh-TW" sz="2200" i="1" dirty="0" smtClean="0"/>
              <a:t>n </a:t>
            </a:r>
            <a:r>
              <a:rPr lang="en-US" altLang="zh-TW" sz="2200" dirty="0" smtClean="0"/>
              <a:t>= 3,000,000,000) – the whole set of DNA sequences (the “genome”) of human</a:t>
            </a:r>
          </a:p>
          <a:p>
            <a:pPr lvl="1"/>
            <a:r>
              <a:rPr lang="en-US" altLang="zh-TW" dirty="0" smtClean="0"/>
              <a:t>Can I find an occurrence of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 in </a:t>
            </a:r>
            <a:r>
              <a:rPr lang="en-US" altLang="zh-TW" i="1" dirty="0" smtClean="0"/>
              <a:t>s</a:t>
            </a:r>
            <a:r>
              <a:rPr lang="en-US" altLang="zh-TW" dirty="0" smtClean="0"/>
              <a:t>?</a:t>
            </a:r>
          </a:p>
          <a:p>
            <a:r>
              <a:rPr lang="en-US" altLang="zh-TW" sz="2400" dirty="0" smtClean="0"/>
              <a:t>Some variations:</a:t>
            </a:r>
          </a:p>
          <a:p>
            <a:pPr lvl="1"/>
            <a:r>
              <a:rPr lang="en-US" altLang="zh-TW" sz="2200" dirty="0" smtClean="0"/>
              <a:t>Inexact match</a:t>
            </a:r>
          </a:p>
          <a:p>
            <a:pPr lvl="1"/>
            <a:r>
              <a:rPr lang="en-US" altLang="zh-TW" sz="2200" dirty="0" smtClean="0"/>
              <a:t>Many </a:t>
            </a:r>
            <a:r>
              <a:rPr lang="en-US" altLang="zh-TW" sz="2200" i="1" dirty="0" smtClean="0"/>
              <a:t>r</a:t>
            </a:r>
            <a:r>
              <a:rPr lang="en-US" altLang="zh-TW" sz="2200" dirty="0" smtClean="0"/>
              <a:t>’s</a:t>
            </a:r>
          </a:p>
          <a:p>
            <a:pPr lvl="1"/>
            <a:r>
              <a:rPr lang="en-US" altLang="zh-TW" sz="2200" dirty="0" smtClean="0"/>
              <a:t>Many </a:t>
            </a:r>
            <a:r>
              <a:rPr lang="en-US" altLang="zh-TW" sz="2200" i="1" dirty="0" smtClean="0"/>
              <a:t>s</a:t>
            </a:r>
            <a:r>
              <a:rPr lang="en-US" altLang="zh-TW" sz="2200" dirty="0" smtClean="0"/>
              <a:t>’s</a:t>
            </a:r>
          </a:p>
          <a:p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 life example (2)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Biomedical scenario: I have many short fragments of DNA from a genome. How do I get back the sequence of the original genome?</a:t>
            </a:r>
          </a:p>
          <a:p>
            <a:r>
              <a:rPr lang="en-US" altLang="zh-TW" sz="2400" dirty="0" smtClean="0"/>
              <a:t>Computational definition:</a:t>
            </a:r>
          </a:p>
          <a:p>
            <a:pPr lvl="1"/>
            <a:r>
              <a:rPr lang="en-US" altLang="zh-TW" dirty="0" smtClean="0"/>
              <a:t>I have billions of short strings </a:t>
            </a:r>
            <a:r>
              <a:rPr lang="en-US" altLang="zh-TW" i="1" dirty="0" smtClean="0"/>
              <a:t>r</a:t>
            </a:r>
            <a:r>
              <a:rPr lang="en-US" altLang="zh-TW" i="1" baseline="-25000" dirty="0" smtClean="0"/>
              <a:t>1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i="1" baseline="-25000" dirty="0" smtClean="0"/>
              <a:t>2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r</a:t>
            </a:r>
            <a:r>
              <a:rPr lang="en-US" altLang="zh-TW" i="1" baseline="-25000" dirty="0" smtClean="0"/>
              <a:t>3</a:t>
            </a:r>
            <a:r>
              <a:rPr lang="en-US" altLang="zh-TW" dirty="0" smtClean="0"/>
              <a:t>, ..., each of length 100</a:t>
            </a:r>
          </a:p>
          <a:p>
            <a:pPr lvl="1"/>
            <a:r>
              <a:rPr lang="en-US" altLang="zh-TW" dirty="0" smtClean="0"/>
              <a:t>They are substrings of a long string </a:t>
            </a:r>
            <a:r>
              <a:rPr lang="en-US" altLang="zh-TW" i="1" dirty="0" smtClean="0"/>
              <a:t>s</a:t>
            </a:r>
            <a:r>
              <a:rPr lang="en-US" altLang="zh-TW" dirty="0" smtClean="0"/>
              <a:t> of length 3,000,000,000</a:t>
            </a:r>
          </a:p>
          <a:p>
            <a:pPr lvl="1"/>
            <a:r>
              <a:rPr lang="en-US" altLang="zh-TW" dirty="0" smtClean="0"/>
              <a:t>Can I reconstruct </a:t>
            </a:r>
            <a:r>
              <a:rPr lang="en-US" altLang="zh-TW" i="1" dirty="0" smtClean="0"/>
              <a:t>s</a:t>
            </a:r>
            <a:r>
              <a:rPr lang="en-US" altLang="zh-TW" dirty="0" smtClean="0"/>
              <a:t> from the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’s (theoretically and practically)?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 life example (2)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905000" y="1295400"/>
            <a:ext cx="3962400" cy="12954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Multiple copies of an unknown genome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059858" y="1676400"/>
            <a:ext cx="3655142" cy="762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362200" y="1676400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TACCAGCGGACCGCTGAC</a:t>
            </a:r>
            <a:endParaRPr lang="zh-TW" alt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439286" y="1905000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TACCAGCGGACCGCTGAC</a:t>
            </a:r>
            <a:endParaRPr lang="zh-TW" alt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514600" y="214526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TACCAGCGGACCGCTGAC</a:t>
            </a:r>
            <a:endParaRPr lang="zh-TW" alt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8" name="Down Arrow 97"/>
          <p:cNvSpPr/>
          <p:nvPr/>
        </p:nvSpPr>
        <p:spPr>
          <a:xfrm>
            <a:off x="3581400" y="2743200"/>
            <a:ext cx="457200" cy="10668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wrap="none" lIns="360000" tIns="0" rIns="0" bIns="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Breaking down into fragments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1905000" y="3962400"/>
            <a:ext cx="3962400" cy="2133600"/>
            <a:chOff x="2667000" y="3962400"/>
            <a:chExt cx="3962400" cy="2133600"/>
          </a:xfrm>
        </p:grpSpPr>
        <p:sp>
          <p:nvSpPr>
            <p:cNvPr id="100" name="Rectangle 99"/>
            <p:cNvSpPr/>
            <p:nvPr/>
          </p:nvSpPr>
          <p:spPr>
            <a:xfrm>
              <a:off x="2667000" y="3962400"/>
              <a:ext cx="3962400" cy="21336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新細明體"/>
                  <a:cs typeface="+mn-cs"/>
                </a:rPr>
                <a:t>Sequence fragments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新細明體"/>
                <a:cs typeface="+mn-c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821858" y="4343400"/>
              <a:ext cx="3655142" cy="16002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新細明體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255385" y="4343400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TACCAG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876800" y="4419600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GGACCG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84185" y="4800600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TACCAG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572000" y="5181600"/>
              <a:ext cx="1149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TACCAGC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124200" y="5410200"/>
              <a:ext cx="8739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CGGAC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971800" y="4800600"/>
              <a:ext cx="1149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CGCTGAC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657600" y="5105400"/>
              <a:ext cx="8739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CTGAC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410200" y="5486400"/>
              <a:ext cx="8739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CGGAC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191000" y="5486400"/>
              <a:ext cx="7360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CGCT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267200" y="4648200"/>
              <a:ext cx="5982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GAC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2" name="Circular Arrow 111"/>
          <p:cNvSpPr/>
          <p:nvPr/>
        </p:nvSpPr>
        <p:spPr>
          <a:xfrm rot="5400000" flipH="1" flipV="1">
            <a:off x="170279" y="1963322"/>
            <a:ext cx="3352800" cy="2778956"/>
          </a:xfrm>
          <a:prstGeom prst="circularArrow">
            <a:avLst>
              <a:gd name="adj1" fmla="val 10583"/>
              <a:gd name="adj2" fmla="val 962242"/>
              <a:gd name="adj3" fmla="val 20733056"/>
              <a:gd name="adj4" fmla="val 10839097"/>
              <a:gd name="adj5" fmla="val 15167"/>
            </a:avLst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vert="eaVert" wrap="none" lIns="0" tIns="180000" rIns="0" bIns="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Possible to deduce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original genome?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113" name="Content Placeholder 2"/>
          <p:cNvSpPr>
            <a:spLocks noGrp="1"/>
          </p:cNvSpPr>
          <p:nvPr>
            <p:ph idx="1"/>
          </p:nvPr>
        </p:nvSpPr>
        <p:spPr bwMode="auto">
          <a:xfrm>
            <a:off x="6007224" y="4419600"/>
            <a:ext cx="2885256" cy="129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Some considerations: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Repeats in </a:t>
            </a:r>
            <a:r>
              <a:rPr kumimoji="0" lang="en-US" altLang="zh-TW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Errors in </a:t>
            </a:r>
            <a:r>
              <a:rPr kumimoji="0" lang="en-US" altLang="zh-TW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</a:t>
            </a: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’s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112" grpId="0" animBg="1"/>
      <p:bldP spid="11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bioinformatics?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512"/>
            <a:ext cx="8229600" cy="532881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2400" dirty="0" smtClean="0"/>
              <a:t>Answer #3: Related fields</a:t>
            </a:r>
          </a:p>
          <a:p>
            <a:pPr lvl="1">
              <a:spcBef>
                <a:spcPts val="0"/>
              </a:spcBef>
            </a:pPr>
            <a:r>
              <a:rPr lang="en-US" altLang="zh-TW" sz="2200" dirty="0" smtClean="0"/>
              <a:t>Computer science</a:t>
            </a:r>
          </a:p>
          <a:p>
            <a:pPr marL="914400" lvl="2">
              <a:spcBef>
                <a:spcPts val="0"/>
              </a:spcBef>
            </a:pPr>
            <a:r>
              <a:rPr lang="en-US" altLang="zh-TW" sz="2000" dirty="0" smtClean="0"/>
              <a:t>Algorithms</a:t>
            </a:r>
          </a:p>
          <a:p>
            <a:pPr marL="914400" lvl="2">
              <a:spcBef>
                <a:spcPts val="0"/>
              </a:spcBef>
            </a:pPr>
            <a:r>
              <a:rPr lang="en-US" altLang="zh-TW" sz="2000" dirty="0" smtClean="0"/>
              <a:t>Database management</a:t>
            </a:r>
          </a:p>
          <a:p>
            <a:pPr marL="914400" lvl="2">
              <a:spcBef>
                <a:spcPts val="0"/>
              </a:spcBef>
            </a:pPr>
            <a:r>
              <a:rPr lang="en-US" altLang="zh-TW" sz="2000" dirty="0" smtClean="0"/>
              <a:t>Software engineering</a:t>
            </a:r>
          </a:p>
          <a:p>
            <a:pPr marL="914400" lvl="2">
              <a:spcBef>
                <a:spcPts val="0"/>
              </a:spcBef>
            </a:pPr>
            <a:r>
              <a:rPr lang="en-US" altLang="zh-TW" sz="2000" dirty="0" smtClean="0"/>
              <a:t>...</a:t>
            </a:r>
          </a:p>
          <a:p>
            <a:pPr lvl="1">
              <a:spcBef>
                <a:spcPts val="0"/>
              </a:spcBef>
            </a:pPr>
            <a:r>
              <a:rPr lang="en-US" altLang="zh-TW" sz="2200" dirty="0" smtClean="0"/>
              <a:t>Statistics</a:t>
            </a:r>
          </a:p>
          <a:p>
            <a:pPr lvl="1">
              <a:spcBef>
                <a:spcPts val="0"/>
              </a:spcBef>
            </a:pPr>
            <a:r>
              <a:rPr lang="en-US" altLang="zh-TW" sz="2200" dirty="0" smtClean="0"/>
              <a:t>Biology</a:t>
            </a:r>
          </a:p>
          <a:p>
            <a:pPr marL="914400" lvl="2">
              <a:spcBef>
                <a:spcPts val="0"/>
              </a:spcBef>
            </a:pPr>
            <a:r>
              <a:rPr lang="en-US" altLang="zh-TW" sz="2000" dirty="0" smtClean="0"/>
              <a:t>Molecular biology</a:t>
            </a:r>
          </a:p>
          <a:p>
            <a:pPr marL="914400" lvl="2">
              <a:spcBef>
                <a:spcPts val="0"/>
              </a:spcBef>
            </a:pPr>
            <a:r>
              <a:rPr lang="en-US" altLang="zh-TW" sz="2000" dirty="0" smtClean="0"/>
              <a:t>Genetics</a:t>
            </a:r>
          </a:p>
          <a:p>
            <a:pPr marL="914400" lvl="2">
              <a:spcBef>
                <a:spcPts val="0"/>
              </a:spcBef>
            </a:pPr>
            <a:r>
              <a:rPr lang="en-US" altLang="zh-TW" sz="2000" dirty="0" smtClean="0"/>
              <a:t>...</a:t>
            </a:r>
          </a:p>
          <a:p>
            <a:pPr lvl="1">
              <a:spcBef>
                <a:spcPts val="0"/>
              </a:spcBef>
            </a:pPr>
            <a:r>
              <a:rPr lang="en-US" altLang="zh-TW" sz="2200" dirty="0" smtClean="0"/>
              <a:t>Biotechnology</a:t>
            </a:r>
          </a:p>
          <a:p>
            <a:pPr lvl="1">
              <a:spcBef>
                <a:spcPts val="0"/>
              </a:spcBef>
            </a:pPr>
            <a:r>
              <a:rPr lang="en-US" altLang="zh-TW" sz="2200" dirty="0" smtClean="0"/>
              <a:t>Medicine</a:t>
            </a:r>
          </a:p>
          <a:p>
            <a:pPr lvl="1">
              <a:spcBef>
                <a:spcPts val="0"/>
              </a:spcBef>
            </a:pPr>
            <a:r>
              <a:rPr lang="en-US" altLang="zh-TW" sz="2200" dirty="0" smtClean="0"/>
              <a:t>…</a:t>
            </a:r>
          </a:p>
          <a:p>
            <a:pPr>
              <a:spcBef>
                <a:spcPts val="0"/>
              </a:spcBef>
            </a:pPr>
            <a:r>
              <a:rPr lang="en-US" altLang="zh-TW" sz="2200" dirty="0" smtClean="0">
                <a:solidFill>
                  <a:srgbClr val="0000CC"/>
                </a:solidFill>
                <a:sym typeface="Symbol"/>
              </a:rPr>
              <a:t>A multi-disciplinary area that solves hard biomedical problems by combining the knowledge from many fields</a:t>
            </a:r>
            <a:endParaRPr lang="en-US" altLang="zh-TW" sz="2200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bioinformatics?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Answer #4: Contributions and prospects</a:t>
            </a:r>
          </a:p>
          <a:p>
            <a:pPr lvl="1"/>
            <a:r>
              <a:rPr lang="en-US" altLang="zh-TW" dirty="0" smtClean="0"/>
              <a:t>Very meaningful field, with direct contributions to</a:t>
            </a:r>
          </a:p>
          <a:p>
            <a:pPr lvl="2"/>
            <a:r>
              <a:rPr lang="en-US" altLang="zh-TW" dirty="0" smtClean="0"/>
              <a:t>Medicine</a:t>
            </a:r>
          </a:p>
          <a:p>
            <a:pPr lvl="2"/>
            <a:r>
              <a:rPr lang="en-US" altLang="zh-TW" dirty="0" smtClean="0"/>
              <a:t>Biology</a:t>
            </a:r>
          </a:p>
          <a:p>
            <a:pPr lvl="2"/>
            <a:r>
              <a:rPr lang="en-US" altLang="zh-TW" dirty="0" smtClean="0"/>
              <a:t>Computer science</a:t>
            </a:r>
          </a:p>
          <a:p>
            <a:pPr lvl="2"/>
            <a:r>
              <a:rPr lang="en-US" altLang="zh-TW" dirty="0" smtClean="0"/>
              <a:t>…</a:t>
            </a:r>
          </a:p>
          <a:p>
            <a:pPr lvl="1"/>
            <a:r>
              <a:rPr lang="en-US" altLang="zh-TW" dirty="0" smtClean="0"/>
              <a:t>Cutting-edge, challenging problems</a:t>
            </a:r>
          </a:p>
          <a:p>
            <a:pPr lvl="1"/>
            <a:r>
              <a:rPr lang="en-US" altLang="zh-TW" dirty="0" smtClean="0"/>
              <a:t>A bottleneck in biomedical research</a:t>
            </a:r>
          </a:p>
          <a:p>
            <a:pPr lvl="1"/>
            <a:r>
              <a:rPr lang="en-US" altLang="zh-TW" dirty="0" smtClean="0"/>
              <a:t>Short of qualified people</a:t>
            </a:r>
          </a:p>
          <a:p>
            <a:r>
              <a:rPr lang="en-US" altLang="zh-TW" dirty="0" smtClean="0">
                <a:solidFill>
                  <a:srgbClr val="0000CC"/>
                </a:solidFill>
              </a:rPr>
              <a:t>A new and growing field with a lot of potentials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 Objectives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To learn what bioinformatics is about</a:t>
            </a:r>
          </a:p>
          <a:p>
            <a:pPr lvl="1"/>
            <a:r>
              <a:rPr lang="en-US" altLang="zh-TW" dirty="0" smtClean="0"/>
              <a:t>Hopefully, to arouse your interests in this area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To study some useful algorithms</a:t>
            </a:r>
          </a:p>
          <a:p>
            <a:pPr lvl="1"/>
            <a:r>
              <a:rPr lang="en-US" altLang="zh-TW" dirty="0" smtClean="0"/>
              <a:t>These algorithms are by themselves interesting and fundamentally important</a:t>
            </a:r>
          </a:p>
          <a:p>
            <a:pPr lvl="1"/>
            <a:r>
              <a:rPr lang="en-US" altLang="zh-TW" dirty="0" smtClean="0"/>
              <a:t>To see how theoretical algorithms are used in real-life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22313" y="3140968"/>
            <a:ext cx="7772400" cy="1362075"/>
          </a:xfrm>
        </p:spPr>
        <p:txBody>
          <a:bodyPr/>
          <a:lstStyle/>
          <a:p>
            <a:r>
              <a:rPr lang="en-US" altLang="zh-TW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Genetics and Molecular Biology</a:t>
            </a:r>
            <a:endParaRPr lang="zh-TW" altLang="en-US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7"/>
          <p:cNvSpPr>
            <a:spLocks noGrp="1"/>
          </p:cNvSpPr>
          <p:nvPr>
            <p:ph type="body" idx="1"/>
          </p:nvPr>
        </p:nvSpPr>
        <p:spPr>
          <a:xfrm>
            <a:off x="722313" y="2492896"/>
            <a:ext cx="1833463" cy="545852"/>
          </a:xfrm>
        </p:spPr>
        <p:txBody>
          <a:bodyPr/>
          <a:lstStyle/>
          <a:p>
            <a:r>
              <a:rPr lang="en-US" altLang="zh-TW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… </a:t>
            </a:r>
            <a:endParaRPr lang="zh-TW" altLang="en-US" sz="28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 materials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512"/>
            <a:ext cx="8229600" cy="532881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Lecture </a:t>
            </a:r>
            <a:r>
              <a:rPr lang="en-US" altLang="zh-TW" dirty="0" smtClean="0"/>
              <a:t>notes can be downloaded from course Website</a:t>
            </a:r>
          </a:p>
          <a:p>
            <a:r>
              <a:rPr lang="en-US" altLang="zh-TW" dirty="0" smtClean="0"/>
              <a:t>*</a:t>
            </a:r>
            <a:r>
              <a:rPr lang="en-US" altLang="zh-TW" dirty="0" smtClean="0">
                <a:solidFill>
                  <a:srgbClr val="FF0000"/>
                </a:solidFill>
              </a:rPr>
              <a:t>Take your own notes in class</a:t>
            </a:r>
            <a:r>
              <a:rPr lang="en-US" altLang="zh-TW" dirty="0" smtClean="0"/>
              <a:t>*</a:t>
            </a:r>
          </a:p>
          <a:p>
            <a:endParaRPr lang="en-US" altLang="zh-TW" dirty="0" smtClean="0"/>
          </a:p>
          <a:p>
            <a:r>
              <a:rPr lang="en-US" altLang="zh-TW" dirty="0" smtClean="0">
                <a:solidFill>
                  <a:srgbClr val="0000CC"/>
                </a:solidFill>
              </a:rPr>
              <a:t>References:</a:t>
            </a:r>
          </a:p>
          <a:p>
            <a:pPr lvl="1"/>
            <a:r>
              <a:rPr lang="en-US" altLang="zh-TW" i="1" dirty="0"/>
              <a:t>An Introduction to Bioinformatics Algorithms</a:t>
            </a:r>
            <a:r>
              <a:rPr lang="en-US" altLang="zh-TW" dirty="0"/>
              <a:t> by Neil C. Jones and Pavel A. </a:t>
            </a:r>
            <a:r>
              <a:rPr lang="en-US" altLang="zh-TW" dirty="0" err="1"/>
              <a:t>Pevzner</a:t>
            </a:r>
            <a:r>
              <a:rPr lang="en-US" altLang="zh-TW" dirty="0"/>
              <a:t>, MIT Press, 2004</a:t>
            </a:r>
          </a:p>
          <a:p>
            <a:pPr lvl="1"/>
            <a:r>
              <a:rPr lang="en-US" altLang="zh-TW" i="1" dirty="0" smtClean="0"/>
              <a:t>Bioinformatics </a:t>
            </a:r>
            <a:r>
              <a:rPr lang="en-US" altLang="zh-TW" i="1" dirty="0" smtClean="0"/>
              <a:t>Algorithms: An Active Learning Approach</a:t>
            </a:r>
            <a:r>
              <a:rPr lang="en-US" altLang="zh-TW" dirty="0" smtClean="0"/>
              <a:t> by Pavel A. </a:t>
            </a:r>
            <a:r>
              <a:rPr lang="en-US" altLang="zh-TW" dirty="0" err="1" smtClean="0"/>
              <a:t>Pevzner</a:t>
            </a:r>
            <a:r>
              <a:rPr lang="en-US" altLang="zh-TW" dirty="0" smtClean="0"/>
              <a:t> and Phillip A. </a:t>
            </a:r>
            <a:r>
              <a:rPr lang="en-US" altLang="zh-TW" dirty="0" err="1" smtClean="0"/>
              <a:t>Compeau</a:t>
            </a:r>
            <a:r>
              <a:rPr lang="en-US" altLang="zh-TW" dirty="0" smtClean="0"/>
              <a:t>, 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Edition, Vol. 1 &amp; 2, 2015</a:t>
            </a:r>
            <a:endParaRPr lang="en-US" altLang="zh-TW" i="1" dirty="0" smtClean="0"/>
          </a:p>
          <a:p>
            <a:pPr lvl="1"/>
            <a:r>
              <a:rPr lang="en-US" altLang="zh-TW" i="1" dirty="0" smtClean="0"/>
              <a:t>Algorithms in Bioinformatics: A Practical Introduction</a:t>
            </a:r>
            <a:r>
              <a:rPr lang="en-US" altLang="zh-TW" dirty="0" smtClean="0"/>
              <a:t> by Wing-Kin Sung, Chapman &amp; Hall, </a:t>
            </a:r>
            <a:r>
              <a:rPr lang="en-US" altLang="zh-TW" dirty="0" smtClean="0"/>
              <a:t>2009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544"/>
            <a:ext cx="8229600" cy="4752752"/>
          </a:xfrm>
        </p:spPr>
        <p:txBody>
          <a:bodyPr/>
          <a:lstStyle/>
          <a:p>
            <a:pPr>
              <a:tabLst>
                <a:tab pos="6810375" algn="r"/>
              </a:tabLst>
            </a:pPr>
            <a:r>
              <a:rPr lang="en-US" altLang="zh-TW" dirty="0"/>
              <a:t>Class </a:t>
            </a:r>
            <a:r>
              <a:rPr lang="en-US" altLang="zh-TW" dirty="0" smtClean="0"/>
              <a:t>Tests</a:t>
            </a:r>
            <a:r>
              <a:rPr lang="en-US" altLang="zh-TW" dirty="0"/>
              <a:t>	 </a:t>
            </a:r>
            <a:r>
              <a:rPr lang="en-US" altLang="zh-TW" dirty="0" smtClean="0"/>
              <a:t>20%</a:t>
            </a:r>
          </a:p>
          <a:p>
            <a:pPr lvl="1">
              <a:tabLst>
                <a:tab pos="6810375" algn="r"/>
              </a:tabLst>
            </a:pPr>
            <a:r>
              <a:rPr lang="en-US" altLang="zh-TW" dirty="0" smtClean="0"/>
              <a:t>Out </a:t>
            </a:r>
            <a:r>
              <a:rPr lang="en-US" altLang="zh-TW" dirty="0"/>
              <a:t>of </a:t>
            </a:r>
            <a:r>
              <a:rPr lang="en-US" altLang="zh-TW" dirty="0" smtClean="0"/>
              <a:t>4, best 3 will be counted</a:t>
            </a:r>
            <a:endParaRPr lang="en-US" altLang="zh-TW" dirty="0" smtClean="0"/>
          </a:p>
          <a:p>
            <a:pPr>
              <a:tabLst>
                <a:tab pos="6810375" algn="r"/>
              </a:tabLst>
            </a:pPr>
            <a:r>
              <a:rPr lang="en-US" altLang="zh-TW" dirty="0" smtClean="0"/>
              <a:t>Assignments/ Term Paper	5%</a:t>
            </a:r>
          </a:p>
          <a:p>
            <a:pPr>
              <a:tabLst>
                <a:tab pos="6810375" algn="r"/>
              </a:tabLst>
            </a:pPr>
            <a:r>
              <a:rPr lang="en-US" altLang="zh-TW" dirty="0" smtClean="0"/>
              <a:t>Attendance</a:t>
            </a:r>
            <a:r>
              <a:rPr lang="en-US" altLang="zh-TW" dirty="0" smtClean="0"/>
              <a:t>	 </a:t>
            </a:r>
            <a:r>
              <a:rPr lang="en-US" altLang="zh-TW" dirty="0" smtClean="0"/>
              <a:t>5</a:t>
            </a:r>
            <a:r>
              <a:rPr lang="en-US" altLang="zh-TW" dirty="0" smtClean="0"/>
              <a:t>%</a:t>
            </a:r>
          </a:p>
          <a:p>
            <a:pPr lvl="1">
              <a:buNone/>
              <a:tabLst>
                <a:tab pos="6810375" algn="r"/>
              </a:tabLst>
            </a:pPr>
            <a:endParaRPr lang="en-US" altLang="zh-TW" dirty="0" smtClean="0"/>
          </a:p>
          <a:p>
            <a:pPr>
              <a:tabLst>
                <a:tab pos="6810375" algn="r"/>
              </a:tabLst>
            </a:pPr>
            <a:r>
              <a:rPr lang="en-US" altLang="zh-TW" dirty="0" smtClean="0"/>
              <a:t>Midterm </a:t>
            </a:r>
            <a:r>
              <a:rPr lang="en-US" altLang="zh-TW" dirty="0" smtClean="0"/>
              <a:t>Examination</a:t>
            </a:r>
            <a:r>
              <a:rPr lang="en-US" altLang="zh-TW" dirty="0" smtClean="0"/>
              <a:t>	</a:t>
            </a:r>
            <a:r>
              <a:rPr lang="en-US" altLang="zh-TW" dirty="0" smtClean="0"/>
              <a:t>30%</a:t>
            </a:r>
            <a:endParaRPr lang="en-US" altLang="zh-TW" dirty="0" smtClean="0"/>
          </a:p>
          <a:p>
            <a:pPr lvl="1">
              <a:tabLst>
                <a:tab pos="6810375" algn="r"/>
              </a:tabLst>
            </a:pPr>
            <a:r>
              <a:rPr lang="en-US" altLang="zh-TW" dirty="0" smtClean="0"/>
              <a:t>Closed </a:t>
            </a:r>
            <a:r>
              <a:rPr lang="en-US" altLang="zh-TW" dirty="0" smtClean="0"/>
              <a:t>book, closed notes</a:t>
            </a:r>
          </a:p>
          <a:p>
            <a:pPr>
              <a:tabLst>
                <a:tab pos="6810375" algn="r"/>
              </a:tabLst>
            </a:pPr>
            <a:r>
              <a:rPr lang="en-US" altLang="zh-TW" dirty="0" smtClean="0"/>
              <a:t>Final </a:t>
            </a:r>
            <a:r>
              <a:rPr lang="en-US" altLang="zh-TW" dirty="0" smtClean="0"/>
              <a:t>Examination</a:t>
            </a:r>
            <a:r>
              <a:rPr lang="en-US" altLang="zh-TW" dirty="0" smtClean="0"/>
              <a:t>	</a:t>
            </a:r>
            <a:r>
              <a:rPr lang="en-US" altLang="zh-TW" dirty="0" smtClean="0"/>
              <a:t>40</a:t>
            </a:r>
            <a:r>
              <a:rPr lang="en-US" altLang="zh-TW" dirty="0" smtClean="0"/>
              <a:t>%</a:t>
            </a:r>
          </a:p>
          <a:p>
            <a:pPr lvl="1">
              <a:tabLst>
                <a:tab pos="6810375" algn="r"/>
              </a:tabLst>
            </a:pPr>
            <a:r>
              <a:rPr lang="en-US" altLang="zh-TW" dirty="0" smtClean="0"/>
              <a:t>Closed </a:t>
            </a:r>
            <a:r>
              <a:rPr lang="en-US" altLang="zh-TW" dirty="0" smtClean="0"/>
              <a:t>book, closed notes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Answer #1: Definitions</a:t>
            </a:r>
          </a:p>
          <a:p>
            <a:pPr lvl="1"/>
            <a:r>
              <a:rPr lang="en-US" altLang="zh-TW" dirty="0" smtClean="0"/>
              <a:t>Bio-informatics</a:t>
            </a:r>
          </a:p>
          <a:p>
            <a:pPr lvl="1"/>
            <a:r>
              <a:rPr lang="en-US" altLang="zh-TW" dirty="0" smtClean="0"/>
              <a:t>Bio: Biology, the study of life and living organisms [Wikipedia]</a:t>
            </a:r>
          </a:p>
          <a:p>
            <a:pPr lvl="1"/>
            <a:r>
              <a:rPr lang="en-US" altLang="zh-TW" dirty="0" smtClean="0"/>
              <a:t>Informatics: Information science [Webster]</a:t>
            </a:r>
          </a:p>
          <a:p>
            <a:pPr lvl="1"/>
            <a:r>
              <a:rPr lang="en-US" altLang="zh-TW" dirty="0" smtClean="0"/>
              <a:t>Bioinformatics: </a:t>
            </a:r>
            <a:r>
              <a:rPr lang="en-US" altLang="zh-TW" dirty="0" smtClean="0">
                <a:solidFill>
                  <a:srgbClr val="0000CC"/>
                </a:solidFill>
              </a:rPr>
              <a:t>Application of computer science and information technology to the field of biology and medicine </a:t>
            </a:r>
            <a:r>
              <a:rPr lang="en-US" altLang="zh-TW" dirty="0" smtClean="0"/>
              <a:t>[Wikipedia]</a:t>
            </a:r>
            <a:endParaRPr lang="zh-TW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Bioinformatics?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Bioinformatics?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Answer #2: My own experience</a:t>
            </a:r>
          </a:p>
          <a:p>
            <a:pPr lvl="1"/>
            <a:r>
              <a:rPr lang="en-US" altLang="zh-TW" dirty="0" smtClean="0"/>
              <a:t>Someone: What is your research area?</a:t>
            </a:r>
          </a:p>
          <a:p>
            <a:pPr lvl="1"/>
            <a:r>
              <a:rPr lang="en-US" altLang="zh-TW" dirty="0" smtClean="0"/>
              <a:t>AKM: Bioinformatics</a:t>
            </a:r>
          </a:p>
          <a:p>
            <a:pPr lvl="1"/>
            <a:r>
              <a:rPr lang="en-US" altLang="zh-TW" dirty="0" smtClean="0"/>
              <a:t>Someone: Bio...in...? What’s that?</a:t>
            </a:r>
          </a:p>
          <a:p>
            <a:pPr lvl="1"/>
            <a:r>
              <a:rPr lang="en-US" altLang="zh-TW" dirty="0" smtClean="0"/>
              <a:t>AKM: </a:t>
            </a:r>
            <a:r>
              <a:rPr lang="en-US" altLang="zh-TW" dirty="0" smtClean="0">
                <a:solidFill>
                  <a:srgbClr val="0000CC"/>
                </a:solidFill>
              </a:rPr>
              <a:t>Using computing methods to assist biomedical research</a:t>
            </a:r>
            <a:endParaRPr lang="zh-TW" alt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do we need Bioinformatics?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Why do we need computing methods to assist biomedical research?</a:t>
            </a:r>
          </a:p>
          <a:p>
            <a:pPr lvl="1"/>
            <a:r>
              <a:rPr lang="en-US" altLang="zh-TW" dirty="0" smtClean="0"/>
              <a:t>Large data size</a:t>
            </a:r>
          </a:p>
          <a:p>
            <a:pPr lvl="1"/>
            <a:r>
              <a:rPr lang="en-US" altLang="zh-TW" dirty="0" smtClean="0"/>
              <a:t>Difficult computational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 data size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4800600" cy="50593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Each adult human has 10</a:t>
            </a:r>
            <a:r>
              <a:rPr lang="en-US" altLang="zh-TW" baseline="30000" dirty="0" smtClean="0"/>
              <a:t>13</a:t>
            </a:r>
            <a:r>
              <a:rPr lang="en-US" altLang="zh-TW" dirty="0" smtClean="0"/>
              <a:t>-10</a:t>
            </a:r>
            <a:r>
              <a:rPr lang="en-US" altLang="zh-TW" baseline="30000" dirty="0" smtClean="0"/>
              <a:t>14</a:t>
            </a:r>
            <a:r>
              <a:rPr lang="en-US" altLang="zh-TW" dirty="0" smtClean="0"/>
              <a:t> cells</a:t>
            </a:r>
          </a:p>
          <a:p>
            <a:r>
              <a:rPr lang="en-US" altLang="zh-TW" dirty="0" smtClean="0"/>
              <a:t>Most of them contain two copies of DNA with 3</a:t>
            </a:r>
            <a:r>
              <a:rPr lang="en-US" altLang="zh-TW" dirty="0" smtClean="0">
                <a:sym typeface="Symbol"/>
              </a:rPr>
              <a:t></a:t>
            </a:r>
            <a:r>
              <a:rPr lang="en-US" altLang="zh-TW" dirty="0" smtClean="0"/>
              <a:t>10</a:t>
            </a:r>
            <a:r>
              <a:rPr lang="en-US" altLang="zh-TW" baseline="30000" dirty="0" smtClean="0"/>
              <a:t>9</a:t>
            </a:r>
            <a:r>
              <a:rPr lang="en-US" altLang="zh-TW" dirty="0" smtClean="0"/>
              <a:t> nucleotides</a:t>
            </a:r>
          </a:p>
          <a:p>
            <a:r>
              <a:rPr lang="en-US" altLang="zh-TW" dirty="0" smtClean="0"/>
              <a:t>If we represent DNA as a string with four letters,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zh-TW" dirty="0" smtClean="0"/>
              <a:t>,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zh-TW" dirty="0" smtClean="0"/>
              <a:t>,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pic>
        <p:nvPicPr>
          <p:cNvPr id="1026" name="Picture 2" descr="From DNA to hum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295400"/>
            <a:ext cx="3333750" cy="3190876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5257800" y="1295400"/>
            <a:ext cx="914400" cy="22860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59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650" dirty="0" smtClean="0">
                <a:latin typeface="Courier New" pitchFamily="49" charset="0"/>
                <a:cs typeface="Courier New" pitchFamily="49" charset="0"/>
              </a:rPr>
              <a:t>CTCACCGTCGTAAATCTATGATCTGGCTTGGCCTGCAGTAGCTCTTTCATTTCGGGCTTATCTAATGCTGACTGGTCGGTCCTGGCTACGCTCCAAAACGTACGTATTCGGGCCATCGAGGCTAGCGGCACTTCGAGCGATCTATCGGGAGCTTTGGCTATCGATCGGGCGATCGATGCTGACGTACGTAGCGCGCGATCGAGCGCGGCTAGCTAGCGGCATCGTAGCTACGTAGCTACGGCGCTATTTCGATCGAGTCGTGTCTAGTCGGATATAGCTATGCATCTAGCTGAGGCATCTGAGCGGATCGATGCTAGGGCGATCGGAGCTAGCTGAGCTAGCTAGCTGAGCGCTAGCGAGCGTACGAGCGATCGAGCGAGTCTAGCGAGCGATTCTAGCGATATACATTAGCCCGATCGTATGCTAGCTAGGGCTAGCATGCGGATCTATCGAGCGGCTATCTGAGCGATTCGATCGAGCGATCTAGCGAGCTATCGATCGAGCCGG</a:t>
            </a:r>
            <a:endParaRPr lang="zh-TW" altLang="en-US" sz="265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635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 data size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1_computer-bunny.blue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15820</TotalTime>
  <Words>773</Words>
  <Application>Microsoft Office PowerPoint</Application>
  <PresentationFormat>On-screen Show (4:3)</PresentationFormat>
  <Paragraphs>157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ＭＳ Ｐゴシック</vt:lpstr>
      <vt:lpstr>Arial</vt:lpstr>
      <vt:lpstr>Calibri</vt:lpstr>
      <vt:lpstr>Courier New</vt:lpstr>
      <vt:lpstr>Monotype Sorts</vt:lpstr>
      <vt:lpstr>新細明體</vt:lpstr>
      <vt:lpstr>Symbol</vt:lpstr>
      <vt:lpstr>Tahoma</vt:lpstr>
      <vt:lpstr>Times New Roman</vt:lpstr>
      <vt:lpstr>1_computer-bunny.blue</vt:lpstr>
      <vt:lpstr>1_Default Design</vt:lpstr>
      <vt:lpstr>Introduction</vt:lpstr>
      <vt:lpstr>Course Objectives</vt:lpstr>
      <vt:lpstr>Reference materials</vt:lpstr>
      <vt:lpstr>Assessment</vt:lpstr>
      <vt:lpstr>What is Bioinformatics?</vt:lpstr>
      <vt:lpstr>What is Bioinformatics?</vt:lpstr>
      <vt:lpstr>Why do we need Bioinformatics?</vt:lpstr>
      <vt:lpstr>Large data size</vt:lpstr>
      <vt:lpstr>Large data size</vt:lpstr>
      <vt:lpstr>Large data size</vt:lpstr>
      <vt:lpstr>Difficult computational problems</vt:lpstr>
      <vt:lpstr>Where is TATACATTAG? </vt:lpstr>
      <vt:lpstr>Where is TATACATTAG? </vt:lpstr>
      <vt:lpstr>How to find a string from a long string?</vt:lpstr>
      <vt:lpstr>Real life example (1)</vt:lpstr>
      <vt:lpstr>Real life example (2)</vt:lpstr>
      <vt:lpstr>Real life example (2)</vt:lpstr>
      <vt:lpstr>What is bioinformatics?</vt:lpstr>
      <vt:lpstr>What is bioinformatics?</vt:lpstr>
      <vt:lpstr>Introduction to Genetics and Molecular Biology</vt:lpstr>
    </vt:vector>
  </TitlesOfParts>
  <Company>Brown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Abul Kashem Mia</cp:lastModifiedBy>
  <cp:revision>1920</cp:revision>
  <dcterms:created xsi:type="dcterms:W3CDTF">2002-01-21T02:22:10Z</dcterms:created>
  <dcterms:modified xsi:type="dcterms:W3CDTF">2018-06-23T08:29:29Z</dcterms:modified>
</cp:coreProperties>
</file>