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Quattrocento Sans"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rowshni</a:t>
            </a:r>
            <a:endParaRPr/>
          </a:p>
        </p:txBody>
      </p:sp>
      <p:sp>
        <p:nvSpPr>
          <p:cNvPr id="192" name="Google Shape;19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rowshni</a:t>
            </a:r>
            <a:endParaRPr/>
          </a:p>
        </p:txBody>
      </p:sp>
      <p:sp>
        <p:nvSpPr>
          <p:cNvPr id="202" name="Google Shape;20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rowshni</a:t>
            </a:r>
            <a:endParaRPr/>
          </a:p>
        </p:txBody>
      </p:sp>
      <p:sp>
        <p:nvSpPr>
          <p:cNvPr id="212" name="Google Shape;21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rowshni</a:t>
            </a:r>
            <a:endParaRPr/>
          </a:p>
        </p:txBody>
      </p:sp>
      <p:sp>
        <p:nvSpPr>
          <p:cNvPr id="221" name="Google Shape;22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rowshni</a:t>
            </a:r>
            <a:endParaRPr/>
          </a:p>
        </p:txBody>
      </p:sp>
      <p:sp>
        <p:nvSpPr>
          <p:cNvPr id="230" name="Google Shape;230;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7def1603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7def1603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47def1603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rowshni</a:t>
            </a:r>
            <a:endParaRPr/>
          </a:p>
        </p:txBody>
      </p:sp>
      <p:sp>
        <p:nvSpPr>
          <p:cNvPr id="180" name="Google Shape;18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3" name="Google Shape;43;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6" name="Google Shape;46;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9" name="Google Shape;59;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3000"/>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31000"/>
          </a:blip>
          <a:tile tx="0" ty="0" sx="100000" sy="100000" flip="none" algn="tl"/>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97280" y="1622621"/>
            <a:ext cx="10058400" cy="295047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262626"/>
              </a:buClr>
              <a:buSzPts val="7200"/>
              <a:buFont typeface="Calibri"/>
              <a:buNone/>
            </a:pPr>
            <a:r>
              <a:rPr lang="en-US" sz="7200"/>
              <a:t/>
            </a:r>
            <a:br>
              <a:rPr lang="en-US" sz="7200"/>
            </a:br>
            <a:r>
              <a:rPr lang="en-US" sz="7200" b="1"/>
              <a:t>Smart Car Parking System</a:t>
            </a:r>
            <a:r>
              <a:rPr lang="en-US" sz="7200"/>
              <a:t/>
            </a:r>
            <a:br>
              <a:rPr lang="en-US" sz="7200"/>
            </a:br>
            <a:endParaRPr sz="7200"/>
          </a:p>
        </p:txBody>
      </p:sp>
      <p:sp>
        <p:nvSpPr>
          <p:cNvPr id="106" name="Google Shape;106;p13"/>
          <p:cNvSpPr txBox="1">
            <a:spLocks noGrp="1"/>
          </p:cNvSpPr>
          <p:nvPr>
            <p:ph type="subTitle" idx="1"/>
          </p:nvPr>
        </p:nvSpPr>
        <p:spPr>
          <a:xfrm>
            <a:off x="2926080" y="4573096"/>
            <a:ext cx="6400800" cy="174581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000"/>
              <a:buNone/>
            </a:pPr>
            <a:r>
              <a:rPr lang="en-US" sz="2000" b="1" dirty="0"/>
              <a:t>PRESENTED BY-</a:t>
            </a:r>
            <a:endParaRPr dirty="0"/>
          </a:p>
          <a:p>
            <a:pPr marL="0" lvl="0" indent="0" algn="ctr" rtl="0">
              <a:lnSpc>
                <a:spcPct val="90000"/>
              </a:lnSpc>
              <a:spcBef>
                <a:spcPts val="1400"/>
              </a:spcBef>
              <a:spcAft>
                <a:spcPts val="0"/>
              </a:spcAft>
              <a:buSzPts val="2000"/>
              <a:buNone/>
            </a:pPr>
            <a:r>
              <a:rPr lang="en-US" sz="2000" b="1" dirty="0"/>
              <a:t>MAISHA HOSSAIN (15301096)</a:t>
            </a:r>
            <a:endParaRPr dirty="0"/>
          </a:p>
          <a:p>
            <a:pPr marL="0" lvl="0" indent="0" algn="ctr" rtl="0">
              <a:lnSpc>
                <a:spcPct val="90000"/>
              </a:lnSpc>
              <a:spcBef>
                <a:spcPts val="1400"/>
              </a:spcBef>
              <a:spcAft>
                <a:spcPts val="0"/>
              </a:spcAft>
              <a:buSzPts val="2000"/>
              <a:buNone/>
            </a:pPr>
            <a:r>
              <a:rPr lang="en-US" sz="2000" b="1" dirty="0"/>
              <a:t>FARIHA SAZID SEJUTI (15101027)</a:t>
            </a:r>
            <a:endParaRPr dirty="0"/>
          </a:p>
          <a:p>
            <a:pPr marL="0" lvl="0" indent="0" algn="ctr" rtl="0">
              <a:lnSpc>
                <a:spcPct val="90000"/>
              </a:lnSpc>
              <a:spcBef>
                <a:spcPts val="1400"/>
              </a:spcBef>
              <a:spcAft>
                <a:spcPts val="0"/>
              </a:spcAft>
              <a:buSzPts val="2000"/>
              <a:buNone/>
            </a:pPr>
            <a:r>
              <a:rPr lang="en-US" sz="2000" b="1" dirty="0"/>
              <a:t>ROWSHNI TASNEEM USHA (15301082)</a:t>
            </a:r>
            <a:endParaRPr sz="2000" b="1" dirty="0"/>
          </a:p>
        </p:txBody>
      </p:sp>
      <p:pic>
        <p:nvPicPr>
          <p:cNvPr id="107" name="Google Shape;107;p13"/>
          <p:cNvPicPr preferRelativeResize="0"/>
          <p:nvPr/>
        </p:nvPicPr>
        <p:blipFill rotWithShape="1">
          <a:blip r:embed="rId4">
            <a:alphaModFix/>
          </a:blip>
          <a:srcRect/>
          <a:stretch/>
        </p:blipFill>
        <p:spPr>
          <a:xfrm>
            <a:off x="5351780" y="256979"/>
            <a:ext cx="1488440" cy="1365642"/>
          </a:xfrm>
          <a:prstGeom prst="rect">
            <a:avLst/>
          </a:prstGeom>
          <a:noFill/>
          <a:ln>
            <a:noFill/>
          </a:ln>
        </p:spPr>
      </p:pic>
      <p:sp>
        <p:nvSpPr>
          <p:cNvPr id="108" name="Google Shape;108;p13"/>
          <p:cNvSpPr/>
          <p:nvPr/>
        </p:nvSpPr>
        <p:spPr>
          <a:xfrm>
            <a:off x="668840" y="6518257"/>
            <a:ext cx="736099" cy="230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 b="0" i="0" u="none" strike="noStrike" cap="none">
                <a:solidFill>
                  <a:srgbClr val="FFFFFF"/>
                </a:solidFill>
                <a:latin typeface="Calibri"/>
                <a:ea typeface="Calibri"/>
                <a:cs typeface="Calibri"/>
                <a:sym typeface="Calibri"/>
              </a:rPr>
              <a:t>12/11/2018</a:t>
            </a:r>
            <a:endParaRPr sz="1800">
              <a:solidFill>
                <a:schemeClr val="dk1"/>
              </a:solidFill>
              <a:latin typeface="Calibri"/>
              <a:ea typeface="Calibri"/>
              <a:cs typeface="Calibri"/>
              <a:sym typeface="Calibri"/>
            </a:endParaRPr>
          </a:p>
        </p:txBody>
      </p:sp>
      <p:sp>
        <p:nvSpPr>
          <p:cNvPr id="109" name="Google Shape;109;p13"/>
          <p:cNvSpPr/>
          <p:nvPr/>
        </p:nvSpPr>
        <p:spPr>
          <a:xfrm>
            <a:off x="4746912" y="6518257"/>
            <a:ext cx="2698175" cy="2308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cap="none">
                <a:solidFill>
                  <a:srgbClr val="FFFFFF"/>
                </a:solidFill>
                <a:latin typeface="Calibri"/>
                <a:ea typeface="Calibri"/>
                <a:cs typeface="Calibri"/>
                <a:sym typeface="Calibri"/>
              </a:rPr>
              <a:t>FALL 18_DIGITAL SYSTEM DESIGN LABORATORY_SEC2</a:t>
            </a:r>
            <a:endParaRPr/>
          </a:p>
        </p:txBody>
      </p:sp>
      <p:sp>
        <p:nvSpPr>
          <p:cNvPr id="110" name="Google Shape;110;p13"/>
          <p:cNvSpPr/>
          <p:nvPr/>
        </p:nvSpPr>
        <p:spPr>
          <a:xfrm>
            <a:off x="11250504" y="6518257"/>
            <a:ext cx="253595" cy="25391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50">
                <a:solidFill>
                  <a:srgbClr val="FFFFFF"/>
                </a:solidFill>
                <a:latin typeface="Calibri"/>
                <a:ea typeface="Calibri"/>
                <a:cs typeface="Calibri"/>
                <a:sym typeface="Calibri"/>
              </a:rPr>
              <a:t>1</a:t>
            </a:r>
            <a:endParaRPr sz="105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097279" y="0"/>
            <a:ext cx="9935341" cy="1747296"/>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en-US" b="1"/>
              <a:t> </a:t>
            </a:r>
            <a:r>
              <a:rPr lang="en-US" sz="4000" b="1"/>
              <a:t>Work flow of our system</a:t>
            </a:r>
            <a:r>
              <a:rPr lang="en-US" b="1"/>
              <a:t/>
            </a:r>
            <a:br>
              <a:rPr lang="en-US" b="1"/>
            </a:br>
            <a:endParaRPr/>
          </a:p>
        </p:txBody>
      </p:sp>
      <p:sp>
        <p:nvSpPr>
          <p:cNvPr id="195" name="Google Shape;195;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96" name="Google Shape;196;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
        <p:nvSpPr>
          <p:cNvPr id="197" name="Google Shape;197;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98" name="Google Shape;198;p22"/>
          <p:cNvPicPr preferRelativeResize="0"/>
          <p:nvPr/>
        </p:nvPicPr>
        <p:blipFill rotWithShape="1">
          <a:blip r:embed="rId3">
            <a:alphaModFix/>
          </a:blip>
          <a:srcRect/>
          <a:stretch/>
        </p:blipFill>
        <p:spPr>
          <a:xfrm>
            <a:off x="3042746" y="855456"/>
            <a:ext cx="6049654" cy="53876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1068386" y="171051"/>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b="1"/>
              <a:t>Block Diagram : </a:t>
            </a:r>
            <a:endParaRPr/>
          </a:p>
        </p:txBody>
      </p:sp>
      <p:sp>
        <p:nvSpPr>
          <p:cNvPr id="205" name="Google Shape;205;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06" name="Google Shape;206;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07" name="Google Shape;207;p23"/>
          <p:cNvPicPr preferRelativeResize="0">
            <a:picLocks noGrp="1"/>
          </p:cNvPicPr>
          <p:nvPr>
            <p:ph type="body" idx="1"/>
          </p:nvPr>
        </p:nvPicPr>
        <p:blipFill rotWithShape="1">
          <a:blip r:embed="rId3">
            <a:alphaModFix/>
          </a:blip>
          <a:srcRect/>
          <a:stretch/>
        </p:blipFill>
        <p:spPr>
          <a:xfrm>
            <a:off x="2731060" y="1709538"/>
            <a:ext cx="6733051" cy="4662516"/>
          </a:xfrm>
          <a:prstGeom prst="rect">
            <a:avLst/>
          </a:prstGeom>
          <a:noFill/>
          <a:ln>
            <a:noFill/>
          </a:ln>
        </p:spPr>
      </p:pic>
      <p:sp>
        <p:nvSpPr>
          <p:cNvPr id="208" name="Google Shape;208;p2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4"/>
          <p:cNvPicPr preferRelativeResize="0">
            <a:picLocks noGrp="1"/>
          </p:cNvPicPr>
          <p:nvPr>
            <p:ph type="body" idx="1"/>
          </p:nvPr>
        </p:nvPicPr>
        <p:blipFill rotWithShape="1">
          <a:blip r:embed="rId3">
            <a:alphaModFix/>
          </a:blip>
          <a:srcRect/>
          <a:stretch/>
        </p:blipFill>
        <p:spPr>
          <a:xfrm>
            <a:off x="2333415" y="0"/>
            <a:ext cx="7931426" cy="6337738"/>
          </a:xfrm>
          <a:prstGeom prst="rect">
            <a:avLst/>
          </a:prstGeom>
          <a:noFill/>
          <a:ln>
            <a:noFill/>
          </a:ln>
        </p:spPr>
      </p:pic>
      <p:sp>
        <p:nvSpPr>
          <p:cNvPr id="215" name="Google Shape;215;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16" name="Google Shape;216;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17" name="Google Shape;217;p2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5"/>
          <p:cNvPicPr preferRelativeResize="0">
            <a:picLocks noGrp="1"/>
          </p:cNvPicPr>
          <p:nvPr>
            <p:ph type="body" idx="1"/>
          </p:nvPr>
        </p:nvPicPr>
        <p:blipFill rotWithShape="1">
          <a:blip r:embed="rId3">
            <a:alphaModFix/>
          </a:blip>
          <a:srcRect t="5790"/>
          <a:stretch/>
        </p:blipFill>
        <p:spPr>
          <a:xfrm>
            <a:off x="2776200" y="129050"/>
            <a:ext cx="6747600" cy="6231300"/>
          </a:xfrm>
          <a:prstGeom prst="rect">
            <a:avLst/>
          </a:prstGeom>
          <a:noFill/>
          <a:ln>
            <a:noFill/>
          </a:ln>
        </p:spPr>
      </p:pic>
      <p:sp>
        <p:nvSpPr>
          <p:cNvPr id="224" name="Google Shape;224;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25" name="Google Shape;225;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6" name="Google Shape;226;p2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33" name="Google Shape;233;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34" name="Google Shape;234;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b="1"/>
              <a:t>Circuit:</a:t>
            </a:r>
            <a:endParaRPr b="1"/>
          </a:p>
        </p:txBody>
      </p:sp>
      <p:pic>
        <p:nvPicPr>
          <p:cNvPr id="235" name="Google Shape;235;p26"/>
          <p:cNvPicPr preferRelativeResize="0">
            <a:picLocks noGrp="1"/>
          </p:cNvPicPr>
          <p:nvPr>
            <p:ph type="body" idx="1"/>
          </p:nvPr>
        </p:nvPicPr>
        <p:blipFill rotWithShape="1">
          <a:blip r:embed="rId3">
            <a:alphaModFix/>
          </a:blip>
          <a:srcRect/>
          <a:stretch/>
        </p:blipFill>
        <p:spPr>
          <a:xfrm>
            <a:off x="2954157" y="1915897"/>
            <a:ext cx="6286860" cy="4365351"/>
          </a:xfrm>
          <a:prstGeom prst="rect">
            <a:avLst/>
          </a:prstGeom>
          <a:noFill/>
          <a:ln>
            <a:noFill/>
          </a:ln>
        </p:spPr>
      </p:pic>
      <p:sp>
        <p:nvSpPr>
          <p:cNvPr id="236" name="Google Shape;236;p2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1097355" y="64354"/>
            <a:ext cx="10058400" cy="10236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en-US" b="1" i="1" u="sng"/>
              <a:t/>
            </a:r>
            <a:br>
              <a:rPr lang="en-US" b="1" i="1" u="sng"/>
            </a:br>
            <a:r>
              <a:rPr lang="en-US" b="1"/>
              <a:t>Market Analysis</a:t>
            </a:r>
            <a:endParaRPr/>
          </a:p>
        </p:txBody>
      </p:sp>
      <p:sp>
        <p:nvSpPr>
          <p:cNvPr id="242" name="Google Shape;242;p27"/>
          <p:cNvSpPr txBox="1">
            <a:spLocks noGrp="1"/>
          </p:cNvSpPr>
          <p:nvPr>
            <p:ph type="body" idx="1"/>
          </p:nvPr>
        </p:nvSpPr>
        <p:spPr>
          <a:xfrm>
            <a:off x="1155400" y="1191451"/>
            <a:ext cx="9942300" cy="512190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C00000"/>
              </a:buClr>
              <a:buSzPts val="2800"/>
              <a:buNone/>
            </a:pPr>
            <a:endParaRPr sz="2800" b="1">
              <a:latin typeface="Times New Roman"/>
              <a:ea typeface="Times New Roman"/>
              <a:cs typeface="Times New Roman"/>
              <a:sym typeface="Times New Roman"/>
            </a:endParaRPr>
          </a:p>
          <a:p>
            <a:pPr marL="457200" lvl="0" indent="-381000" algn="l" rtl="0">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According to a research article published by US-based organization Democracy International (DI) on September 22, “Private cars have taken up around 60-65% of available road space for parking in Dhaka city.” – Dhaka Tribune ,Sunday November 11 , 2018</a:t>
            </a:r>
            <a:endParaRPr sz="2400">
              <a:solidFill>
                <a:schemeClr val="dk1"/>
              </a:solidFill>
              <a:latin typeface="Times New Roman"/>
              <a:ea typeface="Times New Roman"/>
              <a:cs typeface="Times New Roman"/>
              <a:sym typeface="Times New Roman"/>
            </a:endParaRPr>
          </a:p>
          <a:p>
            <a:pPr marL="91440" lvl="0" indent="0" algn="l" rtl="0">
              <a:spcBef>
                <a:spcPts val="1200"/>
              </a:spcBef>
              <a:spcAft>
                <a:spcPts val="0"/>
              </a:spcAft>
              <a:buNone/>
            </a:pPr>
            <a:endParaRPr sz="2400">
              <a:solidFill>
                <a:srgbClr val="3494BA"/>
              </a:solidFill>
              <a:latin typeface="Arial"/>
              <a:ea typeface="Arial"/>
              <a:cs typeface="Arial"/>
              <a:sym typeface="Arial"/>
            </a:endParaRPr>
          </a:p>
          <a:p>
            <a:pPr marL="457200" lvl="0" indent="-342900" algn="l" rtl="0">
              <a:spcBef>
                <a:spcPts val="1200"/>
              </a:spcBef>
              <a:spcAft>
                <a:spcPts val="0"/>
              </a:spcAft>
              <a:buClr>
                <a:schemeClr val="dk1"/>
              </a:buClr>
              <a:buSzPts val="1800"/>
              <a:buChar char="❏"/>
            </a:pPr>
            <a:r>
              <a:rPr lang="en-US" sz="2400">
                <a:solidFill>
                  <a:schemeClr val="dk1"/>
                </a:solidFill>
              </a:rPr>
              <a:t>“According to media reports, illegal parking of vehicles occupies as much as 30 percent of the city streets, and naturally, the problem is seriously hampering normal traffic flow in addition to causing nuisance to pedestrians” – 11</a:t>
            </a:r>
            <a:r>
              <a:rPr lang="en-US" sz="4000" baseline="30000">
                <a:solidFill>
                  <a:schemeClr val="dk1"/>
                </a:solidFill>
              </a:rPr>
              <a:t>th</a:t>
            </a:r>
            <a:r>
              <a:rPr lang="en-US" sz="2400">
                <a:solidFill>
                  <a:schemeClr val="dk1"/>
                </a:solidFill>
              </a:rPr>
              <a:t> February 2018, The Independent</a:t>
            </a:r>
            <a:endParaRPr sz="2400">
              <a:solidFill>
                <a:schemeClr val="dk1"/>
              </a:solidFill>
            </a:endParaRPr>
          </a:p>
          <a:p>
            <a:pPr marL="91440" lvl="0" indent="0" algn="l" rtl="0">
              <a:lnSpc>
                <a:spcPct val="80000"/>
              </a:lnSpc>
              <a:spcBef>
                <a:spcPts val="1400"/>
              </a:spcBef>
              <a:spcAft>
                <a:spcPts val="0"/>
              </a:spcAft>
              <a:buNone/>
            </a:pPr>
            <a:endParaRPr/>
          </a:p>
          <a:p>
            <a:pPr marL="91440" lvl="0" indent="0" algn="l" rtl="0">
              <a:lnSpc>
                <a:spcPct val="80000"/>
              </a:lnSpc>
              <a:spcBef>
                <a:spcPts val="1400"/>
              </a:spcBef>
              <a:spcAft>
                <a:spcPts val="0"/>
              </a:spcAft>
              <a:buSzPts val="2400"/>
              <a:buNone/>
            </a:pPr>
            <a:endParaRPr sz="2400">
              <a:latin typeface="Times New Roman"/>
              <a:ea typeface="Times New Roman"/>
              <a:cs typeface="Times New Roman"/>
              <a:sym typeface="Times New Roman"/>
            </a:endParaRPr>
          </a:p>
          <a:p>
            <a:pPr marL="0" lvl="0" indent="0" algn="l" rtl="0">
              <a:lnSpc>
                <a:spcPct val="80000"/>
              </a:lnSpc>
              <a:spcBef>
                <a:spcPts val="1400"/>
              </a:spcBef>
              <a:spcAft>
                <a:spcPts val="0"/>
              </a:spcAft>
              <a:buClr>
                <a:srgbClr val="C00000"/>
              </a:buClr>
              <a:buSzPts val="2400"/>
              <a:buNone/>
            </a:pPr>
            <a:endParaRPr sz="2400">
              <a:latin typeface="Quattrocento Sans"/>
              <a:ea typeface="Quattrocento Sans"/>
              <a:cs typeface="Quattrocento Sans"/>
              <a:sym typeface="Quattrocento Sans"/>
            </a:endParaRPr>
          </a:p>
        </p:txBody>
      </p:sp>
      <p:sp>
        <p:nvSpPr>
          <p:cNvPr id="243" name="Google Shape;243;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44" name="Google Shape;244;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
        <p:nvSpPr>
          <p:cNvPr id="245" name="Google Shape;245;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1097280" y="421307"/>
            <a:ext cx="9909703" cy="874235"/>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en-US" b="1" i="1" u="sng"/>
              <a:t/>
            </a:r>
            <a:br>
              <a:rPr lang="en-US" b="1" i="1" u="sng"/>
            </a:br>
            <a:r>
              <a:rPr lang="en-US" b="1"/>
              <a:t>Market Analysis</a:t>
            </a:r>
            <a:endParaRPr/>
          </a:p>
        </p:txBody>
      </p:sp>
      <p:sp>
        <p:nvSpPr>
          <p:cNvPr id="251" name="Google Shape;251;p28"/>
          <p:cNvSpPr txBox="1">
            <a:spLocks noGrp="1"/>
          </p:cNvSpPr>
          <p:nvPr>
            <p:ph type="body" idx="1"/>
          </p:nvPr>
        </p:nvSpPr>
        <p:spPr>
          <a:xfrm>
            <a:off x="1097280" y="1737360"/>
            <a:ext cx="10058400" cy="4526706"/>
          </a:xfrm>
          <a:prstGeom prst="rect">
            <a:avLst/>
          </a:prstGeom>
          <a:noFill/>
          <a:ln>
            <a:noFill/>
          </a:ln>
        </p:spPr>
        <p:txBody>
          <a:bodyPr spcFirstLastPara="1" wrap="square" lIns="0" tIns="45700" rIns="0" bIns="45700" anchor="t" anchorCtr="0">
            <a:noAutofit/>
          </a:bodyPr>
          <a:lstStyle/>
          <a:p>
            <a:pPr marL="0" lvl="0" indent="0" algn="l" rtl="0">
              <a:spcBef>
                <a:spcPts val="1200"/>
              </a:spcBef>
              <a:spcAft>
                <a:spcPts val="0"/>
              </a:spcAft>
              <a:buClr>
                <a:schemeClr val="dk1"/>
              </a:buClr>
              <a:buSzPts val="1100"/>
              <a:buFont typeface="Arial"/>
              <a:buNone/>
            </a:pPr>
            <a:r>
              <a:rPr lang="en-US" sz="2800" b="1">
                <a:solidFill>
                  <a:srgbClr val="404040"/>
                </a:solidFill>
                <a:latin typeface="Times New Roman"/>
                <a:ea typeface="Times New Roman"/>
                <a:cs typeface="Times New Roman"/>
                <a:sym typeface="Times New Roman"/>
              </a:rPr>
              <a:t>Target Market</a:t>
            </a:r>
            <a:endParaRPr sz="2800" b="1">
              <a:solidFill>
                <a:srgbClr val="404040"/>
              </a:solidFill>
              <a:latin typeface="Times New Roman"/>
              <a:ea typeface="Times New Roman"/>
              <a:cs typeface="Times New Roman"/>
              <a:sym typeface="Times New Roman"/>
            </a:endParaRPr>
          </a:p>
          <a:p>
            <a:pPr marL="457200" lvl="0" indent="-381000" algn="l" rtl="0">
              <a:spcBef>
                <a:spcPts val="1200"/>
              </a:spcBef>
              <a:spcAft>
                <a:spcPts val="0"/>
              </a:spcAft>
              <a:buClr>
                <a:srgbClr val="404040"/>
              </a:buClr>
              <a:buSzPts val="2400"/>
              <a:buFont typeface="Times New Roman"/>
              <a:buChar char="●"/>
            </a:pPr>
            <a:r>
              <a:rPr lang="en-US" sz="2400">
                <a:solidFill>
                  <a:srgbClr val="404040"/>
                </a:solidFill>
                <a:latin typeface="Times New Roman"/>
                <a:ea typeface="Times New Roman"/>
                <a:cs typeface="Times New Roman"/>
                <a:sym typeface="Times New Roman"/>
              </a:rPr>
              <a:t>Residential Buildings and Corporate Areas</a:t>
            </a:r>
            <a:endParaRPr sz="2400">
              <a:solidFill>
                <a:srgbClr val="404040"/>
              </a:solidFill>
              <a:latin typeface="Times New Roman"/>
              <a:ea typeface="Times New Roman"/>
              <a:cs typeface="Times New Roman"/>
              <a:sym typeface="Times New Roman"/>
            </a:endParaRPr>
          </a:p>
          <a:p>
            <a:pPr marL="457200" lvl="0" indent="-381000" algn="l" rtl="0">
              <a:spcBef>
                <a:spcPts val="0"/>
              </a:spcBef>
              <a:spcAft>
                <a:spcPts val="0"/>
              </a:spcAft>
              <a:buClr>
                <a:srgbClr val="404040"/>
              </a:buClr>
              <a:buSzPts val="2400"/>
              <a:buFont typeface="Times New Roman"/>
              <a:buChar char="●"/>
            </a:pPr>
            <a:r>
              <a:rPr lang="en-US" sz="2400">
                <a:solidFill>
                  <a:srgbClr val="404040"/>
                </a:solidFill>
                <a:latin typeface="Times New Roman"/>
                <a:ea typeface="Times New Roman"/>
                <a:cs typeface="Times New Roman"/>
                <a:sym typeface="Times New Roman"/>
              </a:rPr>
              <a:t>Hospital and Shopping Complexes</a:t>
            </a:r>
            <a:endParaRPr sz="2400">
              <a:solidFill>
                <a:srgbClr val="404040"/>
              </a:solidFill>
              <a:latin typeface="Times New Roman"/>
              <a:ea typeface="Times New Roman"/>
              <a:cs typeface="Times New Roman"/>
              <a:sym typeface="Times New Roman"/>
            </a:endParaRPr>
          </a:p>
          <a:p>
            <a:pPr marL="457200" lvl="0" indent="-381000" algn="l" rtl="0">
              <a:spcBef>
                <a:spcPts val="0"/>
              </a:spcBef>
              <a:spcAft>
                <a:spcPts val="0"/>
              </a:spcAft>
              <a:buClr>
                <a:srgbClr val="404040"/>
              </a:buClr>
              <a:buSzPts val="2400"/>
              <a:buFont typeface="Times New Roman"/>
              <a:buChar char="●"/>
            </a:pPr>
            <a:r>
              <a:rPr lang="en-US" sz="2400">
                <a:solidFill>
                  <a:srgbClr val="404040"/>
                </a:solidFill>
                <a:latin typeface="Times New Roman"/>
                <a:ea typeface="Times New Roman"/>
                <a:cs typeface="Times New Roman"/>
                <a:sym typeface="Times New Roman"/>
              </a:rPr>
              <a:t>Schools, College and Universities</a:t>
            </a:r>
            <a:endParaRPr sz="2400">
              <a:solidFill>
                <a:srgbClr val="404040"/>
              </a:solidFill>
              <a:latin typeface="Times New Roman"/>
              <a:ea typeface="Times New Roman"/>
              <a:cs typeface="Times New Roman"/>
              <a:sym typeface="Times New Roman"/>
            </a:endParaRPr>
          </a:p>
          <a:p>
            <a:pPr marL="0" lvl="0" indent="0" algn="l" rtl="0">
              <a:spcBef>
                <a:spcPts val="1200"/>
              </a:spcBef>
              <a:spcAft>
                <a:spcPts val="0"/>
              </a:spcAft>
              <a:buNone/>
            </a:pPr>
            <a:endParaRPr sz="2400">
              <a:solidFill>
                <a:srgbClr val="404040"/>
              </a:solidFill>
              <a:latin typeface="Times New Roman"/>
              <a:ea typeface="Times New Roman"/>
              <a:cs typeface="Times New Roman"/>
              <a:sym typeface="Times New Roman"/>
            </a:endParaRPr>
          </a:p>
          <a:p>
            <a:pPr marL="457200" lvl="0" indent="-381000" algn="l" rtl="0">
              <a:spcBef>
                <a:spcPts val="1200"/>
              </a:spcBef>
              <a:spcAft>
                <a:spcPts val="0"/>
              </a:spcAft>
              <a:buClr>
                <a:srgbClr val="404040"/>
              </a:buClr>
              <a:buSzPts val="2400"/>
              <a:buFont typeface="Times New Roman"/>
              <a:buChar char="●"/>
            </a:pPr>
            <a:r>
              <a:rPr lang="en-US" sz="2400">
                <a:solidFill>
                  <a:srgbClr val="404040"/>
                </a:solidFill>
                <a:latin typeface="Times New Roman"/>
                <a:ea typeface="Times New Roman"/>
                <a:cs typeface="Times New Roman"/>
                <a:sym typeface="Times New Roman"/>
              </a:rPr>
              <a:t>Market Value around 60-80% ; growing accordingly with the number of commercial, residential or educational institutions</a:t>
            </a:r>
            <a:endParaRPr sz="2400">
              <a:solidFill>
                <a:srgbClr val="404040"/>
              </a:solidFill>
              <a:latin typeface="Times New Roman"/>
              <a:ea typeface="Times New Roman"/>
              <a:cs typeface="Times New Roman"/>
              <a:sym typeface="Times New Roman"/>
            </a:endParaRPr>
          </a:p>
          <a:p>
            <a:pPr marL="0" lvl="0" indent="0" algn="l" rtl="0">
              <a:spcBef>
                <a:spcPts val="1200"/>
              </a:spcBef>
              <a:spcAft>
                <a:spcPts val="0"/>
              </a:spcAft>
              <a:buNone/>
            </a:pPr>
            <a:endParaRPr sz="2400">
              <a:solidFill>
                <a:srgbClr val="404040"/>
              </a:solidFill>
              <a:latin typeface="Times New Roman"/>
              <a:ea typeface="Times New Roman"/>
              <a:cs typeface="Times New Roman"/>
              <a:sym typeface="Times New Roman"/>
            </a:endParaRPr>
          </a:p>
          <a:p>
            <a:pPr marL="91440" lvl="0" indent="0" algn="l" rtl="0">
              <a:lnSpc>
                <a:spcPct val="90000"/>
              </a:lnSpc>
              <a:spcBef>
                <a:spcPts val="200"/>
              </a:spcBef>
              <a:spcAft>
                <a:spcPts val="0"/>
              </a:spcAft>
              <a:buNone/>
            </a:pPr>
            <a:endParaRPr sz="3600" b="1">
              <a:latin typeface="Times New Roman"/>
              <a:ea typeface="Times New Roman"/>
              <a:cs typeface="Times New Roman"/>
              <a:sym typeface="Times New Roman"/>
            </a:endParaRPr>
          </a:p>
          <a:p>
            <a:pPr marL="91440" lvl="0" indent="0" algn="l" rtl="0">
              <a:lnSpc>
                <a:spcPct val="90000"/>
              </a:lnSpc>
              <a:spcBef>
                <a:spcPts val="0"/>
              </a:spcBef>
              <a:spcAft>
                <a:spcPts val="0"/>
              </a:spcAft>
              <a:buNone/>
            </a:pPr>
            <a:endParaRPr sz="2400" b="1">
              <a:latin typeface="Times New Roman"/>
              <a:ea typeface="Times New Roman"/>
              <a:cs typeface="Times New Roman"/>
              <a:sym typeface="Times New Roman"/>
            </a:endParaRPr>
          </a:p>
        </p:txBody>
      </p:sp>
      <p:sp>
        <p:nvSpPr>
          <p:cNvPr id="252" name="Google Shape;252;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53" name="Google Shape;253;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
        <p:nvSpPr>
          <p:cNvPr id="254" name="Google Shape;254;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1097275" y="286601"/>
            <a:ext cx="10058400" cy="856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b="1"/>
              <a:t>Marketing Strategies </a:t>
            </a:r>
            <a:endParaRPr b="1"/>
          </a:p>
        </p:txBody>
      </p:sp>
      <p:sp>
        <p:nvSpPr>
          <p:cNvPr id="261" name="Google Shape;261;p29"/>
          <p:cNvSpPr txBox="1">
            <a:spLocks noGrp="1"/>
          </p:cNvSpPr>
          <p:nvPr>
            <p:ph type="body" idx="1"/>
          </p:nvPr>
        </p:nvSpPr>
        <p:spPr>
          <a:xfrm>
            <a:off x="1097275" y="1381124"/>
            <a:ext cx="10058400" cy="44880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endParaRPr sz="2400">
              <a:latin typeface="Times New Roman"/>
              <a:ea typeface="Times New Roman"/>
              <a:cs typeface="Times New Roman"/>
              <a:sym typeface="Times New Roman"/>
            </a:endParaRPr>
          </a:p>
          <a:p>
            <a:pPr marL="457200" lvl="0" indent="-381000" algn="l" rtl="0">
              <a:spcBef>
                <a:spcPts val="1200"/>
              </a:spcBef>
              <a:spcAft>
                <a:spcPts val="0"/>
              </a:spcAft>
              <a:buSzPts val="2400"/>
              <a:buFont typeface="Times New Roman"/>
              <a:buChar char="❏"/>
            </a:pPr>
            <a:r>
              <a:rPr lang="en-US" sz="2400">
                <a:latin typeface="Times New Roman"/>
                <a:ea typeface="Times New Roman"/>
                <a:cs typeface="Times New Roman"/>
                <a:sym typeface="Times New Roman"/>
              </a:rPr>
              <a:t>promotional campaigns among target market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advertisement through social media</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collaborations with Uber, Pathao etc.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promote through workshops </a:t>
            </a:r>
            <a:endParaRPr sz="2400">
              <a:latin typeface="Times New Roman"/>
              <a:ea typeface="Times New Roman"/>
              <a:cs typeface="Times New Roman"/>
              <a:sym typeface="Times New Roman"/>
            </a:endParaRPr>
          </a:p>
        </p:txBody>
      </p:sp>
      <p:sp>
        <p:nvSpPr>
          <p:cNvPr id="262" name="Google Shape;262;p29"/>
          <p:cNvSpPr txBox="1">
            <a:spLocks noGrp="1"/>
          </p:cNvSpPr>
          <p:nvPr>
            <p:ph type="sldNum" idx="12"/>
          </p:nvPr>
        </p:nvSpPr>
        <p:spPr>
          <a:xfrm>
            <a:off x="9900458" y="6459785"/>
            <a:ext cx="1311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63" name="Google Shape;263;p2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64" name="Google Shape;264;p2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1154080" y="2350853"/>
            <a:ext cx="10058400" cy="14508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en-US" b="1"/>
              <a:t>Thank You !</a:t>
            </a:r>
            <a:endParaRPr b="1"/>
          </a:p>
        </p:txBody>
      </p:sp>
      <p:sp>
        <p:nvSpPr>
          <p:cNvPr id="270" name="Google Shape;270;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271" name="Google Shape;271;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
        <p:nvSpPr>
          <p:cNvPr id="272" name="Google Shape;272;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1097280" y="286603"/>
            <a:ext cx="9926795" cy="1437177"/>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en-US" b="1" dirty="0"/>
              <a:t>Introduction</a:t>
            </a:r>
            <a:endParaRPr dirty="0"/>
          </a:p>
        </p:txBody>
      </p:sp>
      <p:sp>
        <p:nvSpPr>
          <p:cNvPr id="116" name="Google Shape;116;p14"/>
          <p:cNvSpPr txBox="1">
            <a:spLocks noGrp="1"/>
          </p:cNvSpPr>
          <p:nvPr>
            <p:ph type="body" idx="1"/>
          </p:nvPr>
        </p:nvSpPr>
        <p:spPr>
          <a:xfrm>
            <a:off x="1196411" y="1828801"/>
            <a:ext cx="9041821" cy="4238713"/>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rgbClr val="C00000"/>
              </a:buClr>
              <a:buSzPts val="2000"/>
              <a:buNone/>
            </a:pPr>
            <a:endParaRPr/>
          </a:p>
          <a:p>
            <a:pPr marL="0" lvl="0" indent="0" algn="l" rtl="0">
              <a:lnSpc>
                <a:spcPct val="90000"/>
              </a:lnSpc>
              <a:spcBef>
                <a:spcPts val="1400"/>
              </a:spcBef>
              <a:spcAft>
                <a:spcPts val="0"/>
              </a:spcAft>
              <a:buClr>
                <a:srgbClr val="C00000"/>
              </a:buClr>
              <a:buSzPts val="2800"/>
              <a:buNone/>
            </a:pPr>
            <a:r>
              <a:rPr lang="en-US" sz="2800" b="1">
                <a:latin typeface="Times New Roman"/>
                <a:ea typeface="Times New Roman"/>
                <a:cs typeface="Times New Roman"/>
                <a:sym typeface="Times New Roman"/>
              </a:rPr>
              <a:t>Purpose </a:t>
            </a:r>
            <a:endParaRPr sz="2800" b="1">
              <a:latin typeface="Times New Roman"/>
              <a:ea typeface="Times New Roman"/>
              <a:cs typeface="Times New Roman"/>
              <a:sym typeface="Times New Roman"/>
            </a:endParaRPr>
          </a:p>
          <a:p>
            <a:pPr marL="91440" lvl="0" indent="-152400" algn="l" rtl="0">
              <a:lnSpc>
                <a:spcPct val="9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Build a user friendly and adaptable system in order to alleviate parking hassles</a:t>
            </a:r>
            <a:endParaRPr/>
          </a:p>
          <a:p>
            <a:pPr marL="91440" lvl="0" indent="-152400" algn="l" rtl="0">
              <a:lnSpc>
                <a:spcPct val="9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Allow the drivers to accommodate a parking slot without any interference of any other vehicles. </a:t>
            </a:r>
            <a:endParaRPr/>
          </a:p>
          <a:p>
            <a:pPr marL="91440" lvl="0" indent="-152400" algn="l" rtl="0">
              <a:lnSpc>
                <a:spcPct val="9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Enhance the security with simplifying parking system </a:t>
            </a:r>
            <a:endParaRPr/>
          </a:p>
          <a:p>
            <a:pPr marL="91440" lvl="0" indent="0" algn="l" rtl="0">
              <a:lnSpc>
                <a:spcPct val="90000"/>
              </a:lnSpc>
              <a:spcBef>
                <a:spcPts val="1400"/>
              </a:spcBef>
              <a:spcAft>
                <a:spcPts val="0"/>
              </a:spcAft>
              <a:buSzPts val="2400"/>
              <a:buFont typeface="Noto Sans Symbols"/>
              <a:buNone/>
            </a:pPr>
            <a:endParaRPr sz="2400">
              <a:latin typeface="Times New Roman"/>
              <a:ea typeface="Times New Roman"/>
              <a:cs typeface="Times New Roman"/>
              <a:sym typeface="Times New Roman"/>
            </a:endParaRPr>
          </a:p>
          <a:p>
            <a:pPr marL="91440" lvl="0" indent="0" algn="l" rtl="0">
              <a:lnSpc>
                <a:spcPct val="90000"/>
              </a:lnSpc>
              <a:spcBef>
                <a:spcPts val="1400"/>
              </a:spcBef>
              <a:spcAft>
                <a:spcPts val="0"/>
              </a:spcAft>
              <a:buSzPts val="2000"/>
              <a:buFont typeface="Noto Sans Symbols"/>
              <a:buNone/>
            </a:pPr>
            <a:endParaRPr/>
          </a:p>
        </p:txBody>
      </p:sp>
      <p:sp>
        <p:nvSpPr>
          <p:cNvPr id="117" name="Google Shape;117;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18" name="Google Shape;118;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
        <p:nvSpPr>
          <p:cNvPr id="119" name="Google Shape;11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1097280" y="393107"/>
            <a:ext cx="9952432" cy="115764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en-US" b="1"/>
              <a:t>Features </a:t>
            </a:r>
            <a:endParaRPr/>
          </a:p>
        </p:txBody>
      </p:sp>
      <p:sp>
        <p:nvSpPr>
          <p:cNvPr id="125" name="Google Shape;125;p15"/>
          <p:cNvSpPr txBox="1">
            <a:spLocks noGrp="1"/>
          </p:cNvSpPr>
          <p:nvPr>
            <p:ph type="body" idx="1"/>
          </p:nvPr>
        </p:nvSpPr>
        <p:spPr>
          <a:xfrm>
            <a:off x="1032500" y="1875523"/>
            <a:ext cx="10696200" cy="4230600"/>
          </a:xfrm>
          <a:prstGeom prst="rect">
            <a:avLst/>
          </a:prstGeom>
          <a:noFill/>
          <a:ln>
            <a:noFill/>
          </a:ln>
        </p:spPr>
        <p:txBody>
          <a:bodyPr spcFirstLastPara="1" wrap="square" lIns="0" tIns="45700" rIns="0" bIns="45700" anchor="t" anchorCtr="0">
            <a:noAutofit/>
          </a:bodyPr>
          <a:lstStyle/>
          <a:p>
            <a:pPr marL="0" lvl="0" indent="0" algn="l" rtl="0">
              <a:lnSpc>
                <a:spcPct val="70000"/>
              </a:lnSpc>
              <a:spcBef>
                <a:spcPts val="0"/>
              </a:spcBef>
              <a:spcAft>
                <a:spcPts val="0"/>
              </a:spcAft>
              <a:buClr>
                <a:srgbClr val="C00000"/>
              </a:buClr>
              <a:buSzPts val="2380"/>
              <a:buNone/>
            </a:pPr>
            <a:r>
              <a:rPr lang="en-US" sz="2400" dirty="0">
                <a:latin typeface="Times New Roman"/>
                <a:ea typeface="Times New Roman"/>
                <a:cs typeface="Times New Roman"/>
                <a:sym typeface="Times New Roman"/>
              </a:rPr>
              <a:t>Our proposed system includes the following features:</a:t>
            </a:r>
            <a:endParaRPr sz="2400" dirty="0"/>
          </a:p>
          <a:p>
            <a:pPr marL="91440" lvl="0" indent="-152400" algn="l" rtl="0">
              <a:lnSpc>
                <a:spcPct val="70000"/>
              </a:lnSpc>
              <a:spcBef>
                <a:spcPts val="1400"/>
              </a:spcBef>
              <a:spcAft>
                <a:spcPts val="0"/>
              </a:spcAft>
              <a:buSzPts val="2400"/>
              <a:buFont typeface="Noto Sans Symbols"/>
              <a:buChar char="➢"/>
            </a:pPr>
            <a:r>
              <a:rPr lang="en-US" sz="2400" dirty="0">
                <a:latin typeface="Times New Roman"/>
                <a:ea typeface="Times New Roman"/>
                <a:cs typeface="Times New Roman"/>
                <a:sym typeface="Times New Roman"/>
              </a:rPr>
              <a:t> Auto gate opening</a:t>
            </a:r>
            <a:endParaRPr sz="2400" dirty="0"/>
          </a:p>
          <a:p>
            <a:pPr marL="91440" lvl="0" indent="-152400" algn="l" rtl="0">
              <a:lnSpc>
                <a:spcPct val="70000"/>
              </a:lnSpc>
              <a:spcBef>
                <a:spcPts val="1400"/>
              </a:spcBef>
              <a:spcAft>
                <a:spcPts val="0"/>
              </a:spcAft>
              <a:buSzPts val="2400"/>
              <a:buFont typeface="Noto Sans Symbols"/>
              <a:buChar char="➢"/>
            </a:pPr>
            <a:r>
              <a:rPr lang="en-US" sz="2400" dirty="0">
                <a:latin typeface="Times New Roman"/>
                <a:ea typeface="Times New Roman"/>
                <a:cs typeface="Times New Roman"/>
                <a:sym typeface="Times New Roman"/>
              </a:rPr>
              <a:t> Auto detection of car presence</a:t>
            </a:r>
            <a:endParaRPr sz="2400" dirty="0"/>
          </a:p>
          <a:p>
            <a:pPr marL="91440" lvl="0" indent="-152400" algn="l" rtl="0">
              <a:lnSpc>
                <a:spcPct val="70000"/>
              </a:lnSpc>
              <a:spcBef>
                <a:spcPts val="1400"/>
              </a:spcBef>
              <a:spcAft>
                <a:spcPts val="0"/>
              </a:spcAft>
              <a:buSzPts val="2400"/>
              <a:buFont typeface="Noto Sans Symbols"/>
              <a:buChar char="➢"/>
            </a:pPr>
            <a:r>
              <a:rPr lang="en-US" sz="2400" dirty="0">
                <a:latin typeface="Times New Roman"/>
                <a:ea typeface="Times New Roman"/>
                <a:cs typeface="Times New Roman"/>
                <a:sym typeface="Times New Roman"/>
              </a:rPr>
              <a:t> Detection of whether parking lot empty or occupied</a:t>
            </a:r>
            <a:endParaRPr sz="2400" dirty="0"/>
          </a:p>
          <a:p>
            <a:pPr marL="91440" lvl="0" indent="-152400" algn="l" rtl="0">
              <a:lnSpc>
                <a:spcPct val="70000"/>
              </a:lnSpc>
              <a:spcBef>
                <a:spcPts val="1400"/>
              </a:spcBef>
              <a:spcAft>
                <a:spcPts val="0"/>
              </a:spcAft>
              <a:buSzPts val="2400"/>
              <a:buFont typeface="Noto Sans Symbols"/>
              <a:buChar char="➢"/>
            </a:pPr>
            <a:r>
              <a:rPr lang="en-US" sz="2400" dirty="0">
                <a:latin typeface="Times New Roman"/>
                <a:ea typeface="Times New Roman"/>
                <a:cs typeface="Times New Roman"/>
                <a:sym typeface="Times New Roman"/>
              </a:rPr>
              <a:t> Provides the number of available parking slots in the display</a:t>
            </a:r>
            <a:endParaRPr sz="2400" dirty="0"/>
          </a:p>
          <a:p>
            <a:pPr marL="91440" lvl="0" indent="-152400" algn="l" rtl="0">
              <a:lnSpc>
                <a:spcPct val="70000"/>
              </a:lnSpc>
              <a:spcBef>
                <a:spcPts val="1400"/>
              </a:spcBef>
              <a:spcAft>
                <a:spcPts val="0"/>
              </a:spcAft>
              <a:buSzPts val="2400"/>
              <a:buFont typeface="Noto Sans Symbols"/>
              <a:buChar char="➢"/>
            </a:pPr>
            <a:r>
              <a:rPr lang="en-US" sz="2400" dirty="0">
                <a:latin typeface="Times New Roman"/>
                <a:ea typeface="Times New Roman"/>
                <a:cs typeface="Times New Roman"/>
                <a:sym typeface="Times New Roman"/>
              </a:rPr>
              <a:t> Calculation of the parking bill</a:t>
            </a:r>
            <a:endParaRPr sz="2400" dirty="0"/>
          </a:p>
          <a:p>
            <a:pPr marL="91440" lvl="0" indent="-152400" algn="l" rtl="0">
              <a:lnSpc>
                <a:spcPct val="70000"/>
              </a:lnSpc>
              <a:spcBef>
                <a:spcPts val="1400"/>
              </a:spcBef>
              <a:spcAft>
                <a:spcPts val="0"/>
              </a:spcAft>
              <a:buSzPts val="2400"/>
              <a:buFont typeface="Noto Sans Symbols"/>
              <a:buChar char="➢"/>
            </a:pPr>
            <a:r>
              <a:rPr lang="en-US" sz="2400" dirty="0">
                <a:latin typeface="Times New Roman"/>
                <a:ea typeface="Times New Roman"/>
                <a:cs typeface="Times New Roman"/>
                <a:sym typeface="Times New Roman"/>
              </a:rPr>
              <a:t> Integrate App based parking finder</a:t>
            </a:r>
            <a:endParaRPr sz="2400" dirty="0"/>
          </a:p>
          <a:p>
            <a:pPr marL="91440" lvl="0" indent="0" algn="l" rtl="0">
              <a:lnSpc>
                <a:spcPct val="70000"/>
              </a:lnSpc>
              <a:spcBef>
                <a:spcPts val="1400"/>
              </a:spcBef>
              <a:spcAft>
                <a:spcPts val="0"/>
              </a:spcAft>
              <a:buSzPts val="1700"/>
              <a:buNone/>
            </a:pPr>
            <a:endParaRPr sz="1700" dirty="0"/>
          </a:p>
        </p:txBody>
      </p:sp>
      <p:sp>
        <p:nvSpPr>
          <p:cNvPr id="126" name="Google Shape;126;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27" name="Google Shape;127;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
        <p:nvSpPr>
          <p:cNvPr id="128" name="Google Shape;128;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1097280" y="286604"/>
            <a:ext cx="10058400" cy="1132764"/>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en-US" b="1"/>
              <a:t>Software: Android Application</a:t>
            </a:r>
            <a:endParaRPr b="1"/>
          </a:p>
        </p:txBody>
      </p:sp>
      <p:sp>
        <p:nvSpPr>
          <p:cNvPr id="134" name="Google Shape;134;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35" name="Google Shape;135;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
        <p:nvSpPr>
          <p:cNvPr id="136" name="Google Shape;13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37" name="Google Shape;137;p16"/>
          <p:cNvPicPr preferRelativeResize="0"/>
          <p:nvPr/>
        </p:nvPicPr>
        <p:blipFill rotWithShape="1">
          <a:blip r:embed="rId3">
            <a:alphaModFix/>
          </a:blip>
          <a:srcRect/>
          <a:stretch/>
        </p:blipFill>
        <p:spPr>
          <a:xfrm>
            <a:off x="1731246" y="1419368"/>
            <a:ext cx="8800120" cy="447099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Software (Sequence Diagram):</a:t>
            </a:r>
            <a:br>
              <a:rPr lang="en-US"/>
            </a:br>
            <a:r>
              <a:rPr lang="en-US"/>
              <a:t>Parking Finder</a:t>
            </a:r>
            <a:endParaRPr/>
          </a:p>
        </p:txBody>
      </p:sp>
      <p:sp>
        <p:nvSpPr>
          <p:cNvPr id="143" name="Google Shape;143;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44" name="Google Shape;144;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45" name="Google Shape;145;p17" descr="https://lh6.googleusercontent.com/sGTYDFcZwD74O89fPptzsO3o7gmJHvsy0mi6rJaJ6Wio79hn3y70moOsdxrgTNQwTRaMAxLbHTElmvTcj9-FiHBoDsmZCWnYH7N3aR9PNQFYAzrkEYfNl6rvs-5IdA8Oe9vnz1RFggE"/>
          <p:cNvPicPr preferRelativeResize="0">
            <a:picLocks noGrp="1"/>
          </p:cNvPicPr>
          <p:nvPr>
            <p:ph type="body" idx="1"/>
          </p:nvPr>
        </p:nvPicPr>
        <p:blipFill rotWithShape="1">
          <a:blip r:embed="rId3">
            <a:alphaModFix/>
          </a:blip>
          <a:srcRect r="24023"/>
          <a:stretch/>
        </p:blipFill>
        <p:spPr>
          <a:xfrm>
            <a:off x="2633863" y="1737360"/>
            <a:ext cx="7377242" cy="4613522"/>
          </a:xfrm>
          <a:prstGeom prst="rect">
            <a:avLst/>
          </a:prstGeom>
          <a:noFill/>
          <a:ln>
            <a:noFill/>
          </a:ln>
        </p:spPr>
      </p:pic>
      <p:sp>
        <p:nvSpPr>
          <p:cNvPr id="146" name="Google Shape;146;p1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b="1"/>
              <a:t>Software Features </a:t>
            </a:r>
            <a:endParaRPr b="1"/>
          </a:p>
        </p:txBody>
      </p:sp>
      <p:sp>
        <p:nvSpPr>
          <p:cNvPr id="152" name="Google Shape;152;p18"/>
          <p:cNvSpPr txBox="1">
            <a:spLocks noGrp="1"/>
          </p:cNvSpPr>
          <p:nvPr>
            <p:ph type="body" idx="1"/>
          </p:nvPr>
        </p:nvSpPr>
        <p:spPr>
          <a:xfrm>
            <a:off x="1097280" y="1845734"/>
            <a:ext cx="5886844" cy="4023360"/>
          </a:xfrm>
          <a:prstGeom prst="rect">
            <a:avLst/>
          </a:prstGeom>
          <a:noFill/>
          <a:ln>
            <a:noFill/>
          </a:ln>
        </p:spPr>
        <p:txBody>
          <a:bodyPr spcFirstLastPara="1" wrap="square" lIns="0" tIns="45700" rIns="0" bIns="45700" anchor="t" anchorCtr="0">
            <a:noAutofit/>
          </a:bodyPr>
          <a:lstStyle/>
          <a:p>
            <a:pPr marL="91440" lvl="0" indent="-203200" algn="l" rtl="0">
              <a:lnSpc>
                <a:spcPct val="90000"/>
              </a:lnSpc>
              <a:spcBef>
                <a:spcPts val="0"/>
              </a:spcBef>
              <a:spcAft>
                <a:spcPts val="0"/>
              </a:spcAft>
              <a:buSzPts val="3200"/>
              <a:buFont typeface="Noto Sans Symbols"/>
              <a:buChar char="➢"/>
            </a:pPr>
            <a:r>
              <a:rPr lang="en-US" sz="3200"/>
              <a:t>Map to find location of available parking space near destination</a:t>
            </a:r>
            <a:endParaRPr sz="3200"/>
          </a:p>
        </p:txBody>
      </p:sp>
      <p:sp>
        <p:nvSpPr>
          <p:cNvPr id="153" name="Google Shape;153;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54" name="Google Shape;154;p18"/>
          <p:cNvPicPr preferRelativeResize="0"/>
          <p:nvPr/>
        </p:nvPicPr>
        <p:blipFill rotWithShape="1">
          <a:blip r:embed="rId3">
            <a:alphaModFix/>
          </a:blip>
          <a:srcRect t="3484"/>
          <a:stretch/>
        </p:blipFill>
        <p:spPr>
          <a:xfrm>
            <a:off x="7758325" y="894125"/>
            <a:ext cx="3722175" cy="5373949"/>
          </a:xfrm>
          <a:prstGeom prst="rect">
            <a:avLst/>
          </a:prstGeom>
          <a:noFill/>
          <a:ln>
            <a:noFill/>
          </a:ln>
        </p:spPr>
      </p:pic>
      <p:sp>
        <p:nvSpPr>
          <p:cNvPr id="155" name="Google Shape;155;p18"/>
          <p:cNvSpPr txBox="1"/>
          <p:nvPr/>
        </p:nvSpPr>
        <p:spPr>
          <a:xfrm>
            <a:off x="1097280" y="6492875"/>
            <a:ext cx="2472271"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900">
                <a:solidFill>
                  <a:srgbClr val="FFFFFF"/>
                </a:solidFill>
                <a:latin typeface="Calibri"/>
                <a:ea typeface="Calibri"/>
                <a:cs typeface="Calibri"/>
                <a:sym typeface="Calibri"/>
              </a:rPr>
              <a:t>12/11/2018</a:t>
            </a:r>
            <a:endParaRPr sz="900">
              <a:solidFill>
                <a:srgbClr val="FFFFFF"/>
              </a:solidFill>
              <a:latin typeface="Calibri"/>
              <a:ea typeface="Calibri"/>
              <a:cs typeface="Calibri"/>
              <a:sym typeface="Calibri"/>
            </a:endParaRPr>
          </a:p>
        </p:txBody>
      </p:sp>
      <p:sp>
        <p:nvSpPr>
          <p:cNvPr id="156" name="Google Shape;156;p1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body" idx="1"/>
          </p:nvPr>
        </p:nvSpPr>
        <p:spPr>
          <a:xfrm>
            <a:off x="1097280" y="1845734"/>
            <a:ext cx="4531010" cy="4023360"/>
          </a:xfrm>
          <a:prstGeom prst="rect">
            <a:avLst/>
          </a:prstGeom>
          <a:noFill/>
          <a:ln>
            <a:noFill/>
          </a:ln>
        </p:spPr>
        <p:txBody>
          <a:bodyPr spcFirstLastPara="1" wrap="square" lIns="0" tIns="45700" rIns="0" bIns="45700" anchor="t" anchorCtr="0">
            <a:noAutofit/>
          </a:bodyPr>
          <a:lstStyle/>
          <a:p>
            <a:pPr marL="91440" lvl="0" indent="-228600" algn="l" rtl="0">
              <a:lnSpc>
                <a:spcPct val="90000"/>
              </a:lnSpc>
              <a:spcBef>
                <a:spcPts val="0"/>
              </a:spcBef>
              <a:spcAft>
                <a:spcPts val="0"/>
              </a:spcAft>
              <a:buSzPts val="3600"/>
              <a:buFont typeface="Noto Sans Symbols"/>
              <a:buChar char="➢"/>
            </a:pPr>
            <a:r>
              <a:rPr lang="en-US" sz="3600"/>
              <a:t>Firebase </a:t>
            </a:r>
            <a:endParaRPr/>
          </a:p>
          <a:p>
            <a:pPr marL="91440" lvl="0" indent="-228600" algn="l" rtl="0">
              <a:lnSpc>
                <a:spcPct val="90000"/>
              </a:lnSpc>
              <a:spcBef>
                <a:spcPts val="1400"/>
              </a:spcBef>
              <a:spcAft>
                <a:spcPts val="0"/>
              </a:spcAft>
              <a:buSzPts val="3600"/>
              <a:buFont typeface="Noto Sans Symbols"/>
              <a:buChar char="➢"/>
            </a:pPr>
            <a:r>
              <a:rPr lang="en-US" sz="3600"/>
              <a:t>Payment System </a:t>
            </a:r>
            <a:endParaRPr/>
          </a:p>
        </p:txBody>
      </p:sp>
      <p:sp>
        <p:nvSpPr>
          <p:cNvPr id="162" name="Google Shape;162;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63" name="Google Shape;163;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64" name="Google Shape;164;p19"/>
          <p:cNvPicPr preferRelativeResize="0"/>
          <p:nvPr/>
        </p:nvPicPr>
        <p:blipFill rotWithShape="1">
          <a:blip r:embed="rId3">
            <a:alphaModFix/>
          </a:blip>
          <a:srcRect/>
          <a:stretch/>
        </p:blipFill>
        <p:spPr>
          <a:xfrm>
            <a:off x="7983050" y="765076"/>
            <a:ext cx="3352350" cy="5541125"/>
          </a:xfrm>
          <a:prstGeom prst="rect">
            <a:avLst/>
          </a:prstGeom>
          <a:noFill/>
          <a:ln>
            <a:noFill/>
          </a:ln>
        </p:spPr>
      </p:pic>
      <p:sp>
        <p:nvSpPr>
          <p:cNvPr id="165" name="Google Shape;165;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b="1"/>
              <a:t>Software Features </a:t>
            </a:r>
            <a:endParaRPr b="1"/>
          </a:p>
        </p:txBody>
      </p:sp>
      <p:sp>
        <p:nvSpPr>
          <p:cNvPr id="166" name="Google Shape;166;p1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body" idx="1"/>
          </p:nvPr>
        </p:nvSpPr>
        <p:spPr>
          <a:xfrm>
            <a:off x="1097275" y="1845725"/>
            <a:ext cx="6323100" cy="4023300"/>
          </a:xfrm>
          <a:prstGeom prst="rect">
            <a:avLst/>
          </a:prstGeom>
          <a:noFill/>
          <a:ln>
            <a:noFill/>
          </a:ln>
        </p:spPr>
        <p:txBody>
          <a:bodyPr spcFirstLastPara="1" wrap="square" lIns="0" tIns="45700" rIns="0" bIns="45700" anchor="t" anchorCtr="0">
            <a:noAutofit/>
          </a:bodyPr>
          <a:lstStyle/>
          <a:p>
            <a:pPr marL="91440" lvl="0" indent="-177165" algn="l" rtl="0">
              <a:lnSpc>
                <a:spcPct val="70000"/>
              </a:lnSpc>
              <a:spcBef>
                <a:spcPts val="0"/>
              </a:spcBef>
              <a:spcAft>
                <a:spcPts val="0"/>
              </a:spcAft>
              <a:buSzPts val="2790"/>
              <a:buFont typeface="Noto Sans Symbols"/>
              <a:buChar char="➢"/>
            </a:pPr>
            <a:r>
              <a:rPr lang="en-US" sz="2790"/>
              <a:t>After finding the parking space at given destination, The app will assign a specific parking space</a:t>
            </a:r>
            <a:endParaRPr/>
          </a:p>
          <a:p>
            <a:pPr marL="91440" lvl="0" indent="-177165" algn="l" rtl="0">
              <a:lnSpc>
                <a:spcPct val="70000"/>
              </a:lnSpc>
              <a:spcBef>
                <a:spcPts val="1400"/>
              </a:spcBef>
              <a:spcAft>
                <a:spcPts val="0"/>
              </a:spcAft>
              <a:buSzPts val="2790"/>
              <a:buFont typeface="Noto Sans Symbols"/>
              <a:buChar char="➢"/>
            </a:pPr>
            <a:r>
              <a:rPr lang="en-US" sz="2790"/>
              <a:t>After reaching destination, the app will generate a barcode which will be scanned by the hardware device at the location and approved.</a:t>
            </a:r>
            <a:endParaRPr/>
          </a:p>
          <a:p>
            <a:pPr marL="91440" lvl="0" indent="0" algn="l" rtl="0">
              <a:lnSpc>
                <a:spcPct val="70000"/>
              </a:lnSpc>
              <a:spcBef>
                <a:spcPts val="1400"/>
              </a:spcBef>
              <a:spcAft>
                <a:spcPts val="0"/>
              </a:spcAft>
              <a:buSzPts val="2790"/>
              <a:buFont typeface="Noto Sans Symbols"/>
              <a:buNone/>
            </a:pPr>
            <a:endParaRPr sz="2790"/>
          </a:p>
        </p:txBody>
      </p:sp>
      <p:sp>
        <p:nvSpPr>
          <p:cNvPr id="172" name="Google Shape;172;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73" name="Google Shape;173;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4" name="Google Shape;174;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b="1"/>
              <a:t>Connecting the App with Hardware </a:t>
            </a:r>
            <a:endParaRPr/>
          </a:p>
        </p:txBody>
      </p:sp>
      <p:pic>
        <p:nvPicPr>
          <p:cNvPr id="175" name="Google Shape;175;p20" descr="https://lh3.googleusercontent.com/WrCPmqrxL9zHOtFmT4vQ4hLjvfF4_2lALV_kLJ1ns_b2lPdpfMIYDAlzeEVxAP25cug06f7d2TLkQxBpKCTeaRNjzE6SdSILyppPfzsZa7xG4uEo9PJBRxb4PO0Ty2RnwRXTo2ypyzI"/>
          <p:cNvPicPr preferRelativeResize="0"/>
          <p:nvPr/>
        </p:nvPicPr>
        <p:blipFill rotWithShape="1">
          <a:blip r:embed="rId3">
            <a:alphaModFix/>
          </a:blip>
          <a:srcRect l="13815"/>
          <a:stretch/>
        </p:blipFill>
        <p:spPr>
          <a:xfrm>
            <a:off x="7595424" y="1988900"/>
            <a:ext cx="3806250" cy="3737024"/>
          </a:xfrm>
          <a:prstGeom prst="rect">
            <a:avLst/>
          </a:prstGeom>
          <a:noFill/>
          <a:ln>
            <a:noFill/>
          </a:ln>
        </p:spPr>
      </p:pic>
      <p:sp>
        <p:nvSpPr>
          <p:cNvPr id="176" name="Google Shape;176;p2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12/11/2018</a:t>
            </a:r>
            <a:endParaRPr/>
          </a:p>
        </p:txBody>
      </p:sp>
      <p:sp>
        <p:nvSpPr>
          <p:cNvPr id="183" name="Google Shape;183;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4" name="Google Shape;184;p21"/>
          <p:cNvSpPr txBox="1">
            <a:spLocks noGrp="1"/>
          </p:cNvSpPr>
          <p:nvPr>
            <p:ph type="title"/>
          </p:nvPr>
        </p:nvSpPr>
        <p:spPr>
          <a:xfrm>
            <a:off x="671130" y="286628"/>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b="1"/>
              <a:t>Hardware Components </a:t>
            </a:r>
            <a:endParaRPr b="1"/>
          </a:p>
        </p:txBody>
      </p:sp>
      <p:pic>
        <p:nvPicPr>
          <p:cNvPr id="185" name="Google Shape;185;p21"/>
          <p:cNvPicPr preferRelativeResize="0">
            <a:picLocks noGrp="1"/>
          </p:cNvPicPr>
          <p:nvPr>
            <p:ph type="body" idx="1"/>
          </p:nvPr>
        </p:nvPicPr>
        <p:blipFill rotWithShape="1">
          <a:blip r:embed="rId3">
            <a:alphaModFix/>
          </a:blip>
          <a:srcRect/>
          <a:stretch/>
        </p:blipFill>
        <p:spPr>
          <a:xfrm>
            <a:off x="6921062" y="286603"/>
            <a:ext cx="5270938" cy="5988073"/>
          </a:xfrm>
          <a:prstGeom prst="rect">
            <a:avLst/>
          </a:prstGeom>
          <a:noFill/>
          <a:ln>
            <a:noFill/>
          </a:ln>
        </p:spPr>
      </p:pic>
      <p:sp>
        <p:nvSpPr>
          <p:cNvPr id="186" name="Google Shape;186;p21"/>
          <p:cNvSpPr txBox="1"/>
          <p:nvPr/>
        </p:nvSpPr>
        <p:spPr>
          <a:xfrm>
            <a:off x="1097280" y="1922468"/>
            <a:ext cx="5823782" cy="4352207"/>
          </a:xfrm>
          <a:prstGeom prst="rect">
            <a:avLst/>
          </a:prstGeom>
          <a:noFill/>
          <a:ln>
            <a:noFill/>
          </a:ln>
        </p:spPr>
        <p:txBody>
          <a:bodyPr spcFirstLastPara="1" wrap="square" lIns="0" tIns="45700" rIns="0" bIns="45700" anchor="t" anchorCtr="0">
            <a:noAutofit/>
          </a:bodyPr>
          <a:lstStyle/>
          <a:p>
            <a:pPr marL="285750" marR="0" lvl="0" indent="-243840" algn="l" rtl="0">
              <a:lnSpc>
                <a:spcPct val="70000"/>
              </a:lnSpc>
              <a:spcBef>
                <a:spcPts val="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Arduino Uno Microcontroller</a:t>
            </a:r>
            <a:endParaRPr sz="2400"/>
          </a:p>
          <a:p>
            <a:pPr marL="285750" marR="0" lvl="0" indent="-243840" algn="l" rtl="0">
              <a:lnSpc>
                <a:spcPct val="70000"/>
              </a:lnSpc>
              <a:spcBef>
                <a:spcPts val="14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Servo motor</a:t>
            </a:r>
            <a:endParaRPr sz="2400"/>
          </a:p>
          <a:p>
            <a:pPr marL="285750" marR="0" lvl="0" indent="-243840" algn="l" rtl="0">
              <a:lnSpc>
                <a:spcPct val="70000"/>
              </a:lnSpc>
              <a:spcBef>
                <a:spcPts val="14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Reflective Optical Sensor </a:t>
            </a:r>
            <a:endParaRPr sz="2400"/>
          </a:p>
          <a:p>
            <a:pPr marL="285750" marR="0" lvl="0" indent="-243840" algn="l" rtl="0">
              <a:lnSpc>
                <a:spcPct val="70000"/>
              </a:lnSpc>
              <a:spcBef>
                <a:spcPts val="14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Sonar Sensor</a:t>
            </a:r>
            <a:endParaRPr sz="2400"/>
          </a:p>
          <a:p>
            <a:pPr marL="285750" marR="0" lvl="0" indent="-243840" algn="l" rtl="0">
              <a:lnSpc>
                <a:spcPct val="70000"/>
              </a:lnSpc>
              <a:spcBef>
                <a:spcPts val="14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Seven Segment Display</a:t>
            </a:r>
            <a:endParaRPr sz="2400"/>
          </a:p>
          <a:p>
            <a:pPr marL="285750" marR="0" lvl="0" indent="-243840" algn="l" rtl="0">
              <a:lnSpc>
                <a:spcPct val="70000"/>
              </a:lnSpc>
              <a:spcBef>
                <a:spcPts val="14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LED</a:t>
            </a:r>
            <a:endParaRPr sz="2400"/>
          </a:p>
          <a:p>
            <a:pPr marL="285750" marR="0" lvl="0" indent="-243840" algn="l" rtl="0">
              <a:lnSpc>
                <a:spcPct val="70000"/>
              </a:lnSpc>
              <a:spcBef>
                <a:spcPts val="14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Jumper wire</a:t>
            </a:r>
            <a:endParaRPr sz="2400"/>
          </a:p>
          <a:p>
            <a:pPr marL="285750" marR="0" lvl="0" indent="-243840" algn="l" rtl="0">
              <a:lnSpc>
                <a:spcPct val="70000"/>
              </a:lnSpc>
              <a:spcBef>
                <a:spcPts val="1400"/>
              </a:spcBef>
              <a:spcAft>
                <a:spcPts val="0"/>
              </a:spcAft>
              <a:buClr>
                <a:schemeClr val="accent1"/>
              </a:buClr>
              <a:buSzPts val="2400"/>
              <a:buFont typeface="Noto Sans Symbols"/>
              <a:buChar char="➢"/>
            </a:pPr>
            <a:r>
              <a:rPr lang="en-US" sz="2400">
                <a:solidFill>
                  <a:srgbClr val="3F3F3F"/>
                </a:solidFill>
                <a:latin typeface="Calibri"/>
                <a:ea typeface="Calibri"/>
                <a:cs typeface="Calibri"/>
                <a:sym typeface="Calibri"/>
              </a:rPr>
              <a:t>Bread Board</a:t>
            </a:r>
            <a:endParaRPr sz="2400"/>
          </a:p>
          <a:p>
            <a:pPr marL="91440" marR="0" lvl="0" indent="0" algn="l" rtl="0">
              <a:lnSpc>
                <a:spcPct val="70000"/>
              </a:lnSpc>
              <a:spcBef>
                <a:spcPts val="1400"/>
              </a:spcBef>
              <a:spcAft>
                <a:spcPts val="0"/>
              </a:spcAft>
              <a:buClr>
                <a:schemeClr val="accent1"/>
              </a:buClr>
              <a:buSzPts val="3060"/>
              <a:buFont typeface="Noto Sans Symbols"/>
              <a:buNone/>
            </a:pPr>
            <a:endParaRPr sz="2400">
              <a:solidFill>
                <a:srgbClr val="3F3F3F"/>
              </a:solidFill>
              <a:latin typeface="Calibri"/>
              <a:ea typeface="Calibri"/>
              <a:cs typeface="Calibri"/>
              <a:sym typeface="Calibri"/>
            </a:endParaRPr>
          </a:p>
        </p:txBody>
      </p:sp>
      <p:sp>
        <p:nvSpPr>
          <p:cNvPr id="187" name="Google Shape;187;p2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FALL 18_DIGITAL SYSTEM DESIGN LABORATORY_SEC2</a:t>
            </a:r>
            <a:endParaRPr/>
          </a:p>
        </p:txBody>
      </p:sp>
      <p:pic>
        <p:nvPicPr>
          <p:cNvPr id="188" name="Google Shape;188;p21"/>
          <p:cNvPicPr preferRelativeResize="0"/>
          <p:nvPr/>
        </p:nvPicPr>
        <p:blipFill>
          <a:blip r:embed="rId4">
            <a:alphaModFix/>
          </a:blip>
          <a:stretch>
            <a:fillRect/>
          </a:stretch>
        </p:blipFill>
        <p:spPr>
          <a:xfrm>
            <a:off x="10227950" y="4261650"/>
            <a:ext cx="1751550" cy="1751550"/>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Widescreen</PresentationFormat>
  <Paragraphs>129</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Noto Sans Symbols</vt:lpstr>
      <vt:lpstr>Times New Roman</vt:lpstr>
      <vt:lpstr>Quattrocento Sans</vt:lpstr>
      <vt:lpstr>Arial</vt:lpstr>
      <vt:lpstr>Calibri</vt:lpstr>
      <vt:lpstr>Retrospect</vt:lpstr>
      <vt:lpstr> Smart Car Parking System </vt:lpstr>
      <vt:lpstr>Introduction</vt:lpstr>
      <vt:lpstr>Features </vt:lpstr>
      <vt:lpstr>Software: Android Application</vt:lpstr>
      <vt:lpstr>Software (Sequence Diagram): Parking Finder</vt:lpstr>
      <vt:lpstr>Software Features </vt:lpstr>
      <vt:lpstr>Software Features </vt:lpstr>
      <vt:lpstr>Connecting the App with Hardware </vt:lpstr>
      <vt:lpstr>Hardware Components </vt:lpstr>
      <vt:lpstr> Work flow of our system </vt:lpstr>
      <vt:lpstr>Block Diagram : </vt:lpstr>
      <vt:lpstr>PowerPoint Presentation</vt:lpstr>
      <vt:lpstr>PowerPoint Presentation</vt:lpstr>
      <vt:lpstr>Circuit:</vt:lpstr>
      <vt:lpstr> Market Analysis</vt:lpstr>
      <vt:lpstr> Market Analysis</vt:lpstr>
      <vt:lpstr>Marketing Strategies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Car Parking System </dc:title>
  <cp:lastModifiedBy>ruby.uttal@outlook.com</cp:lastModifiedBy>
  <cp:revision>1</cp:revision>
  <dcterms:modified xsi:type="dcterms:W3CDTF">2018-11-12T04:34:19Z</dcterms:modified>
</cp:coreProperties>
</file>