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66" r:id="rId13"/>
    <p:sldId id="284" r:id="rId14"/>
    <p:sldId id="28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>
        <p:scale>
          <a:sx n="100" d="100"/>
          <a:sy n="100" d="100"/>
        </p:scale>
        <p:origin x="96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018" y="1792843"/>
            <a:ext cx="9011964" cy="3200400"/>
          </a:xfrm>
        </p:spPr>
        <p:txBody>
          <a:bodyPr anchor="ctr"/>
          <a:lstStyle/>
          <a:p>
            <a:pPr algn="ctr"/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brat robotic </a:t>
            </a:r>
            <a:r>
              <a:rPr lang="en-US" dirty="0" err="1"/>
              <a:t>controlat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inteligenta</a:t>
            </a:r>
            <a:r>
              <a:rPr lang="en-US" dirty="0"/>
              <a:t> </a:t>
            </a:r>
            <a:r>
              <a:rPr lang="en-US" dirty="0" err="1"/>
              <a:t>artificiala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manipularea</a:t>
            </a:r>
            <a:r>
              <a:rPr lang="en-US" dirty="0"/>
              <a:t> </a:t>
            </a:r>
            <a:r>
              <a:rPr lang="en-US" dirty="0" err="1"/>
              <a:t>pieselor</a:t>
            </a:r>
            <a:r>
              <a:rPr lang="en-US" dirty="0"/>
              <a:t> de </a:t>
            </a:r>
            <a:r>
              <a:rPr lang="en-US" dirty="0" err="1"/>
              <a:t>sah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99B23-8E1B-81F1-0A4B-705E46AB8380}"/>
              </a:ext>
            </a:extLst>
          </p:cNvPr>
          <p:cNvSpPr txBox="1"/>
          <p:nvPr/>
        </p:nvSpPr>
        <p:spPr>
          <a:xfrm>
            <a:off x="4943475" y="4808577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dirty="0"/>
              <a:t>Vilcu Elena Roxana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25" y="575317"/>
            <a:ext cx="5902847" cy="691508"/>
          </a:xfrm>
        </p:spPr>
        <p:txBody>
          <a:bodyPr anchor="b"/>
          <a:lstStyle/>
          <a:p>
            <a:r>
              <a:rPr lang="en-US" dirty="0" err="1"/>
              <a:t>Scenarii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125" y="1630166"/>
            <a:ext cx="5733773" cy="396100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Scenariu 1:</a:t>
            </a:r>
            <a:r>
              <a:rPr lang="it-IT" dirty="0"/>
              <a:t> Jucatorul muta piesa, apasa butonul. Senzorii detecteaza mutarea, AI-ul proceseaza si bratul muta piesa folosind AI.</a:t>
            </a:r>
          </a:p>
          <a:p>
            <a:pPr algn="just">
              <a:lnSpc>
                <a:spcPct val="150000"/>
              </a:lnSpc>
            </a:pPr>
            <a:r>
              <a:rPr lang="en-US" b="1" dirty="0" err="1"/>
              <a:t>Scenariu</a:t>
            </a:r>
            <a:r>
              <a:rPr lang="en-US" b="1" dirty="0"/>
              <a:t> 2:</a:t>
            </a:r>
            <a:r>
              <a:rPr lang="en-US" dirty="0"/>
              <a:t> </a:t>
            </a:r>
            <a:r>
              <a:rPr lang="en-US" dirty="0" err="1"/>
              <a:t>Testare</a:t>
            </a:r>
            <a:r>
              <a:rPr lang="en-US" dirty="0"/>
              <a:t> automata a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interventia</a:t>
            </a:r>
            <a:r>
              <a:rPr lang="en-US" dirty="0"/>
              <a:t> </a:t>
            </a:r>
            <a:r>
              <a:rPr lang="en-US" dirty="0" err="1"/>
              <a:t>jucatorului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secventei</a:t>
            </a:r>
            <a:r>
              <a:rPr lang="en-US" dirty="0"/>
              <a:t> de </a:t>
            </a:r>
            <a:r>
              <a:rPr lang="en-US" dirty="0" err="1"/>
              <a:t>miscare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control.</a:t>
            </a:r>
            <a:endParaRPr lang="ro-RO" dirty="0"/>
          </a:p>
          <a:p>
            <a:pPr algn="just">
              <a:lnSpc>
                <a:spcPct val="150000"/>
              </a:lnSpc>
            </a:pPr>
            <a:r>
              <a:rPr lang="it-IT" b="1" dirty="0"/>
              <a:t>Scenariu 3:</a:t>
            </a:r>
            <a:r>
              <a:rPr lang="it-IT" dirty="0"/>
              <a:t> Simulare de partide intre AI si jucator uman, cu miscari automate.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906001"/>
            <a:ext cx="7239000" cy="541800"/>
          </a:xfrm>
        </p:spPr>
        <p:txBody>
          <a:bodyPr anchor="b"/>
          <a:lstStyle/>
          <a:p>
            <a:r>
              <a:rPr lang="en-US" dirty="0" err="1"/>
              <a:t>Concluzii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dezvoltari</a:t>
            </a:r>
            <a:r>
              <a:rPr lang="en-US" dirty="0"/>
              <a:t> </a:t>
            </a:r>
            <a:r>
              <a:rPr lang="en-US" dirty="0" err="1"/>
              <a:t>ulterioare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24CEE2-BF6A-20B4-26D6-8CB742A1D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Rezultate obtinute: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Proiectul asigura un flux complet intre detectia mutarilor, analiza AI si executia robotica.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0FE5E-C00B-01D9-3013-E9A93B6CCD6F}"/>
              </a:ext>
            </a:extLst>
          </p:cNvPr>
          <p:cNvSpPr txBox="1"/>
          <p:nvPr/>
        </p:nvSpPr>
        <p:spPr>
          <a:xfrm>
            <a:off x="1123950" y="1574896"/>
            <a:ext cx="6972299" cy="327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/>
              <a:t>Rezultate</a:t>
            </a:r>
            <a:r>
              <a:rPr lang="en-US" sz="2000" b="1" dirty="0"/>
              <a:t> </a:t>
            </a:r>
            <a:r>
              <a:rPr lang="en-US" sz="2000" b="1" dirty="0" err="1"/>
              <a:t>obtinute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Proiectul</a:t>
            </a:r>
            <a:r>
              <a:rPr lang="en-US" sz="2000" dirty="0"/>
              <a:t> </a:t>
            </a:r>
            <a:r>
              <a:rPr lang="en-US" sz="2000" dirty="0" err="1"/>
              <a:t>asigura</a:t>
            </a:r>
            <a:r>
              <a:rPr lang="en-US" sz="2000" dirty="0"/>
              <a:t> un flux </a:t>
            </a:r>
            <a:r>
              <a:rPr lang="en-US" sz="2000" dirty="0" err="1"/>
              <a:t>complet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detectia</a:t>
            </a:r>
            <a:r>
              <a:rPr lang="en-US" sz="2000" dirty="0"/>
              <a:t> </a:t>
            </a:r>
            <a:r>
              <a:rPr lang="en-US" sz="2000" dirty="0" err="1"/>
              <a:t>mutarilor</a:t>
            </a:r>
            <a:r>
              <a:rPr lang="en-US" sz="2000" dirty="0"/>
              <a:t>, </a:t>
            </a:r>
            <a:r>
              <a:rPr lang="en-US" sz="2000" dirty="0" err="1"/>
              <a:t>analiza</a:t>
            </a:r>
            <a:r>
              <a:rPr lang="en-US" sz="2000" dirty="0"/>
              <a:t> AI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executia</a:t>
            </a:r>
            <a:r>
              <a:rPr lang="en-US" sz="2000" dirty="0"/>
              <a:t> </a:t>
            </a:r>
            <a:r>
              <a:rPr lang="en-US" sz="2000" dirty="0" err="1"/>
              <a:t>robotica</a:t>
            </a:r>
            <a:endParaRPr lang="ro-RO" sz="2000" dirty="0"/>
          </a:p>
          <a:p>
            <a:pPr algn="just">
              <a:lnSpc>
                <a:spcPct val="150000"/>
              </a:lnSpc>
            </a:pPr>
            <a:r>
              <a:rPr lang="it-IT" sz="2000" b="1" dirty="0"/>
              <a:t>Provocari intampinate:</a:t>
            </a:r>
            <a:r>
              <a:rPr lang="it-IT" sz="2000" dirty="0"/>
              <a:t> Calibrarea bratului robotic si sincronizarea comunicatiei hardware-software.</a:t>
            </a:r>
            <a:endParaRPr lang="ro-RO" sz="2000" dirty="0"/>
          </a:p>
          <a:p>
            <a:pPr algn="just">
              <a:lnSpc>
                <a:spcPct val="150000"/>
              </a:lnSpc>
            </a:pPr>
            <a:r>
              <a:rPr lang="en-US" sz="2000" b="1" dirty="0" err="1"/>
              <a:t>Dezvoltari</a:t>
            </a:r>
            <a:r>
              <a:rPr lang="en-US" sz="2000" b="1" dirty="0"/>
              <a:t> </a:t>
            </a:r>
            <a:r>
              <a:rPr lang="en-US" sz="2000" b="1" dirty="0" err="1"/>
              <a:t>viitoare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Integrarea</a:t>
            </a:r>
            <a:r>
              <a:rPr lang="en-US" sz="2000" dirty="0"/>
              <a:t> </a:t>
            </a:r>
            <a:r>
              <a:rPr lang="en-US" sz="2000" dirty="0" err="1"/>
              <a:t>bratului</a:t>
            </a:r>
            <a:r>
              <a:rPr lang="en-US" sz="2000" dirty="0"/>
              <a:t> </a:t>
            </a:r>
            <a:r>
              <a:rPr lang="en-US" sz="2000" dirty="0" err="1"/>
              <a:t>roboric</a:t>
            </a:r>
            <a:r>
              <a:rPr lang="en-US" sz="2000" dirty="0"/>
              <a:t> in table de </a:t>
            </a:r>
            <a:r>
              <a:rPr lang="en-US" sz="2000" dirty="0" err="1"/>
              <a:t>sah</a:t>
            </a:r>
            <a:r>
              <a:rPr lang="en-US" sz="2000" dirty="0"/>
              <a:t>,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dezvoltare</a:t>
            </a:r>
            <a:r>
              <a:rPr lang="en-US" sz="2000" dirty="0"/>
              <a:t> </a:t>
            </a:r>
            <a:r>
              <a:rPr lang="en-US" sz="2000" dirty="0" err="1"/>
              <a:t>elimin</a:t>
            </a:r>
            <a:r>
              <a:rPr lang="en-US" sz="2000" dirty="0"/>
              <a:t> </a:t>
            </a:r>
            <a:r>
              <a:rPr lang="en-US" sz="2000" dirty="0" err="1"/>
              <a:t>volumul</a:t>
            </a:r>
            <a:r>
              <a:rPr lang="en-US" sz="2000" dirty="0"/>
              <a:t> mare de </a:t>
            </a:r>
            <a:r>
              <a:rPr lang="en-US" sz="2000" dirty="0" err="1"/>
              <a:t>componente</a:t>
            </a:r>
            <a:r>
              <a:rPr lang="en-US" sz="2000" dirty="0"/>
              <a:t>, </a:t>
            </a:r>
            <a:r>
              <a:rPr lang="en-US" sz="2000" dirty="0" err="1"/>
              <a:t>toata</a:t>
            </a:r>
            <a:r>
              <a:rPr lang="en-US" sz="2000" dirty="0"/>
              <a:t> </a:t>
            </a:r>
            <a:r>
              <a:rPr lang="en-US" sz="2000" dirty="0" err="1"/>
              <a:t>miscarea</a:t>
            </a:r>
            <a:r>
              <a:rPr lang="en-US" sz="2000" dirty="0"/>
              <a:t> se </a:t>
            </a:r>
            <a:r>
              <a:rPr lang="en-US" sz="2000" dirty="0" err="1"/>
              <a:t>intampla</a:t>
            </a:r>
            <a:r>
              <a:rPr lang="en-US" sz="2000" dirty="0"/>
              <a:t> sub table.</a:t>
            </a:r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1481" y="2228850"/>
            <a:ext cx="3729038" cy="1200150"/>
          </a:xfrm>
        </p:spPr>
        <p:txBody>
          <a:bodyPr/>
          <a:lstStyle/>
          <a:p>
            <a:r>
              <a:rPr lang="ro-RO" sz="4400" dirty="0"/>
              <a:t>Multumesc!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29870"/>
            <a:ext cx="3276600" cy="560705"/>
          </a:xfrm>
        </p:spPr>
        <p:txBody>
          <a:bodyPr/>
          <a:lstStyle/>
          <a:p>
            <a:r>
              <a:rPr lang="ro-RO" dirty="0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140487"/>
            <a:ext cx="7534275" cy="532698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Introducere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State-of-the-art in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produsului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ro-RO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Metode /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proiectate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– Hardware</a:t>
            </a:r>
            <a:endParaRPr lang="ro-RO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– Software</a:t>
            </a:r>
            <a:endParaRPr lang="ro-RO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– Mixta</a:t>
            </a:r>
            <a:endParaRPr lang="ro-RO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Scenarii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endParaRPr lang="ro-RO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Concluzii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dezvoltari</a:t>
            </a:r>
            <a:r>
              <a:rPr lang="en-US" dirty="0"/>
              <a:t> </a:t>
            </a:r>
            <a:r>
              <a:rPr lang="en-US" dirty="0" err="1"/>
              <a:t>ulterioare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63" y="668410"/>
            <a:ext cx="7210425" cy="693665"/>
          </a:xfrm>
        </p:spPr>
        <p:txBody>
          <a:bodyPr anchor="b">
            <a:normAutofit/>
          </a:bodyPr>
          <a:lstStyle/>
          <a:p>
            <a:r>
              <a:rPr lang="en-US" sz="3600" dirty="0" err="1"/>
              <a:t>Introducere</a:t>
            </a:r>
            <a:r>
              <a:rPr lang="en-US" sz="3600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42DCF2-D05B-7F10-B996-11D04D19C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263" y="1791529"/>
            <a:ext cx="6002337" cy="3009072"/>
          </a:xfrm>
        </p:spPr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</a:pPr>
            <a:r>
              <a:rPr lang="en-US" sz="2000" b="0" dirty="0" err="1"/>
              <a:t>Proiectul</a:t>
            </a:r>
            <a:r>
              <a:rPr lang="en-US" sz="2000" b="0" dirty="0"/>
              <a:t> </a:t>
            </a:r>
            <a:r>
              <a:rPr lang="en-US" sz="2000" b="0" dirty="0" err="1"/>
              <a:t>propus</a:t>
            </a:r>
            <a:r>
              <a:rPr lang="en-US" sz="2000" b="0" dirty="0"/>
              <a:t> </a:t>
            </a:r>
            <a:r>
              <a:rPr lang="en-US" sz="2000" b="0" dirty="0" err="1"/>
              <a:t>vizeaza</a:t>
            </a:r>
            <a:r>
              <a:rPr lang="en-US" sz="2000" b="0" dirty="0"/>
              <a:t> </a:t>
            </a:r>
            <a:r>
              <a:rPr lang="en-US" sz="2000" b="0" dirty="0" err="1"/>
              <a:t>realizarea</a:t>
            </a:r>
            <a:r>
              <a:rPr lang="en-US" sz="2000" b="0" dirty="0"/>
              <a:t> </a:t>
            </a:r>
            <a:r>
              <a:rPr lang="en-US" sz="2000" b="0" dirty="0" err="1"/>
              <a:t>unui</a:t>
            </a:r>
            <a:r>
              <a:rPr lang="en-US" sz="2000" b="0" dirty="0"/>
              <a:t> </a:t>
            </a:r>
            <a:r>
              <a:rPr lang="en-US" sz="2000" b="0" dirty="0" err="1"/>
              <a:t>sistem</a:t>
            </a:r>
            <a:r>
              <a:rPr lang="en-US" sz="2000" b="0" dirty="0"/>
              <a:t> </a:t>
            </a:r>
            <a:r>
              <a:rPr lang="en-US" sz="2000" b="0" dirty="0" err="1"/>
              <a:t>autonom</a:t>
            </a:r>
            <a:r>
              <a:rPr lang="en-US" sz="2000" b="0" dirty="0"/>
              <a:t> </a:t>
            </a:r>
            <a:r>
              <a:rPr lang="en-US" sz="2000" b="0" dirty="0" err="1"/>
              <a:t>capabil</a:t>
            </a:r>
            <a:r>
              <a:rPr lang="en-US" sz="2000" b="0" dirty="0"/>
              <a:t> </a:t>
            </a:r>
            <a:r>
              <a:rPr lang="en-US" sz="2000" b="0" dirty="0" err="1"/>
              <a:t>sa</a:t>
            </a:r>
            <a:r>
              <a:rPr lang="en-US" sz="2000" b="0" dirty="0"/>
              <a:t> </a:t>
            </a:r>
            <a:r>
              <a:rPr lang="en-US" sz="2000" b="0" dirty="0" err="1"/>
              <a:t>joace</a:t>
            </a:r>
            <a:r>
              <a:rPr lang="en-US" sz="2000" b="0" dirty="0"/>
              <a:t> </a:t>
            </a:r>
            <a:r>
              <a:rPr lang="en-US" sz="2000" b="0" dirty="0" err="1"/>
              <a:t>sah</a:t>
            </a:r>
            <a:r>
              <a:rPr lang="en-US" sz="2000" b="0" dirty="0"/>
              <a:t> </a:t>
            </a:r>
            <a:r>
              <a:rPr lang="en-US" sz="2000" b="0" dirty="0" err="1"/>
              <a:t>fizic</a:t>
            </a:r>
            <a:r>
              <a:rPr lang="en-US" sz="2000" b="0" dirty="0"/>
              <a:t>, </a:t>
            </a:r>
            <a:r>
              <a:rPr lang="en-US" sz="2000" b="0" dirty="0" err="1"/>
              <a:t>folosind</a:t>
            </a:r>
            <a:r>
              <a:rPr lang="en-US" sz="2000" b="0" dirty="0"/>
              <a:t> un brat robotic </a:t>
            </a:r>
            <a:r>
              <a:rPr lang="en-US" sz="2000" b="0" dirty="0" err="1"/>
              <a:t>controlat</a:t>
            </a:r>
            <a:r>
              <a:rPr lang="en-US" sz="2000" b="0" dirty="0"/>
              <a:t> </a:t>
            </a:r>
            <a:r>
              <a:rPr lang="en-US" sz="2000" b="0" dirty="0" err="1"/>
              <a:t>prin</a:t>
            </a:r>
            <a:r>
              <a:rPr lang="en-US" sz="2000" b="0" dirty="0"/>
              <a:t> </a:t>
            </a:r>
            <a:r>
              <a:rPr lang="en-US" sz="2000" b="0" dirty="0" err="1"/>
              <a:t>inteligenta</a:t>
            </a:r>
            <a:r>
              <a:rPr lang="en-US" sz="2000" b="0" dirty="0"/>
              <a:t> </a:t>
            </a:r>
            <a:r>
              <a:rPr lang="en-US" sz="2000" b="0" dirty="0" err="1"/>
              <a:t>artificiala</a:t>
            </a:r>
            <a:r>
              <a:rPr lang="en-US" sz="2000" b="0" dirty="0"/>
              <a:t>.</a:t>
            </a:r>
            <a:endParaRPr lang="ro-RO" sz="2000" b="0" dirty="0"/>
          </a:p>
          <a:p>
            <a:pPr algn="ctr">
              <a:lnSpc>
                <a:spcPct val="150000"/>
              </a:lnSpc>
            </a:pPr>
            <a:r>
              <a:rPr lang="en-US" sz="2000" b="0" dirty="0" err="1"/>
              <a:t>Alegerea</a:t>
            </a:r>
            <a:r>
              <a:rPr lang="en-US" sz="2000" b="0" dirty="0"/>
              <a:t> </a:t>
            </a:r>
            <a:r>
              <a:rPr lang="en-US" sz="2000" b="0" dirty="0" err="1"/>
              <a:t>acestui</a:t>
            </a:r>
            <a:r>
              <a:rPr lang="en-US" sz="2000" b="0" dirty="0"/>
              <a:t> </a:t>
            </a:r>
            <a:r>
              <a:rPr lang="en-US" sz="2000" b="0" dirty="0" err="1"/>
              <a:t>proiect</a:t>
            </a:r>
            <a:r>
              <a:rPr lang="en-US" sz="2000" b="0" dirty="0"/>
              <a:t> vine din </a:t>
            </a:r>
            <a:r>
              <a:rPr lang="en-US" sz="2000" b="0" dirty="0" err="1"/>
              <a:t>dorinta</a:t>
            </a:r>
            <a:r>
              <a:rPr lang="en-US" sz="2000" b="0" dirty="0"/>
              <a:t> de a </a:t>
            </a:r>
            <a:r>
              <a:rPr lang="en-US" sz="2000" b="0" dirty="0" err="1"/>
              <a:t>combina</a:t>
            </a:r>
            <a:r>
              <a:rPr lang="en-US" sz="2000" b="0" dirty="0"/>
              <a:t> </a:t>
            </a:r>
            <a:r>
              <a:rPr lang="en-US" sz="2000" b="0" dirty="0" err="1"/>
              <a:t>domeniile</a:t>
            </a:r>
            <a:r>
              <a:rPr lang="en-US" sz="2000" b="0" dirty="0"/>
              <a:t>: </a:t>
            </a:r>
            <a:r>
              <a:rPr lang="en-US" sz="2000" b="0" dirty="0" err="1"/>
              <a:t>robotica</a:t>
            </a:r>
            <a:r>
              <a:rPr lang="en-US" sz="2000" b="0" dirty="0"/>
              <a:t>, electronica, </a:t>
            </a:r>
            <a:r>
              <a:rPr lang="en-US" sz="2000" b="0" dirty="0" err="1"/>
              <a:t>programare</a:t>
            </a:r>
            <a:r>
              <a:rPr lang="en-US" sz="2000" b="0" dirty="0"/>
              <a:t> </a:t>
            </a:r>
            <a:r>
              <a:rPr lang="en-US" sz="2000" b="0" dirty="0" err="1"/>
              <a:t>si</a:t>
            </a:r>
            <a:r>
              <a:rPr lang="en-US" sz="2000" b="0" dirty="0"/>
              <a:t> AI, </a:t>
            </a:r>
            <a:r>
              <a:rPr lang="en-US" sz="2000" b="0" dirty="0" err="1"/>
              <a:t>intr</a:t>
            </a:r>
            <a:r>
              <a:rPr lang="en-US" sz="2000" b="0" dirty="0"/>
              <a:t>-o </a:t>
            </a:r>
            <a:r>
              <a:rPr lang="en-US" sz="2000" b="0" dirty="0" err="1"/>
              <a:t>aplicatie</a:t>
            </a:r>
            <a:r>
              <a:rPr lang="en-US" sz="2000" b="0" dirty="0"/>
              <a:t> </a:t>
            </a:r>
            <a:r>
              <a:rPr lang="en-US" sz="2000" b="0" dirty="0" err="1"/>
              <a:t>practica</a:t>
            </a:r>
            <a:r>
              <a:rPr lang="en-US" sz="2000" b="0" dirty="0"/>
              <a:t> </a:t>
            </a:r>
            <a:r>
              <a:rPr lang="en-US" sz="2000" b="0" dirty="0" err="1"/>
              <a:t>si</a:t>
            </a:r>
            <a:r>
              <a:rPr lang="en-US" sz="2000" b="0" dirty="0"/>
              <a:t> </a:t>
            </a:r>
            <a:r>
              <a:rPr lang="en-US" sz="2000" b="0" dirty="0" err="1"/>
              <a:t>vizuala</a:t>
            </a:r>
            <a:r>
              <a:rPr lang="en-US" sz="2000" dirty="0"/>
              <a:t>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1308B74-C6C9-F134-C2BB-F7D19544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112" y="247650"/>
            <a:ext cx="9863137" cy="1371600"/>
          </a:xfrm>
        </p:spPr>
        <p:txBody>
          <a:bodyPr>
            <a:normAutofit/>
          </a:bodyPr>
          <a:lstStyle/>
          <a:p>
            <a:r>
              <a:rPr lang="en-US" sz="2800" dirty="0"/>
              <a:t>State-of-the-art in </a:t>
            </a:r>
            <a:r>
              <a:rPr lang="en-US" sz="2800" dirty="0" err="1"/>
              <a:t>domeniul</a:t>
            </a:r>
            <a:r>
              <a:rPr lang="en-US" sz="2800" dirty="0"/>
              <a:t> </a:t>
            </a:r>
            <a:r>
              <a:rPr lang="en-US" sz="2800" dirty="0" err="1"/>
              <a:t>produsului</a:t>
            </a:r>
            <a:r>
              <a:rPr lang="en-US" sz="2800" dirty="0"/>
              <a:t> </a:t>
            </a:r>
            <a:r>
              <a:rPr lang="en-US" sz="2800" dirty="0" err="1"/>
              <a:t>realizat</a:t>
            </a:r>
            <a:r>
              <a:rPr lang="en-US" sz="2800" dirty="0"/>
              <a:t> in </a:t>
            </a:r>
            <a:r>
              <a:rPr lang="en-US" sz="2800" dirty="0" err="1"/>
              <a:t>cadrul</a:t>
            </a:r>
            <a:r>
              <a:rPr lang="en-US" sz="2800" dirty="0"/>
              <a:t> </a:t>
            </a:r>
            <a:r>
              <a:rPr lang="en-US" sz="2800" dirty="0" err="1"/>
              <a:t>proiectului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6FD7C0-3EB2-1294-E31D-711B1067EF6E}"/>
              </a:ext>
            </a:extLst>
          </p:cNvPr>
          <p:cNvSpPr txBox="1"/>
          <p:nvPr/>
        </p:nvSpPr>
        <p:spPr>
          <a:xfrm>
            <a:off x="4181475" y="1685925"/>
            <a:ext cx="696277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/>
              <a:t>Exista</a:t>
            </a:r>
            <a:r>
              <a:rPr lang="en-US" sz="2000" dirty="0"/>
              <a:t> </a:t>
            </a:r>
            <a:r>
              <a:rPr lang="en-US" sz="2000" dirty="0" err="1"/>
              <a:t>brate</a:t>
            </a:r>
            <a:r>
              <a:rPr lang="en-US" sz="2000" dirty="0"/>
              <a:t> </a:t>
            </a:r>
            <a:r>
              <a:rPr lang="en-US" sz="2000" dirty="0" err="1"/>
              <a:t>robotice</a:t>
            </a:r>
            <a:r>
              <a:rPr lang="en-US" sz="2000" dirty="0"/>
              <a:t> care </a:t>
            </a:r>
            <a:r>
              <a:rPr lang="en-US" sz="2000" dirty="0" err="1"/>
              <a:t>executa</a:t>
            </a:r>
            <a:r>
              <a:rPr lang="en-US" sz="2000" dirty="0"/>
              <a:t> </a:t>
            </a:r>
            <a:r>
              <a:rPr lang="en-US" sz="2000" dirty="0" err="1"/>
              <a:t>comenzi</a:t>
            </a:r>
            <a:r>
              <a:rPr lang="en-US" sz="2000" dirty="0"/>
              <a:t> </a:t>
            </a:r>
            <a:r>
              <a:rPr lang="en-US" sz="2000" dirty="0" err="1"/>
              <a:t>preprogramate</a:t>
            </a:r>
            <a:r>
              <a:rPr lang="en-US" sz="2000" dirty="0"/>
              <a:t>, </a:t>
            </a:r>
            <a:r>
              <a:rPr lang="en-US" sz="2000" dirty="0" err="1"/>
              <a:t>dar</a:t>
            </a:r>
            <a:r>
              <a:rPr lang="en-US" sz="2000" dirty="0"/>
              <a:t> </a:t>
            </a:r>
            <a:r>
              <a:rPr lang="en-US" sz="2000" dirty="0" err="1"/>
              <a:t>integrarea</a:t>
            </a:r>
            <a:r>
              <a:rPr lang="en-US" sz="2000" dirty="0"/>
              <a:t> cu </a:t>
            </a:r>
            <a:r>
              <a:rPr lang="en-US" sz="2000" dirty="0" err="1"/>
              <a:t>jocuri</a:t>
            </a:r>
            <a:r>
              <a:rPr lang="en-US" sz="2000" dirty="0"/>
              <a:t> interactive, precum </a:t>
            </a:r>
            <a:r>
              <a:rPr lang="en-US" sz="2000" dirty="0" err="1"/>
              <a:t>sahul</a:t>
            </a:r>
            <a:r>
              <a:rPr lang="en-US" sz="2000" dirty="0"/>
              <a:t>, </a:t>
            </a:r>
            <a:r>
              <a:rPr lang="en-US" sz="2000" dirty="0" err="1"/>
              <a:t>ramane</a:t>
            </a:r>
            <a:r>
              <a:rPr lang="en-US" sz="2000" dirty="0"/>
              <a:t> un </a:t>
            </a:r>
            <a:r>
              <a:rPr lang="en-US" sz="2000" dirty="0" err="1"/>
              <a:t>domeniu</a:t>
            </a:r>
            <a:r>
              <a:rPr lang="en-US" sz="2000" dirty="0"/>
              <a:t> de </a:t>
            </a:r>
            <a:r>
              <a:rPr lang="en-US" sz="2000" dirty="0" err="1"/>
              <a:t>nisa</a:t>
            </a:r>
            <a:r>
              <a:rPr lang="ro-RO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/>
              <a:t>Proiecte</a:t>
            </a:r>
            <a:r>
              <a:rPr lang="ro-RO" sz="2000" dirty="0"/>
              <a:t>le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</a:t>
            </a:r>
            <a:r>
              <a:rPr lang="en-US" sz="2000" dirty="0" err="1"/>
              <a:t>folosesc</a:t>
            </a:r>
            <a:r>
              <a:rPr lang="en-US" sz="2000" dirty="0"/>
              <a:t> </a:t>
            </a:r>
            <a:r>
              <a:rPr lang="en-US" sz="2000" dirty="0" err="1"/>
              <a:t>recunoastere</a:t>
            </a:r>
            <a:r>
              <a:rPr lang="en-US" sz="2000" dirty="0"/>
              <a:t> </a:t>
            </a:r>
            <a:r>
              <a:rPr lang="en-US" sz="2000" dirty="0" err="1"/>
              <a:t>vizuala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pozitionarea</a:t>
            </a:r>
            <a:r>
              <a:rPr lang="en-US" sz="2000" dirty="0"/>
              <a:t> </a:t>
            </a:r>
            <a:r>
              <a:rPr lang="en-US" sz="2000" dirty="0" err="1"/>
              <a:t>pieselor</a:t>
            </a:r>
            <a:r>
              <a:rPr lang="en-US" sz="2000" dirty="0"/>
              <a:t>, </a:t>
            </a:r>
            <a:r>
              <a:rPr lang="en-US" sz="2000" dirty="0" err="1"/>
              <a:t>insa</a:t>
            </a:r>
            <a:r>
              <a:rPr lang="en-US" sz="2000" dirty="0"/>
              <a:t> </a:t>
            </a:r>
            <a:r>
              <a:rPr lang="en-US" sz="2000" dirty="0" err="1"/>
              <a:t>solutia</a:t>
            </a:r>
            <a:r>
              <a:rPr lang="en-US" sz="2000" dirty="0"/>
              <a:t> </a:t>
            </a:r>
            <a:r>
              <a:rPr lang="en-US" sz="2000" dirty="0" err="1"/>
              <a:t>propusa</a:t>
            </a:r>
            <a:r>
              <a:rPr lang="en-US" sz="2000" dirty="0"/>
              <a:t> de mine </a:t>
            </a:r>
            <a:r>
              <a:rPr lang="en-US" sz="2000" dirty="0" err="1"/>
              <a:t>foloseste</a:t>
            </a:r>
            <a:r>
              <a:rPr lang="en-US" sz="2000" dirty="0"/>
              <a:t> </a:t>
            </a:r>
            <a:r>
              <a:rPr lang="en-US" sz="2000" dirty="0" err="1"/>
              <a:t>senzori</a:t>
            </a:r>
            <a:r>
              <a:rPr lang="en-US" sz="2000" dirty="0"/>
              <a:t> reed switch </a:t>
            </a:r>
            <a:r>
              <a:rPr lang="en-US" sz="2000" dirty="0" err="1"/>
              <a:t>pentru</a:t>
            </a:r>
            <a:r>
              <a:rPr lang="en-US" sz="2000" dirty="0"/>
              <a:t> o </a:t>
            </a:r>
            <a:r>
              <a:rPr lang="en-US" sz="2000" dirty="0" err="1"/>
              <a:t>detectie</a:t>
            </a:r>
            <a:r>
              <a:rPr lang="en-US" sz="2000" dirty="0"/>
              <a:t> </a:t>
            </a:r>
            <a:r>
              <a:rPr lang="en-US" sz="2000" dirty="0" err="1"/>
              <a:t>fizica</a:t>
            </a:r>
            <a:r>
              <a:rPr lang="en-US" sz="2000" dirty="0"/>
              <a:t> </a:t>
            </a:r>
            <a:r>
              <a:rPr lang="en-US" sz="2000" dirty="0" err="1"/>
              <a:t>directa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fiabila</a:t>
            </a:r>
            <a:r>
              <a:rPr lang="en-US" sz="2000" dirty="0"/>
              <a:t> a </a:t>
            </a:r>
            <a:r>
              <a:rPr lang="en-US" sz="2000" dirty="0" err="1"/>
              <a:t>pieselor</a:t>
            </a:r>
            <a:r>
              <a:rPr lang="en-US" sz="2000" dirty="0"/>
              <a:t> pe </a:t>
            </a:r>
            <a:r>
              <a:rPr lang="en-US" sz="2000" dirty="0" err="1"/>
              <a:t>tabla</a:t>
            </a:r>
            <a:r>
              <a:rPr lang="en-US" sz="2000" dirty="0"/>
              <a:t>.</a:t>
            </a:r>
            <a:endParaRPr lang="ro-RO" sz="2000" dirty="0"/>
          </a:p>
          <a:p>
            <a:pPr algn="just">
              <a:lnSpc>
                <a:spcPct val="150000"/>
              </a:lnSpc>
            </a:pPr>
            <a:r>
              <a:rPr lang="en-US" sz="2000" dirty="0" err="1"/>
              <a:t>Utilizarea</a:t>
            </a:r>
            <a:r>
              <a:rPr lang="en-US" sz="2000" dirty="0"/>
              <a:t> AI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deciziile</a:t>
            </a:r>
            <a:r>
              <a:rPr lang="en-US" sz="2000" dirty="0"/>
              <a:t> de </a:t>
            </a:r>
            <a:r>
              <a:rPr lang="en-US" sz="2000" dirty="0" err="1"/>
              <a:t>joc</a:t>
            </a:r>
            <a:r>
              <a:rPr lang="en-US" sz="2000" dirty="0"/>
              <a:t> </a:t>
            </a:r>
            <a:r>
              <a:rPr lang="en-US" sz="2000" dirty="0" err="1"/>
              <a:t>aduce</a:t>
            </a:r>
            <a:r>
              <a:rPr lang="en-US" sz="2000" dirty="0"/>
              <a:t> un </a:t>
            </a:r>
            <a:r>
              <a:rPr lang="en-US" sz="2000" dirty="0" err="1"/>
              <a:t>avantaj</a:t>
            </a:r>
            <a:r>
              <a:rPr lang="en-US" sz="2000" dirty="0"/>
              <a:t> major: </a:t>
            </a:r>
            <a:r>
              <a:rPr lang="en-US" sz="2000" dirty="0" err="1"/>
              <a:t>robotul</a:t>
            </a:r>
            <a:r>
              <a:rPr lang="en-US" sz="2000" dirty="0"/>
              <a:t> nu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executa</a:t>
            </a:r>
            <a:r>
              <a:rPr lang="en-US" sz="2000" dirty="0"/>
              <a:t> </a:t>
            </a:r>
            <a:r>
              <a:rPr lang="en-US" sz="2000" dirty="0" err="1"/>
              <a:t>comenzi</a:t>
            </a:r>
            <a:r>
              <a:rPr lang="en-US" sz="2000" dirty="0"/>
              <a:t>, ci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decizii</a:t>
            </a:r>
            <a:r>
              <a:rPr lang="en-US" sz="2000" dirty="0"/>
              <a:t> </a:t>
            </a:r>
            <a:r>
              <a:rPr lang="en-US" sz="2000" dirty="0" err="1"/>
              <a:t>strategice</a:t>
            </a:r>
            <a:r>
              <a:rPr lang="en-US" sz="2000" dirty="0"/>
              <a:t> in </a:t>
            </a:r>
            <a:r>
              <a:rPr lang="en-US" sz="2000" dirty="0" err="1"/>
              <a:t>timp</a:t>
            </a:r>
            <a:r>
              <a:rPr lang="en-US" sz="2000" dirty="0"/>
              <a:t> real, </a:t>
            </a:r>
            <a:r>
              <a:rPr lang="en-US" sz="2000" dirty="0" err="1"/>
              <a:t>facand</a:t>
            </a:r>
            <a:r>
              <a:rPr lang="en-US" sz="2000" dirty="0"/>
              <a:t> </a:t>
            </a:r>
            <a:r>
              <a:rPr lang="en-US" sz="2000" dirty="0" err="1"/>
              <a:t>sistemul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interactiv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dinamic</a:t>
            </a:r>
            <a:r>
              <a:rPr lang="en-US" sz="2000" dirty="0"/>
              <a:t>.</a:t>
            </a:r>
            <a:endParaRPr lang="ro-RO" sz="2000" dirty="0"/>
          </a:p>
          <a:p>
            <a:endParaRPr lang="en-US" dirty="0"/>
          </a:p>
        </p:txBody>
      </p:sp>
      <p:pic>
        <p:nvPicPr>
          <p:cNvPr id="15" name="Picture 14" descr="A robotic arm with wires&#10;&#10;AI-generated content may be incorrect.">
            <a:extLst>
              <a:ext uri="{FF2B5EF4-FFF2-40B4-BE49-F238E27FC236}">
                <a16:creationId xmlns:a16="http://schemas.microsoft.com/office/drawing/2014/main" id="{50E0B2D5-3F6C-C2A9-FCBD-A90768D0A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828799"/>
            <a:ext cx="3676650" cy="43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6" y="268360"/>
            <a:ext cx="7288213" cy="827015"/>
          </a:xfrm>
        </p:spPr>
        <p:txBody>
          <a:bodyPr/>
          <a:lstStyle/>
          <a:p>
            <a:r>
              <a:rPr lang="en-US" dirty="0"/>
              <a:t>Metode /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3951" y="1543051"/>
            <a:ext cx="7486648" cy="383857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Hardware: </a:t>
            </a:r>
            <a:r>
              <a:rPr lang="en-US" b="0" dirty="0"/>
              <a:t>Arduino Mega </a:t>
            </a:r>
            <a:r>
              <a:rPr lang="en-US" b="0" dirty="0" err="1"/>
              <a:t>pentru</a:t>
            </a:r>
            <a:r>
              <a:rPr lang="en-US" b="0" dirty="0"/>
              <a:t> control general, driver PCA9685 </a:t>
            </a:r>
            <a:r>
              <a:rPr lang="en-US" b="0" dirty="0" err="1"/>
              <a:t>pentru</a:t>
            </a:r>
            <a:r>
              <a:rPr lang="en-US" b="0" dirty="0"/>
              <a:t> </a:t>
            </a:r>
            <a:r>
              <a:rPr lang="en-US" b="0" dirty="0" err="1"/>
              <a:t>controlul</a:t>
            </a:r>
            <a:r>
              <a:rPr lang="en-US" b="0" dirty="0"/>
              <a:t> precis al servo-</a:t>
            </a:r>
            <a:r>
              <a:rPr lang="en-US" b="0" dirty="0" err="1"/>
              <a:t>motoarelor</a:t>
            </a:r>
            <a:r>
              <a:rPr lang="en-US" b="0" dirty="0"/>
              <a:t>, reed switch-</a:t>
            </a:r>
            <a:r>
              <a:rPr lang="en-US" b="0" dirty="0" err="1"/>
              <a:t>uri</a:t>
            </a:r>
            <a:r>
              <a:rPr lang="en-US" b="0" dirty="0"/>
              <a:t> </a:t>
            </a:r>
            <a:r>
              <a:rPr lang="en-US" b="0" dirty="0" err="1"/>
              <a:t>si</a:t>
            </a:r>
            <a:r>
              <a:rPr lang="en-US" b="0" dirty="0"/>
              <a:t> </a:t>
            </a:r>
            <a:r>
              <a:rPr lang="en-US" b="0" dirty="0" err="1"/>
              <a:t>multiplexere</a:t>
            </a:r>
            <a:r>
              <a:rPr lang="en-US" b="0" dirty="0"/>
              <a:t> CD74HC4067 </a:t>
            </a:r>
            <a:r>
              <a:rPr lang="en-US" b="0" dirty="0" err="1"/>
              <a:t>pentru</a:t>
            </a:r>
            <a:r>
              <a:rPr lang="en-US" b="0" dirty="0"/>
              <a:t> </a:t>
            </a:r>
            <a:r>
              <a:rPr lang="en-US" b="0" dirty="0" err="1"/>
              <a:t>detectarea</a:t>
            </a:r>
            <a:r>
              <a:rPr lang="en-US" b="0" dirty="0"/>
              <a:t> </a:t>
            </a:r>
            <a:r>
              <a:rPr lang="en-US" b="0" dirty="0" err="1"/>
              <a:t>pozitiei</a:t>
            </a:r>
            <a:r>
              <a:rPr lang="en-US" b="0" dirty="0"/>
              <a:t> </a:t>
            </a:r>
            <a:r>
              <a:rPr lang="en-US" b="0" dirty="0" err="1"/>
              <a:t>pieselor</a:t>
            </a:r>
            <a:r>
              <a:rPr lang="en-US" b="0" dirty="0"/>
              <a:t>.</a:t>
            </a:r>
            <a:endParaRPr lang="ro-RO" b="0" dirty="0"/>
          </a:p>
          <a:p>
            <a:pPr algn="just">
              <a:lnSpc>
                <a:spcPct val="150000"/>
              </a:lnSpc>
            </a:pPr>
            <a:r>
              <a:rPr lang="en-US" dirty="0"/>
              <a:t>Software: </a:t>
            </a:r>
            <a:r>
              <a:rPr lang="en-US" b="0" dirty="0"/>
              <a:t>Arduino IDE </a:t>
            </a:r>
            <a:r>
              <a:rPr lang="en-US" b="0" dirty="0" err="1"/>
              <a:t>pentru</a:t>
            </a:r>
            <a:r>
              <a:rPr lang="en-US" b="0" dirty="0"/>
              <a:t> </a:t>
            </a:r>
            <a:r>
              <a:rPr lang="en-US" b="0" dirty="0" err="1"/>
              <a:t>programarea</a:t>
            </a:r>
            <a:r>
              <a:rPr lang="en-US" b="0" dirty="0"/>
              <a:t> </a:t>
            </a:r>
            <a:r>
              <a:rPr lang="en-US" b="0" dirty="0" err="1"/>
              <a:t>microcontrolerului</a:t>
            </a:r>
            <a:r>
              <a:rPr lang="en-US" b="0" dirty="0"/>
              <a:t>, Python </a:t>
            </a:r>
            <a:r>
              <a:rPr lang="en-US" b="0" dirty="0" err="1"/>
              <a:t>pentru</a:t>
            </a:r>
            <a:r>
              <a:rPr lang="en-US" b="0" dirty="0"/>
              <a:t> </a:t>
            </a:r>
            <a:r>
              <a:rPr lang="en-US" b="0" dirty="0" err="1"/>
              <a:t>procesarea</a:t>
            </a:r>
            <a:r>
              <a:rPr lang="en-US" b="0" dirty="0"/>
              <a:t> </a:t>
            </a:r>
            <a:r>
              <a:rPr lang="en-US" b="0" dirty="0" err="1"/>
              <a:t>datelor</a:t>
            </a:r>
            <a:r>
              <a:rPr lang="en-US" b="0" dirty="0"/>
              <a:t> </a:t>
            </a:r>
            <a:r>
              <a:rPr lang="en-US" b="0" dirty="0" err="1"/>
              <a:t>si</a:t>
            </a:r>
            <a:r>
              <a:rPr lang="en-US" b="0" dirty="0"/>
              <a:t> </a:t>
            </a:r>
            <a:r>
              <a:rPr lang="en-US" b="0" dirty="0" err="1"/>
              <a:t>logica</a:t>
            </a:r>
            <a:r>
              <a:rPr lang="en-US" b="0" dirty="0"/>
              <a:t> AI</a:t>
            </a:r>
            <a:r>
              <a:rPr lang="ro-RO" b="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Comunicatie</a:t>
            </a:r>
            <a:r>
              <a:rPr lang="en-US" dirty="0"/>
              <a:t>: </a:t>
            </a:r>
            <a:r>
              <a:rPr lang="en-US" b="0" dirty="0"/>
              <a:t>Transmiterea </a:t>
            </a:r>
            <a:r>
              <a:rPr lang="en-US" b="0" dirty="0" err="1"/>
              <a:t>datelor</a:t>
            </a:r>
            <a:r>
              <a:rPr lang="en-US" b="0" dirty="0"/>
              <a:t> </a:t>
            </a:r>
            <a:r>
              <a:rPr lang="en-US" b="0" dirty="0" err="1"/>
              <a:t>intre</a:t>
            </a:r>
            <a:r>
              <a:rPr lang="en-US" b="0" dirty="0"/>
              <a:t> Arduino </a:t>
            </a:r>
            <a:r>
              <a:rPr lang="en-US" b="0" dirty="0" err="1"/>
              <a:t>si</a:t>
            </a:r>
            <a:r>
              <a:rPr lang="en-US" b="0" dirty="0"/>
              <a:t> Python </a:t>
            </a:r>
            <a:r>
              <a:rPr lang="en-US" b="0" dirty="0" err="1"/>
              <a:t>prin</a:t>
            </a:r>
            <a:r>
              <a:rPr lang="en-US" b="0" dirty="0"/>
              <a:t> </a:t>
            </a:r>
            <a:r>
              <a:rPr lang="en-US" b="0" dirty="0" err="1"/>
              <a:t>conexiune</a:t>
            </a:r>
            <a:r>
              <a:rPr lang="en-US" b="0" dirty="0"/>
              <a:t> </a:t>
            </a:r>
            <a:r>
              <a:rPr lang="en-US" b="0" dirty="0" err="1"/>
              <a:t>seriala</a:t>
            </a:r>
            <a:r>
              <a:rPr lang="en-US" b="0" dirty="0"/>
              <a:t> (USB), </a:t>
            </a:r>
            <a:r>
              <a:rPr lang="en-US" b="0" dirty="0" err="1"/>
              <a:t>asigurand</a:t>
            </a:r>
            <a:r>
              <a:rPr lang="en-US" b="0" dirty="0"/>
              <a:t> un flux de date </a:t>
            </a:r>
            <a:r>
              <a:rPr lang="en-US" b="0" dirty="0" err="1"/>
              <a:t>continuu</a:t>
            </a:r>
            <a:r>
              <a:rPr lang="en-US" b="0" dirty="0"/>
              <a:t> </a:t>
            </a:r>
            <a:r>
              <a:rPr lang="en-US" b="0" dirty="0" err="1"/>
              <a:t>si</a:t>
            </a:r>
            <a:r>
              <a:rPr lang="en-US" b="0" dirty="0"/>
              <a:t> precis.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1" y="196851"/>
            <a:ext cx="5514974" cy="1174750"/>
          </a:xfrm>
        </p:spPr>
        <p:txBody>
          <a:bodyPr/>
          <a:lstStyle/>
          <a:p>
            <a:pPr algn="ctr"/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proiectate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960C6-7797-D388-40DD-70A7938123DF}"/>
              </a:ext>
            </a:extLst>
          </p:cNvPr>
          <p:cNvSpPr txBox="1"/>
          <p:nvPr/>
        </p:nvSpPr>
        <p:spPr>
          <a:xfrm>
            <a:off x="5810251" y="1371601"/>
            <a:ext cx="5953124" cy="4656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Recunoasterea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mutarilor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jucatorului</a:t>
            </a:r>
            <a:r>
              <a:rPr lang="en-US" sz="2000" dirty="0">
                <a:solidFill>
                  <a:schemeClr val="bg1"/>
                </a:solidFill>
              </a:rPr>
              <a:t> cu </a:t>
            </a:r>
            <a:r>
              <a:rPr lang="en-US" sz="2000" dirty="0" err="1">
                <a:solidFill>
                  <a:schemeClr val="bg1"/>
                </a:solidFill>
              </a:rPr>
              <a:t>ajutorul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senzorilor</a:t>
            </a:r>
            <a:r>
              <a:rPr lang="en-US" sz="2000" dirty="0">
                <a:solidFill>
                  <a:schemeClr val="bg1"/>
                </a:solidFill>
              </a:rPr>
              <a:t> reed switch.</a:t>
            </a:r>
            <a:endParaRPr lang="ro-RO" sz="20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Transmiterea </a:t>
            </a:r>
            <a:r>
              <a:rPr lang="en-US" sz="2000" dirty="0" err="1">
                <a:solidFill>
                  <a:schemeClr val="bg1"/>
                </a:solidFill>
              </a:rPr>
              <a:t>configuratiei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tablei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sah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catre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sistemul</a:t>
            </a:r>
            <a:r>
              <a:rPr lang="en-US" sz="2000" dirty="0">
                <a:solidFill>
                  <a:schemeClr val="bg1"/>
                </a:solidFill>
              </a:rPr>
              <a:t> AI.</a:t>
            </a:r>
            <a:endParaRPr lang="ro-RO" sz="20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Calculul automat al celei mai bune mutari posibile de catre modelul AI.</a:t>
            </a:r>
            <a:endParaRPr lang="ro-RO" sz="20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Comandarea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bratului</a:t>
            </a:r>
            <a:r>
              <a:rPr lang="en-US" sz="2000" dirty="0">
                <a:solidFill>
                  <a:schemeClr val="bg1"/>
                </a:solidFill>
              </a:rPr>
              <a:t> robotic </a:t>
            </a:r>
            <a:r>
              <a:rPr lang="en-US" sz="2000" dirty="0" err="1">
                <a:solidFill>
                  <a:schemeClr val="bg1"/>
                </a:solidFill>
              </a:rPr>
              <a:t>pentru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executa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mutarea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decisa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ro-RO" sz="20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Semnal sonor la finalizarea mutarii robotului, indicand randul jucatorului.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575" y="527368"/>
            <a:ext cx="8105775" cy="659764"/>
          </a:xfrm>
        </p:spPr>
        <p:txBody>
          <a:bodyPr>
            <a:normAutofit/>
          </a:bodyPr>
          <a:lstStyle/>
          <a:p>
            <a:r>
              <a:rPr lang="en-US" sz="3200" dirty="0" err="1"/>
              <a:t>Arhitectura</a:t>
            </a:r>
            <a:r>
              <a:rPr lang="en-US" sz="3200" dirty="0"/>
              <a:t> </a:t>
            </a:r>
            <a:r>
              <a:rPr lang="en-US" sz="3200" dirty="0" err="1"/>
              <a:t>sistemului</a:t>
            </a:r>
            <a:r>
              <a:rPr lang="en-US" sz="3200" dirty="0"/>
              <a:t> - Hardware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517315" y="1714500"/>
            <a:ext cx="5843587" cy="39624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it-IT" sz="2000" b="1" dirty="0"/>
              <a:t>Arduino Mega:</a:t>
            </a:r>
            <a:r>
              <a:rPr lang="it-IT" sz="2000" dirty="0"/>
              <a:t> nucleul sistemului, gestioneaza colectarea datelor</a:t>
            </a:r>
            <a:r>
              <a:rPr lang="ro-RO" sz="2000" dirty="0"/>
              <a:t>, primite de la </a:t>
            </a:r>
            <a:r>
              <a:rPr lang="ro-RO" sz="2000" b="1" dirty="0"/>
              <a:t>reed switch</a:t>
            </a:r>
            <a:r>
              <a:rPr lang="ro-RO" sz="2000" dirty="0"/>
              <a:t>,</a:t>
            </a:r>
            <a:r>
              <a:rPr lang="it-IT" sz="2000" dirty="0"/>
              <a:t> si controlul servomotoarelor</a:t>
            </a:r>
            <a:r>
              <a:rPr lang="ro-RO" sz="2000" dirty="0"/>
              <a:t> </a:t>
            </a:r>
            <a:r>
              <a:rPr lang="ro-RO" sz="2000" b="1" dirty="0"/>
              <a:t>MG996r </a:t>
            </a:r>
            <a:r>
              <a:rPr lang="ro-RO" sz="2000" dirty="0"/>
              <a:t>si </a:t>
            </a:r>
            <a:r>
              <a:rPr lang="ro-RO" sz="2000" b="1" dirty="0"/>
              <a:t>MG90S </a:t>
            </a:r>
            <a:r>
              <a:rPr lang="ro-RO" sz="2000" dirty="0"/>
              <a:t>(miniservo)</a:t>
            </a:r>
            <a:r>
              <a:rPr lang="it-IT" sz="2000" dirty="0"/>
              <a:t>.</a:t>
            </a:r>
            <a:endParaRPr lang="ro-RO" sz="2000" dirty="0"/>
          </a:p>
          <a:p>
            <a:pPr algn="just">
              <a:lnSpc>
                <a:spcPct val="150000"/>
              </a:lnSpc>
            </a:pPr>
            <a:r>
              <a:rPr lang="en-US" sz="2000" b="1" dirty="0"/>
              <a:t>PCA9685:</a:t>
            </a:r>
            <a:r>
              <a:rPr lang="en-US" sz="2000" dirty="0"/>
              <a:t> driver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controlul</a:t>
            </a:r>
            <a:r>
              <a:rPr lang="en-US" sz="2000" dirty="0"/>
              <a:t> precis al </a:t>
            </a:r>
            <a:r>
              <a:rPr lang="en-US" sz="2000" dirty="0" err="1"/>
              <a:t>celor</a:t>
            </a:r>
            <a:r>
              <a:rPr lang="en-US" sz="2000" dirty="0"/>
              <a:t> </a:t>
            </a:r>
            <a:r>
              <a:rPr lang="ro-RO" sz="2000" dirty="0"/>
              <a:t>6</a:t>
            </a:r>
            <a:r>
              <a:rPr lang="en-US" sz="2000" dirty="0"/>
              <a:t> servo-</a:t>
            </a:r>
            <a:r>
              <a:rPr lang="en-US" sz="2000" dirty="0" err="1"/>
              <a:t>motoare</a:t>
            </a:r>
            <a:r>
              <a:rPr lang="en-US" sz="2000" dirty="0"/>
              <a:t> ale </a:t>
            </a:r>
            <a:r>
              <a:rPr lang="en-US" sz="2000" dirty="0" err="1"/>
              <a:t>bratului</a:t>
            </a:r>
            <a:r>
              <a:rPr lang="en-US" sz="2000" dirty="0"/>
              <a:t> robotic.</a:t>
            </a:r>
            <a:endParaRPr lang="ro-RO" sz="2000" dirty="0"/>
          </a:p>
          <a:p>
            <a:pPr algn="just">
              <a:lnSpc>
                <a:spcPct val="150000"/>
              </a:lnSpc>
            </a:pPr>
            <a:r>
              <a:rPr lang="en-US" sz="2000" b="1" dirty="0"/>
              <a:t>Brat robotic:</a:t>
            </a:r>
            <a:r>
              <a:rPr lang="en-US" sz="2000" dirty="0"/>
              <a:t> cu </a:t>
            </a:r>
            <a:r>
              <a:rPr lang="ro-RO" sz="2000" dirty="0"/>
              <a:t>5 </a:t>
            </a:r>
            <a:r>
              <a:rPr lang="en-US" sz="2000" dirty="0"/>
              <a:t>grade de libertate</a:t>
            </a:r>
            <a:r>
              <a:rPr lang="ro-RO" sz="2000" dirty="0"/>
              <a:t>, dintre care sunt utilizate 4</a:t>
            </a:r>
            <a:r>
              <a:rPr lang="en-US" sz="2000" dirty="0"/>
              <a:t>, </a:t>
            </a:r>
            <a:r>
              <a:rPr lang="en-US" sz="2000" dirty="0" err="1"/>
              <a:t>asigura</a:t>
            </a:r>
            <a:r>
              <a:rPr lang="en-US" sz="2000" dirty="0"/>
              <a:t> </a:t>
            </a:r>
            <a:r>
              <a:rPr lang="en-US" sz="2000" dirty="0" err="1"/>
              <a:t>manipularea</a:t>
            </a:r>
            <a:r>
              <a:rPr lang="en-US" sz="2000" dirty="0"/>
              <a:t> </a:t>
            </a:r>
            <a:r>
              <a:rPr lang="en-US" sz="2000" dirty="0" err="1"/>
              <a:t>pieselor</a:t>
            </a:r>
            <a:r>
              <a:rPr lang="en-US" sz="2000" dirty="0"/>
              <a:t> cu </a:t>
            </a:r>
            <a:r>
              <a:rPr lang="en-US" sz="2000" dirty="0" err="1"/>
              <a:t>precizie</a:t>
            </a:r>
            <a:r>
              <a:rPr lang="en-US" sz="2000" dirty="0"/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0D79515-DDD0-6BEE-9B9A-B1670FA7A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Reed switch-uri + multiplexere: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permit identificarea pozitiei fiecarei piese pe tabla de sah, economisind pini de intrare.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A robot arm with a piece of paper&#10;&#10;AI-generated content may be incorrect.">
            <a:extLst>
              <a:ext uri="{FF2B5EF4-FFF2-40B4-BE49-F238E27FC236}">
                <a16:creationId xmlns:a16="http://schemas.microsoft.com/office/drawing/2014/main" id="{D40669F0-88B7-0AF8-BABD-B2969476C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47" y="1468876"/>
            <a:ext cx="3856814" cy="48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330201"/>
            <a:ext cx="10199053" cy="736599"/>
          </a:xfrm>
        </p:spPr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- Software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095375" y="1295400"/>
            <a:ext cx="9391650" cy="5060949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it-IT" sz="1900" b="1" dirty="0"/>
              <a:t>Cod Arduino:</a:t>
            </a:r>
            <a:r>
              <a:rPr lang="it-IT" sz="1900" dirty="0"/>
              <a:t> Citirea datelor de la senzori si transmiterea lor catre Python.</a:t>
            </a:r>
            <a:endParaRPr lang="ro-RO" sz="19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1900" b="1" dirty="0"/>
              <a:t>Cod Python:</a:t>
            </a:r>
            <a:r>
              <a:rPr lang="en-US" sz="1900" dirty="0"/>
              <a:t> </a:t>
            </a:r>
            <a:r>
              <a:rPr lang="en-US" sz="1900" dirty="0" err="1"/>
              <a:t>Prelucrarea</a:t>
            </a:r>
            <a:r>
              <a:rPr lang="en-US" sz="1900" dirty="0"/>
              <a:t> </a:t>
            </a:r>
            <a:r>
              <a:rPr lang="en-US" sz="1900" dirty="0" err="1"/>
              <a:t>datelor</a:t>
            </a:r>
            <a:r>
              <a:rPr lang="en-US" sz="1900" dirty="0"/>
              <a:t> </a:t>
            </a:r>
            <a:r>
              <a:rPr lang="en-US" sz="1900" dirty="0" err="1"/>
              <a:t>primite</a:t>
            </a:r>
            <a:r>
              <a:rPr lang="en-US" sz="1900" dirty="0"/>
              <a:t>, </a:t>
            </a:r>
            <a:r>
              <a:rPr lang="en-US" sz="1900" dirty="0" err="1"/>
              <a:t>rularea</a:t>
            </a:r>
            <a:r>
              <a:rPr lang="en-US" sz="1900" dirty="0"/>
              <a:t> </a:t>
            </a:r>
            <a:r>
              <a:rPr lang="en-US" sz="1900" dirty="0" err="1"/>
              <a:t>algoritmului</a:t>
            </a:r>
            <a:r>
              <a:rPr lang="en-US" sz="1900" dirty="0"/>
              <a:t> AI de </a:t>
            </a:r>
            <a:r>
              <a:rPr lang="en-US" sz="1900" dirty="0" err="1"/>
              <a:t>sah</a:t>
            </a:r>
            <a:r>
              <a:rPr lang="en-US" sz="1900" dirty="0"/>
              <a:t> </a:t>
            </a:r>
            <a:r>
              <a:rPr lang="en-US" sz="1900" dirty="0" err="1"/>
              <a:t>si</a:t>
            </a:r>
            <a:r>
              <a:rPr lang="en-US" sz="1900" dirty="0"/>
              <a:t> </a:t>
            </a:r>
            <a:r>
              <a:rPr lang="en-US" sz="1900" dirty="0" err="1"/>
              <a:t>trimiterea</a:t>
            </a:r>
            <a:r>
              <a:rPr lang="en-US" sz="1900" dirty="0"/>
              <a:t> </a:t>
            </a:r>
            <a:r>
              <a:rPr lang="en-US" sz="1900" dirty="0" err="1"/>
              <a:t>comenzilor</a:t>
            </a:r>
            <a:r>
              <a:rPr lang="en-US" sz="1900" dirty="0"/>
              <a:t> de control </a:t>
            </a:r>
            <a:r>
              <a:rPr lang="en-US" sz="1900" dirty="0" err="1"/>
              <a:t>catre</a:t>
            </a:r>
            <a:r>
              <a:rPr lang="en-US" sz="1900" dirty="0"/>
              <a:t> Arduino.</a:t>
            </a:r>
            <a:endParaRPr lang="ro-RO" sz="1900" dirty="0"/>
          </a:p>
          <a:p>
            <a:pPr>
              <a:lnSpc>
                <a:spcPct val="170000"/>
              </a:lnSpc>
              <a:buNone/>
            </a:pPr>
            <a:r>
              <a:rPr lang="en-US" sz="1900" b="1" dirty="0"/>
              <a:t>Flux de </a:t>
            </a:r>
            <a:r>
              <a:rPr lang="en-US" sz="1900" b="1" dirty="0" err="1"/>
              <a:t>lucru</a:t>
            </a:r>
            <a:r>
              <a:rPr lang="en-US" sz="1900" b="1" dirty="0"/>
              <a:t>:</a:t>
            </a:r>
            <a:endParaRPr lang="en-US" sz="1900" dirty="0"/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900" dirty="0"/>
              <a:t>Detect</a:t>
            </a:r>
            <a:r>
              <a:rPr lang="ro-RO" sz="1900" dirty="0"/>
              <a:t>area</a:t>
            </a:r>
            <a:r>
              <a:rPr lang="en-US" sz="1900" dirty="0"/>
              <a:t> </a:t>
            </a:r>
            <a:r>
              <a:rPr lang="en-US" sz="1900" dirty="0" err="1"/>
              <a:t>mutar</a:t>
            </a:r>
            <a:r>
              <a:rPr lang="ro-RO" sz="1900" dirty="0"/>
              <a:t>ii</a:t>
            </a:r>
            <a:r>
              <a:rPr lang="en-US" sz="1900" dirty="0"/>
              <a:t> </a:t>
            </a:r>
            <a:r>
              <a:rPr lang="en-US" sz="1900" dirty="0" err="1"/>
              <a:t>jucator</a:t>
            </a:r>
            <a:r>
              <a:rPr lang="en-US" sz="1900" dirty="0"/>
              <a:t>;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900" dirty="0"/>
              <a:t>Analiz</a:t>
            </a:r>
            <a:r>
              <a:rPr lang="ro-RO" sz="1900" dirty="0"/>
              <a:t>a</a:t>
            </a:r>
            <a:r>
              <a:rPr lang="en-US" sz="1900" dirty="0"/>
              <a:t> </a:t>
            </a:r>
            <a:r>
              <a:rPr lang="en-US" sz="1900" dirty="0" err="1"/>
              <a:t>mutar</a:t>
            </a:r>
            <a:r>
              <a:rPr lang="ro-RO" sz="1900" dirty="0"/>
              <a:t>ii</a:t>
            </a:r>
            <a:r>
              <a:rPr lang="en-US" sz="1900" dirty="0"/>
              <a:t> in Python;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900" dirty="0" err="1"/>
              <a:t>Trimitere</a:t>
            </a:r>
            <a:r>
              <a:rPr lang="en-US" sz="1900" dirty="0"/>
              <a:t> </a:t>
            </a:r>
            <a:r>
              <a:rPr lang="en-US" sz="1900" dirty="0" err="1"/>
              <a:t>comenzi</a:t>
            </a:r>
            <a:r>
              <a:rPr lang="en-US" sz="1900" dirty="0"/>
              <a:t> </a:t>
            </a:r>
            <a:r>
              <a:rPr lang="en-US" sz="1900" dirty="0" err="1"/>
              <a:t>pentru</a:t>
            </a:r>
            <a:r>
              <a:rPr lang="en-US" sz="1900" dirty="0"/>
              <a:t> robot;</a:t>
            </a:r>
          </a:p>
          <a:p>
            <a:pPr>
              <a:lnSpc>
                <a:spcPct val="170000"/>
              </a:lnSpc>
              <a:buFont typeface="+mj-lt"/>
              <a:buAutoNum type="arabicPeriod"/>
            </a:pPr>
            <a:r>
              <a:rPr lang="en-US" sz="1900" dirty="0" err="1"/>
              <a:t>Executare</a:t>
            </a:r>
            <a:r>
              <a:rPr lang="en-US" sz="1900" dirty="0"/>
              <a:t> </a:t>
            </a:r>
            <a:r>
              <a:rPr lang="en-US" sz="1900" dirty="0" err="1"/>
              <a:t>mutare</a:t>
            </a:r>
            <a:r>
              <a:rPr lang="en-US" sz="1900" dirty="0"/>
              <a:t>.</a:t>
            </a:r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661" y="330994"/>
            <a:ext cx="6629400" cy="1204912"/>
          </a:xfrm>
        </p:spPr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- Mixta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246255" y="1863075"/>
            <a:ext cx="6430213" cy="406147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t-IT" dirty="0"/>
              <a:t>Integrarea completa hardware-software intr-un sistem coerent.</a:t>
            </a:r>
            <a:endParaRPr lang="ro-RO" dirty="0"/>
          </a:p>
          <a:p>
            <a:pPr algn="just">
              <a:lnSpc>
                <a:spcPct val="150000"/>
              </a:lnSpc>
            </a:pPr>
            <a:r>
              <a:rPr lang="en-US" b="1" dirty="0"/>
              <a:t>Schema </a:t>
            </a:r>
            <a:r>
              <a:rPr lang="en-US" b="1" dirty="0" err="1"/>
              <a:t>generala</a:t>
            </a:r>
            <a:r>
              <a:rPr lang="en-US" b="1" dirty="0"/>
              <a:t>:</a:t>
            </a:r>
            <a:endParaRPr lang="ro-RO" b="1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detecteaza</a:t>
            </a:r>
            <a:r>
              <a:rPr lang="en-US" dirty="0"/>
              <a:t> </a:t>
            </a:r>
            <a:r>
              <a:rPr lang="en-US" dirty="0" err="1"/>
              <a:t>mutarile</a:t>
            </a:r>
            <a:r>
              <a:rPr lang="en-US" dirty="0"/>
              <a:t> → Arduino </a:t>
            </a:r>
            <a:r>
              <a:rPr lang="en-US" dirty="0" err="1"/>
              <a:t>preia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→ Python </a:t>
            </a:r>
            <a:r>
              <a:rPr lang="en-US" dirty="0" err="1"/>
              <a:t>analizeaza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decide </a:t>
            </a:r>
            <a:r>
              <a:rPr lang="en-US" dirty="0" err="1"/>
              <a:t>mutarea</a:t>
            </a:r>
            <a:r>
              <a:rPr lang="en-US" dirty="0"/>
              <a:t> AI → Arduino </a:t>
            </a:r>
            <a:r>
              <a:rPr lang="en-US" dirty="0" err="1"/>
              <a:t>controleaza</a:t>
            </a:r>
            <a:r>
              <a:rPr lang="en-US" dirty="0"/>
              <a:t> </a:t>
            </a:r>
            <a:r>
              <a:rPr lang="en-US" dirty="0" err="1"/>
              <a:t>servomotoarele</a:t>
            </a:r>
            <a:r>
              <a:rPr lang="en-US" dirty="0"/>
              <a:t> → </a:t>
            </a:r>
            <a:r>
              <a:rPr lang="en-US" dirty="0" err="1"/>
              <a:t>Bratul</a:t>
            </a:r>
            <a:r>
              <a:rPr lang="en-US" dirty="0"/>
              <a:t> robotic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mutarea</a:t>
            </a:r>
            <a:r>
              <a:rPr lang="en-US" dirty="0"/>
              <a:t> →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semnalizeaza</a:t>
            </a:r>
            <a:r>
              <a:rPr lang="en-US" dirty="0"/>
              <a:t> </a:t>
            </a:r>
            <a:r>
              <a:rPr lang="en-US" dirty="0" err="1"/>
              <a:t>finalizarea</a:t>
            </a:r>
            <a:r>
              <a:rPr lang="en-US" dirty="0"/>
              <a:t> </a:t>
            </a:r>
            <a:r>
              <a:rPr lang="en-US" dirty="0" err="1"/>
              <a:t>rundei</a:t>
            </a:r>
            <a:r>
              <a:rPr lang="en-US" dirty="0"/>
              <a:t>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robotic arm on a table&#10;&#10;AI-generated content may be incorrect.">
            <a:extLst>
              <a:ext uri="{FF2B5EF4-FFF2-40B4-BE49-F238E27FC236}">
                <a16:creationId xmlns:a16="http://schemas.microsoft.com/office/drawing/2014/main" id="{838B0A77-7233-2188-2796-F94BEF575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{F077E2D9-BBFF-48D5-943F-0FF04ED02F50}tf67328976_win32</Template>
  <TotalTime>96</TotalTime>
  <Words>670</Words>
  <Application>Microsoft Office PowerPoint</Application>
  <PresentationFormat>Widescreen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Implementarea si optimizarea unui brat robotic controlat prin inteligenta artificiala pentru manipularea pieselor de sah</vt:lpstr>
      <vt:lpstr>Cuprins</vt:lpstr>
      <vt:lpstr>Introducere </vt:lpstr>
      <vt:lpstr>State-of-the-art in domeniul produsului realizat in cadrul proiectului</vt:lpstr>
      <vt:lpstr>Metode / tehnologii folosite</vt:lpstr>
      <vt:lpstr>Functionalitati proiectate</vt:lpstr>
      <vt:lpstr>Arhitectura sistemului - Hardware</vt:lpstr>
      <vt:lpstr>Arhitectura sistemului - Software</vt:lpstr>
      <vt:lpstr>Arhitectura sistemului - Mixta</vt:lpstr>
      <vt:lpstr>Scenarii de utilizare</vt:lpstr>
      <vt:lpstr>Concluzii si dezvoltari ulterioare</vt:lpstr>
      <vt:lpstr>Multumesc!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Elena-Roxana VILCU</dc:creator>
  <cp:lastModifiedBy>Elena-Roxana VILCU</cp:lastModifiedBy>
  <cp:revision>2</cp:revision>
  <dcterms:created xsi:type="dcterms:W3CDTF">2025-04-14T19:16:08Z</dcterms:created>
  <dcterms:modified xsi:type="dcterms:W3CDTF">2025-04-14T20:53:05Z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