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69CFAD18-013E-4BE3-92C5-105026899130}">
          <p14:sldIdLst>
            <p14:sldId id="256"/>
            <p14:sldId id="257"/>
            <p14:sldId id="260"/>
            <p14:sldId id="262"/>
            <p14:sldId id="263"/>
            <p14:sldId id="264"/>
            <p14:sldId id="266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59" d="100"/>
          <a:sy n="59" d="100"/>
        </p:scale>
        <p:origin x="15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296652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27684" y="1808719"/>
            <a:ext cx="597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UT Sans Bold" pitchFamily="50" charset="0"/>
              </a:rPr>
              <a:t>Procesarea imaginilor în ecosistemul </a:t>
            </a:r>
            <a:r>
              <a:rPr lang="ro-RO" sz="2800" dirty="0" err="1">
                <a:latin typeface="UT Sans Bold" pitchFamily="50" charset="0"/>
              </a:rPr>
              <a:t>Python</a:t>
            </a:r>
            <a:r>
              <a:rPr lang="ro-RO" sz="2800" dirty="0">
                <a:latin typeface="UT Sans Bold" pitchFamily="50" charset="0"/>
              </a:rPr>
              <a:t> pentru analiza operelor de artă</a:t>
            </a:r>
            <a:endParaRPr lang="en-US" sz="2800" dirty="0">
              <a:latin typeface="UT Sans Bold" pitchFamily="5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4131" y="3795821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Absolvent</a:t>
            </a:r>
            <a:r>
              <a:rPr lang="en-US" sz="2000" dirty="0"/>
              <a:t>: </a:t>
            </a:r>
            <a:r>
              <a:rPr lang="ro-RO" sz="2000" dirty="0"/>
              <a:t>Cosferenț Roxana-Adelina</a:t>
            </a:r>
          </a:p>
          <a:p>
            <a:r>
              <a:rPr lang="en-US" sz="2000" dirty="0" err="1">
                <a:latin typeface="UT Sans"/>
              </a:rPr>
              <a:t>Specializarea</a:t>
            </a:r>
            <a:r>
              <a:rPr lang="en-US" sz="2000" dirty="0">
                <a:latin typeface="UT Sans"/>
              </a:rPr>
              <a:t>: Automatic</a:t>
            </a:r>
            <a:r>
              <a:rPr lang="ro-RO" sz="2000" dirty="0">
                <a:latin typeface="UT Sans"/>
              </a:rPr>
              <a:t>ă și informatică aplicată</a:t>
            </a:r>
          </a:p>
          <a:p>
            <a:endParaRPr lang="ro-RO" sz="2000" dirty="0"/>
          </a:p>
          <a:p>
            <a:endParaRPr lang="ro-RO" sz="2000" dirty="0"/>
          </a:p>
          <a:p>
            <a:endParaRPr lang="ro-RO" sz="2000" dirty="0"/>
          </a:p>
          <a:p>
            <a:r>
              <a:rPr lang="ro-RO" sz="2000" dirty="0"/>
              <a:t>Conducător științific</a:t>
            </a:r>
            <a:r>
              <a:rPr lang="ro-RO" sz="2800" dirty="0">
                <a:latin typeface="UT Sans"/>
              </a:rPr>
              <a:t>: </a:t>
            </a:r>
            <a:r>
              <a:rPr lang="ro-RO" sz="2000" dirty="0">
                <a:latin typeface="UT Sans"/>
              </a:rPr>
              <a:t>Șef lucr. Dr. </a:t>
            </a:r>
            <a:r>
              <a:rPr lang="ro-RO" sz="2000" dirty="0" err="1">
                <a:latin typeface="UT Sans"/>
              </a:rPr>
              <a:t>Ing</a:t>
            </a:r>
            <a:r>
              <a:rPr lang="ro-RO" sz="2000" dirty="0">
                <a:latin typeface="UT Sans"/>
              </a:rPr>
              <a:t> Dănilă Adrian</a:t>
            </a:r>
            <a:endParaRPr lang="en-US" sz="2000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2920-56B7-7995-DCE9-B2E880D8B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05D024-7D52-BB47-A6E5-394E8096FAF6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483209-1AC3-5F8E-F3EB-8B565E3C434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834E3-BD3B-A865-B0D6-4A9AEDA05C39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10D97EB-2EEC-325B-2003-7B94260F6D7C}"/>
              </a:ext>
            </a:extLst>
          </p:cNvPr>
          <p:cNvSpPr txBox="1"/>
          <p:nvPr/>
        </p:nvSpPr>
        <p:spPr>
          <a:xfrm>
            <a:off x="614624" y="1486318"/>
            <a:ext cx="81594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  <a:p>
            <a:pPr marL="342900" indent="-342900">
              <a:buBlip>
                <a:blip r:embed="rId2"/>
              </a:buBlip>
            </a:pPr>
            <a:r>
              <a:rPr lang="ro-RO" b="1" dirty="0"/>
              <a:t>Posibile direcții viitoare:</a:t>
            </a:r>
          </a:p>
          <a:p>
            <a:r>
              <a:rPr lang="it-IT" b="1" dirty="0">
                <a:latin typeface="UT Sans"/>
              </a:rPr>
              <a:t>Extinderea datasetului</a:t>
            </a:r>
            <a:r>
              <a:rPr lang="it-IT" dirty="0">
                <a:latin typeface="UT Sans"/>
              </a:rPr>
              <a:t> cu un număr mai mare de imagini, pentru a crește diversitatea stilistică și performanța generală a modelului.</a:t>
            </a:r>
            <a:endParaRPr lang="ro-RO" dirty="0">
              <a:latin typeface="UT Sans"/>
            </a:endParaRPr>
          </a:p>
          <a:p>
            <a:endParaRPr lang="ro-RO" dirty="0"/>
          </a:p>
          <a:p>
            <a:r>
              <a:rPr lang="it-IT" b="1" dirty="0">
                <a:latin typeface="UT Sans"/>
              </a:rPr>
              <a:t>Adăugarea unor noi categorii de stiluri artistice</a:t>
            </a:r>
            <a:r>
              <a:rPr lang="it-IT" dirty="0">
                <a:latin typeface="UT Sans"/>
              </a:rPr>
              <a:t>, pentru a obține o clasificare mai nuanțată și mai completă.</a:t>
            </a:r>
            <a:endParaRPr lang="ro-RO" dirty="0">
              <a:latin typeface="UT Sans"/>
            </a:endParaRPr>
          </a:p>
          <a:p>
            <a:endParaRPr lang="ro-RO" dirty="0"/>
          </a:p>
          <a:p>
            <a:r>
              <a:rPr lang="ro-RO" b="1" dirty="0"/>
              <a:t>Implementarea unor funcționalități suplimentare de restaurare</a:t>
            </a:r>
            <a:r>
              <a:rPr lang="ro-RO" dirty="0"/>
              <a:t>, care să permită ajustarea gradului de filtrare sau compararea versiunii inițiale cu cea procesată.</a:t>
            </a:r>
          </a:p>
          <a:p>
            <a:endParaRPr lang="ro-RO" dirty="0"/>
          </a:p>
          <a:p>
            <a:r>
              <a:rPr lang="it-IT" b="1" dirty="0">
                <a:latin typeface="UT Sans"/>
              </a:rPr>
              <a:t>Publicarea aplicației într-un mediu online</a:t>
            </a:r>
            <a:r>
              <a:rPr lang="it-IT" dirty="0">
                <a:latin typeface="UT Sans"/>
              </a:rPr>
              <a:t>, pentru a putea fi accesată de un public mai larg (ex: artiști, restauratori, educatori).</a:t>
            </a:r>
            <a:endParaRPr lang="ro-RO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2CBEC-FC34-93A8-2DE2-E6BFF1D897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50AFE98C-C63B-CECA-AB6D-084710B1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24" y="551973"/>
            <a:ext cx="7886700" cy="1325563"/>
          </a:xfrm>
        </p:spPr>
        <p:txBody>
          <a:bodyPr/>
          <a:lstStyle/>
          <a:p>
            <a:r>
              <a:rPr lang="ro-RO" dirty="0">
                <a:latin typeface="UT Sans"/>
              </a:rPr>
              <a:t>Direcții de dezvoltare</a:t>
            </a:r>
            <a:endParaRPr lang="ro-RO" b="1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18493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A5C7423-8560-113E-1450-BA8B34E4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8" y="2491685"/>
            <a:ext cx="71287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7200" dirty="0">
                <a:latin typeface="UT Sans"/>
              </a:rPr>
              <a:t>MULȚUMESC</a:t>
            </a:r>
            <a:r>
              <a:rPr lang="ro-RO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46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1676558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1600" dirty="0">
                <a:latin typeface="UT Sans" pitchFamily="50" charset="0"/>
              </a:rPr>
              <a:t>Tema </a:t>
            </a:r>
            <a:r>
              <a:rPr lang="en-US" sz="1600" dirty="0" err="1">
                <a:latin typeface="UT Sans" pitchFamily="50" charset="0"/>
              </a:rPr>
              <a:t>proiectului</a:t>
            </a:r>
            <a:r>
              <a:rPr lang="en-US" sz="1600" dirty="0">
                <a:latin typeface="UT Sans" pitchFamily="50" charset="0"/>
              </a:rPr>
              <a:t>:</a:t>
            </a:r>
          </a:p>
          <a:p>
            <a:pPr algn="just"/>
            <a:r>
              <a:rPr lang="ro-RO" sz="1600" dirty="0">
                <a:latin typeface="UT Sans" pitchFamily="50" charset="0"/>
              </a:rPr>
              <a:t>R</a:t>
            </a:r>
            <a:r>
              <a:rPr lang="en-US" sz="1600" dirty="0" err="1">
                <a:latin typeface="UT Sans" pitchFamily="50" charset="0"/>
              </a:rPr>
              <a:t>ealizarea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unei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aplicații</a:t>
            </a:r>
            <a:r>
              <a:rPr lang="en-US" sz="1600" dirty="0">
                <a:latin typeface="UT Sans" pitchFamily="50" charset="0"/>
              </a:rPr>
              <a:t> integrate </a:t>
            </a:r>
            <a:r>
              <a:rPr lang="en-US" sz="1600" dirty="0" err="1">
                <a:latin typeface="UT Sans" pitchFamily="50" charset="0"/>
              </a:rPr>
              <a:t>pentru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procesarea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imaginilor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în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contextul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artei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vizuale</a:t>
            </a:r>
            <a:r>
              <a:rPr lang="en-US" sz="1600" dirty="0">
                <a:latin typeface="UT Sans" pitchFamily="50" charset="0"/>
              </a:rPr>
              <a:t>, </a:t>
            </a:r>
            <a:r>
              <a:rPr lang="en-US" sz="1600" dirty="0" err="1">
                <a:latin typeface="UT Sans" pitchFamily="50" charset="0"/>
              </a:rPr>
              <a:t>utilizând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ecosistemul</a:t>
            </a:r>
            <a:r>
              <a:rPr lang="en-US" sz="1600" dirty="0">
                <a:latin typeface="UT Sans" pitchFamily="50" charset="0"/>
              </a:rPr>
              <a:t> Python. </a:t>
            </a:r>
            <a:r>
              <a:rPr lang="en-US" sz="1600" dirty="0" err="1">
                <a:latin typeface="UT Sans" pitchFamily="50" charset="0"/>
              </a:rPr>
              <a:t>Proiectul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combină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metode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învățare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automată</a:t>
            </a:r>
            <a:r>
              <a:rPr lang="en-US" sz="1600" dirty="0">
                <a:latin typeface="UT Sans" pitchFamily="50" charset="0"/>
              </a:rPr>
              <a:t>, </a:t>
            </a:r>
            <a:r>
              <a:rPr lang="en-US" sz="1600" dirty="0" err="1">
                <a:latin typeface="UT Sans" pitchFamily="50" charset="0"/>
              </a:rPr>
              <a:t>procesare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digitală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și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dezvoltare</a:t>
            </a:r>
            <a:r>
              <a:rPr lang="en-US" sz="1600" dirty="0">
                <a:latin typeface="UT Sans" pitchFamily="50" charset="0"/>
              </a:rPr>
              <a:t> web </a:t>
            </a:r>
            <a:r>
              <a:rPr lang="en-US" sz="1600" dirty="0" err="1">
                <a:latin typeface="UT Sans" pitchFamily="50" charset="0"/>
              </a:rPr>
              <a:t>pentru</a:t>
            </a:r>
            <a:r>
              <a:rPr lang="en-US" sz="1600" dirty="0">
                <a:latin typeface="UT Sans" pitchFamily="50" charset="0"/>
              </a:rPr>
              <a:t> a </a:t>
            </a:r>
            <a:r>
              <a:rPr lang="en-US" sz="1600" dirty="0" err="1">
                <a:latin typeface="UT Sans" pitchFamily="50" charset="0"/>
              </a:rPr>
              <a:t>analiza</a:t>
            </a:r>
            <a:r>
              <a:rPr lang="en-US" sz="1600" dirty="0">
                <a:latin typeface="UT Sans" pitchFamily="50" charset="0"/>
              </a:rPr>
              <a:t>, </a:t>
            </a:r>
            <a:r>
              <a:rPr lang="en-US" sz="1600" dirty="0" err="1">
                <a:latin typeface="UT Sans" pitchFamily="50" charset="0"/>
              </a:rPr>
              <a:t>restaura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și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clasifica</a:t>
            </a:r>
            <a:r>
              <a:rPr lang="en-US" sz="1600" dirty="0">
                <a:latin typeface="UT Sans" pitchFamily="50" charset="0"/>
              </a:rPr>
              <a:t> opere de </a:t>
            </a:r>
            <a:r>
              <a:rPr lang="en-US" sz="1600" dirty="0" err="1">
                <a:latin typeface="UT Sans" pitchFamily="50" charset="0"/>
              </a:rPr>
              <a:t>artă</a:t>
            </a:r>
            <a:r>
              <a:rPr lang="en-US" sz="1600" dirty="0">
                <a:latin typeface="UT Sans" pitchFamily="50" charset="0"/>
              </a:rPr>
              <a:t>.</a:t>
            </a:r>
          </a:p>
          <a:p>
            <a:pPr algn="just"/>
            <a:endParaRPr lang="en-US" sz="16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1600" dirty="0" err="1">
                <a:latin typeface="UT Sans" pitchFamily="50" charset="0"/>
              </a:rPr>
              <a:t>Obiective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principale</a:t>
            </a:r>
            <a:r>
              <a:rPr lang="en-US" sz="1600" dirty="0">
                <a:latin typeface="UT Sans" pitchFamily="50" charset="0"/>
              </a:rPr>
              <a:t>:</a:t>
            </a:r>
          </a:p>
          <a:p>
            <a:pPr algn="just"/>
            <a:r>
              <a:rPr lang="en-US" sz="1600" dirty="0">
                <a:latin typeface="UT Sans" pitchFamily="50" charset="0"/>
              </a:rPr>
              <a:t>• </a:t>
            </a:r>
            <a:r>
              <a:rPr lang="en-US" sz="1600" dirty="0" err="1">
                <a:latin typeface="UT Sans" pitchFamily="50" charset="0"/>
              </a:rPr>
              <a:t>Dezvoltarea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unui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sistem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clasificare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automată</a:t>
            </a:r>
            <a:r>
              <a:rPr lang="en-US" sz="1600" dirty="0">
                <a:latin typeface="UT Sans" pitchFamily="50" charset="0"/>
              </a:rPr>
              <a:t> a </a:t>
            </a:r>
            <a:r>
              <a:rPr lang="en-US" sz="1600" dirty="0" err="1">
                <a:latin typeface="UT Sans" pitchFamily="50" charset="0"/>
              </a:rPr>
              <a:t>picturilor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în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funcție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stilul</a:t>
            </a:r>
            <a:r>
              <a:rPr lang="en-US" sz="1600" dirty="0">
                <a:latin typeface="UT Sans" pitchFamily="50" charset="0"/>
              </a:rPr>
              <a:t> artistic, </a:t>
            </a:r>
            <a:r>
              <a:rPr lang="en-US" sz="1600" dirty="0" err="1">
                <a:latin typeface="UT Sans" pitchFamily="50" charset="0"/>
              </a:rPr>
              <a:t>utilizând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rețele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neuronale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convoluționale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antrenate</a:t>
            </a:r>
            <a:r>
              <a:rPr lang="en-US" sz="1600" dirty="0">
                <a:latin typeface="UT Sans" pitchFamily="50" charset="0"/>
              </a:rPr>
              <a:t> pe date </a:t>
            </a:r>
            <a:r>
              <a:rPr lang="en-US" sz="1600" dirty="0" err="1">
                <a:latin typeface="UT Sans" pitchFamily="50" charset="0"/>
              </a:rPr>
              <a:t>relevante</a:t>
            </a:r>
            <a:r>
              <a:rPr lang="en-US" sz="1600" dirty="0">
                <a:latin typeface="UT Sans" pitchFamily="50" charset="0"/>
              </a:rPr>
              <a:t>.  </a:t>
            </a:r>
          </a:p>
          <a:p>
            <a:pPr algn="just"/>
            <a:r>
              <a:rPr lang="en-US" sz="1600" dirty="0">
                <a:latin typeface="UT Sans" pitchFamily="50" charset="0"/>
              </a:rPr>
              <a:t>• </a:t>
            </a:r>
            <a:r>
              <a:rPr lang="en-US" sz="1600" dirty="0" err="1">
                <a:latin typeface="UT Sans" pitchFamily="50" charset="0"/>
              </a:rPr>
              <a:t>Implementarea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unui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modul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prezicere</a:t>
            </a:r>
            <a:r>
              <a:rPr lang="en-US" sz="1600" dirty="0">
                <a:latin typeface="UT Sans" pitchFamily="50" charset="0"/>
              </a:rPr>
              <a:t> a </a:t>
            </a:r>
            <a:r>
              <a:rPr lang="en-US" sz="1600" dirty="0" err="1">
                <a:latin typeface="UT Sans" pitchFamily="50" charset="0"/>
              </a:rPr>
              <a:t>stilului</a:t>
            </a:r>
            <a:r>
              <a:rPr lang="en-US" sz="1600" dirty="0">
                <a:latin typeface="UT Sans" pitchFamily="50" charset="0"/>
              </a:rPr>
              <a:t> artistic </a:t>
            </a:r>
            <a:r>
              <a:rPr lang="en-US" sz="1600" dirty="0" err="1">
                <a:latin typeface="UT Sans" pitchFamily="50" charset="0"/>
              </a:rPr>
              <a:t>pentru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imagini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noi</a:t>
            </a:r>
            <a:r>
              <a:rPr lang="en-US" sz="1600" dirty="0">
                <a:latin typeface="UT Sans" pitchFamily="50" charset="0"/>
              </a:rPr>
              <a:t>, pe </a:t>
            </a:r>
            <a:r>
              <a:rPr lang="en-US" sz="1600" dirty="0" err="1">
                <a:latin typeface="UT Sans" pitchFamily="50" charset="0"/>
              </a:rPr>
              <a:t>baza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modelului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antrenat</a:t>
            </a:r>
            <a:r>
              <a:rPr lang="en-US" sz="1600" dirty="0">
                <a:latin typeface="UT Sans" pitchFamily="50" charset="0"/>
              </a:rPr>
              <a:t>.  </a:t>
            </a:r>
          </a:p>
          <a:p>
            <a:pPr algn="just"/>
            <a:r>
              <a:rPr lang="en-US" sz="1600" dirty="0">
                <a:latin typeface="UT Sans" pitchFamily="50" charset="0"/>
              </a:rPr>
              <a:t>• </a:t>
            </a:r>
            <a:r>
              <a:rPr lang="en-US" sz="1600" dirty="0" err="1">
                <a:latin typeface="UT Sans" pitchFamily="50" charset="0"/>
              </a:rPr>
              <a:t>Integrarea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unor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filtre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restaurare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digitală</a:t>
            </a:r>
            <a:r>
              <a:rPr lang="en-US" sz="1600" dirty="0">
                <a:latin typeface="UT Sans" pitchFamily="50" charset="0"/>
              </a:rPr>
              <a:t> (Denoising, Gaussian Blur, Median Blur, Bilateral Filtering, Transfer de Stil Artistic).  </a:t>
            </a:r>
          </a:p>
          <a:p>
            <a:pPr algn="just"/>
            <a:r>
              <a:rPr lang="en-US" sz="1600" dirty="0">
                <a:latin typeface="UT Sans" pitchFamily="50" charset="0"/>
              </a:rPr>
              <a:t>• </a:t>
            </a:r>
            <a:r>
              <a:rPr lang="en-US" sz="1600" dirty="0" err="1">
                <a:latin typeface="UT Sans" pitchFamily="50" charset="0"/>
              </a:rPr>
              <a:t>Realizarea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unei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aplicații</a:t>
            </a:r>
            <a:r>
              <a:rPr lang="en-US" sz="1600" dirty="0">
                <a:latin typeface="UT Sans" pitchFamily="50" charset="0"/>
              </a:rPr>
              <a:t> web intuitive </a:t>
            </a:r>
            <a:r>
              <a:rPr lang="en-US" sz="1600" dirty="0" err="1">
                <a:latin typeface="UT Sans" pitchFamily="50" charset="0"/>
              </a:rPr>
              <a:t>pentru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încărcarea</a:t>
            </a:r>
            <a:r>
              <a:rPr lang="en-US" sz="1600" dirty="0">
                <a:latin typeface="UT Sans" pitchFamily="50" charset="0"/>
              </a:rPr>
              <a:t>, </a:t>
            </a:r>
            <a:r>
              <a:rPr lang="en-US" sz="1600" dirty="0" err="1">
                <a:latin typeface="UT Sans" pitchFamily="50" charset="0"/>
              </a:rPr>
              <a:t>procesarea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și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vizualizarea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picturilor</a:t>
            </a:r>
            <a:r>
              <a:rPr lang="en-US" sz="1600" dirty="0">
                <a:latin typeface="UT Sans" pitchFamily="50" charset="0"/>
              </a:rPr>
              <a:t>, cu accent pe </a:t>
            </a:r>
            <a:r>
              <a:rPr lang="en-US" sz="1600" dirty="0" err="1">
                <a:latin typeface="UT Sans" pitchFamily="50" charset="0"/>
              </a:rPr>
              <a:t>accesibilitate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și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estetică</a:t>
            </a:r>
            <a:r>
              <a:rPr lang="en-US" sz="1600" dirty="0">
                <a:latin typeface="UT Sans" pitchFamily="50" charset="0"/>
              </a:rPr>
              <a:t>.  </a:t>
            </a:r>
          </a:p>
          <a:p>
            <a:pPr marL="342900" indent="-342900" algn="just">
              <a:buBlip>
                <a:blip r:embed="rId2"/>
              </a:buBlip>
            </a:pPr>
            <a:endParaRPr lang="en-US" sz="1600" dirty="0">
              <a:latin typeface="UT Sans" pitchFamily="50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US" sz="1600" dirty="0" err="1">
                <a:latin typeface="UT Sans" pitchFamily="50" charset="0"/>
              </a:rPr>
              <a:t>Motivație</a:t>
            </a:r>
            <a:r>
              <a:rPr lang="en-US" sz="1600" dirty="0">
                <a:latin typeface="UT Sans" pitchFamily="50" charset="0"/>
              </a:rPr>
              <a:t>:</a:t>
            </a:r>
          </a:p>
          <a:p>
            <a:pPr algn="just"/>
            <a:r>
              <a:rPr lang="en-US" sz="1600" dirty="0" err="1">
                <a:latin typeface="UT Sans" pitchFamily="50" charset="0"/>
              </a:rPr>
              <a:t>Proiectul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contribuie</a:t>
            </a:r>
            <a:r>
              <a:rPr lang="en-US" sz="1600" dirty="0">
                <a:latin typeface="UT Sans" pitchFamily="50" charset="0"/>
              </a:rPr>
              <a:t> la </a:t>
            </a:r>
            <a:r>
              <a:rPr lang="en-US" sz="1600" dirty="0" err="1">
                <a:latin typeface="UT Sans" pitchFamily="50" charset="0"/>
              </a:rPr>
              <a:t>digitalizarea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și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analizarea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patrimoniului</a:t>
            </a:r>
            <a:r>
              <a:rPr lang="en-US" sz="1600" dirty="0">
                <a:latin typeface="UT Sans" pitchFamily="50" charset="0"/>
              </a:rPr>
              <a:t> artistic, </a:t>
            </a:r>
            <a:r>
              <a:rPr lang="en-US" sz="1600" dirty="0" err="1">
                <a:latin typeface="UT Sans" pitchFamily="50" charset="0"/>
              </a:rPr>
              <a:t>oferind</a:t>
            </a:r>
            <a:r>
              <a:rPr lang="en-US" sz="1600" dirty="0">
                <a:latin typeface="UT Sans" pitchFamily="50" charset="0"/>
              </a:rPr>
              <a:t> un instrument </a:t>
            </a:r>
            <a:r>
              <a:rPr lang="en-US" sz="1600" dirty="0" err="1">
                <a:latin typeface="UT Sans" pitchFamily="50" charset="0"/>
              </a:rPr>
              <a:t>scalabil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ce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poate</a:t>
            </a:r>
            <a:r>
              <a:rPr lang="en-US" sz="1600" dirty="0">
                <a:latin typeface="UT Sans" pitchFamily="50" charset="0"/>
              </a:rPr>
              <a:t> fi </a:t>
            </a:r>
            <a:r>
              <a:rPr lang="en-US" sz="1600" dirty="0" err="1">
                <a:latin typeface="UT Sans" pitchFamily="50" charset="0"/>
              </a:rPr>
              <a:t>extins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pentru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utilizare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în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medii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educaționale</a:t>
            </a:r>
            <a:r>
              <a:rPr lang="en-US" sz="1600" dirty="0">
                <a:latin typeface="UT Sans" pitchFamily="50" charset="0"/>
              </a:rPr>
              <a:t>, </a:t>
            </a:r>
            <a:r>
              <a:rPr lang="en-US" sz="1600" dirty="0" err="1">
                <a:latin typeface="UT Sans" pitchFamily="50" charset="0"/>
              </a:rPr>
              <a:t>muzeale</a:t>
            </a:r>
            <a:r>
              <a:rPr lang="en-US" sz="1600" dirty="0">
                <a:latin typeface="UT Sans" pitchFamily="50" charset="0"/>
              </a:rPr>
              <a:t> </a:t>
            </a:r>
            <a:r>
              <a:rPr lang="en-US" sz="1600" dirty="0" err="1">
                <a:latin typeface="UT Sans" pitchFamily="50" charset="0"/>
              </a:rPr>
              <a:t>sau</a:t>
            </a:r>
            <a:r>
              <a:rPr lang="en-US" sz="1600" dirty="0">
                <a:latin typeface="UT Sans" pitchFamily="50" charset="0"/>
              </a:rPr>
              <a:t> de </a:t>
            </a:r>
            <a:r>
              <a:rPr lang="en-US" sz="1600" dirty="0" err="1">
                <a:latin typeface="UT Sans" pitchFamily="50" charset="0"/>
              </a:rPr>
              <a:t>cercetare</a:t>
            </a:r>
            <a:r>
              <a:rPr lang="en-US" sz="1600" dirty="0">
                <a:latin typeface="UT Sans" pitchFamily="50" charset="0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D4AD5D9E-9B16-02BB-0F0F-5865B91F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45" y="578750"/>
            <a:ext cx="7886700" cy="1325563"/>
          </a:xfrm>
        </p:spPr>
        <p:txBody>
          <a:bodyPr/>
          <a:lstStyle/>
          <a:p>
            <a:r>
              <a:rPr lang="ro-RO" b="1" dirty="0"/>
              <a:t>Contextul și scopul proiectului</a:t>
            </a:r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C2934-FB8F-CC84-94BE-1EF6F590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1B19B8-C18F-F6CC-860E-5393D3F7E27E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73308C-6128-B4D0-51E0-A7104A0B139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BBE721-7360-B2E3-A9DB-8AFEC1A1C73E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8BB788-2C6E-388F-FDEF-6DEB9725D7AB}"/>
              </a:ext>
            </a:extLst>
          </p:cNvPr>
          <p:cNvSpPr txBox="1"/>
          <p:nvPr/>
        </p:nvSpPr>
        <p:spPr>
          <a:xfrm>
            <a:off x="677056" y="1556792"/>
            <a:ext cx="78488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1600" b="1" dirty="0"/>
              <a:t>Limbaj de programare:</a:t>
            </a:r>
          </a:p>
          <a:p>
            <a:r>
              <a:rPr lang="ro-RO" sz="1600" dirty="0" err="1"/>
              <a:t>Python</a:t>
            </a:r>
            <a:r>
              <a:rPr lang="ro-RO" sz="1600" dirty="0"/>
              <a:t> a fost ales pentru flexibilitatea sa și ecosistemul extins de biblioteci specializate în procesarea imaginilor, învățare automată și dezvoltare web. </a:t>
            </a:r>
            <a:endParaRPr lang="ro-RO" sz="1600" b="1" dirty="0"/>
          </a:p>
          <a:p>
            <a:pPr marL="342900" indent="-342900">
              <a:buBlip>
                <a:blip r:embed="rId2"/>
              </a:buBlip>
            </a:pPr>
            <a:r>
              <a:rPr lang="ro-RO" sz="1600" b="1" dirty="0"/>
              <a:t>Biblioteci și </a:t>
            </a:r>
            <a:r>
              <a:rPr lang="ro-RO" sz="1600" b="1" dirty="0" err="1"/>
              <a:t>framework</a:t>
            </a:r>
            <a:r>
              <a:rPr lang="ro-RO" sz="1600" b="1" dirty="0"/>
              <a:t>-uri:</a:t>
            </a:r>
          </a:p>
          <a:p>
            <a:r>
              <a:rPr lang="ro-RO" sz="1600" b="1" dirty="0" err="1"/>
              <a:t>OpenCV</a:t>
            </a:r>
            <a:r>
              <a:rPr lang="ro-RO" sz="1600" dirty="0"/>
              <a:t> a fost utilizat pentru preprocesarea imaginilor și aplicarea filtrelor de restaurare.</a:t>
            </a:r>
            <a:br>
              <a:rPr lang="ro-RO" sz="1600" dirty="0"/>
            </a:br>
            <a:r>
              <a:rPr lang="ro-RO" sz="1600" b="1" dirty="0" err="1"/>
              <a:t>TensorFlow</a:t>
            </a:r>
            <a:r>
              <a:rPr lang="ro-RO" sz="1600" b="1" dirty="0"/>
              <a:t> și </a:t>
            </a:r>
            <a:r>
              <a:rPr lang="ro-RO" sz="1600" b="1" dirty="0" err="1"/>
              <a:t>Keras</a:t>
            </a:r>
            <a:r>
              <a:rPr lang="ro-RO" sz="1600" b="1" dirty="0"/>
              <a:t> </a:t>
            </a:r>
            <a:r>
              <a:rPr lang="ro-RO" sz="1600" dirty="0"/>
              <a:t>au fost folosite pentru implementarea și antrenarea modelului de clasificare pe baza rețelei MobileNetV2.</a:t>
            </a:r>
            <a:br>
              <a:rPr lang="ro-RO" sz="1600" dirty="0"/>
            </a:br>
            <a:r>
              <a:rPr lang="ro-RO" sz="1600" b="1" dirty="0" err="1"/>
              <a:t>Matplotlib</a:t>
            </a:r>
            <a:r>
              <a:rPr lang="ro-RO" sz="1600" b="1" dirty="0"/>
              <a:t> și </a:t>
            </a:r>
            <a:r>
              <a:rPr lang="ro-RO" sz="1600" b="1" dirty="0" err="1"/>
              <a:t>Seaborn</a:t>
            </a:r>
            <a:r>
              <a:rPr lang="ro-RO" sz="1600" b="1" dirty="0"/>
              <a:t> </a:t>
            </a:r>
            <a:r>
              <a:rPr lang="ro-RO" sz="1600" dirty="0"/>
              <a:t>au facilitat reprezentarea vizuală a rezultatelor experimentale, inclusiv graficele de acuratețe și matricea de confuzie.</a:t>
            </a:r>
            <a:br>
              <a:rPr lang="ro-RO" sz="1600" dirty="0"/>
            </a:br>
            <a:r>
              <a:rPr lang="ro-RO" sz="1600" b="1" dirty="0" err="1"/>
              <a:t>Flask</a:t>
            </a:r>
            <a:r>
              <a:rPr lang="ro-RO" sz="1600" dirty="0"/>
              <a:t> a reprezentat alegerea pentru dezvoltarea interfeței web, fiind un </a:t>
            </a:r>
            <a:r>
              <a:rPr lang="ro-RO" sz="1600" dirty="0" err="1"/>
              <a:t>framework</a:t>
            </a:r>
            <a:r>
              <a:rPr lang="ro-RO" sz="1600" dirty="0"/>
              <a:t> rapid, flexibil și eficient pentru aplicații prototip.</a:t>
            </a:r>
            <a:br>
              <a:rPr lang="ro-RO" sz="1600" dirty="0"/>
            </a:br>
            <a:r>
              <a:rPr lang="ro-RO" sz="1600" b="1" dirty="0" err="1"/>
              <a:t>SQLite</a:t>
            </a:r>
            <a:r>
              <a:rPr lang="ro-RO" sz="1600" dirty="0"/>
              <a:t> a fost utilizat ca sistem de gestionare a bazei de date, datorită simplității și integrării directe cu </a:t>
            </a:r>
            <a:r>
              <a:rPr lang="ro-RO" sz="1600" dirty="0" err="1"/>
              <a:t>Flask</a:t>
            </a:r>
            <a:r>
              <a:rPr lang="ro-RO" sz="1600" dirty="0"/>
              <a:t>.</a:t>
            </a:r>
            <a:endParaRPr lang="ro-RO" sz="1600" b="1" dirty="0"/>
          </a:p>
          <a:p>
            <a:pPr marL="342900" indent="-342900">
              <a:buBlip>
                <a:blip r:embed="rId2"/>
              </a:buBlip>
            </a:pPr>
            <a:r>
              <a:rPr lang="pt-BR" sz="1600" b="1" dirty="0">
                <a:latin typeface="UT Sans"/>
              </a:rPr>
              <a:t>Mediu de dezvoltare și interfață:</a:t>
            </a:r>
            <a:endParaRPr lang="ro-RO" sz="1600" b="1" dirty="0"/>
          </a:p>
          <a:p>
            <a:r>
              <a:rPr lang="ro-RO" sz="1600" dirty="0"/>
              <a:t>Antrenarea modelului a fost realizată în Google </a:t>
            </a:r>
            <a:r>
              <a:rPr lang="ro-RO" sz="1600" dirty="0" err="1"/>
              <a:t>Colab</a:t>
            </a:r>
            <a:r>
              <a:rPr lang="ro-RO" sz="1600" dirty="0"/>
              <a:t> și </a:t>
            </a:r>
            <a:r>
              <a:rPr lang="ro-RO" sz="1600" dirty="0" err="1"/>
              <a:t>Kaggle</a:t>
            </a:r>
            <a:r>
              <a:rPr lang="ro-RO" sz="1600" dirty="0"/>
              <a:t> </a:t>
            </a:r>
            <a:r>
              <a:rPr lang="ro-RO" sz="1600" dirty="0" err="1"/>
              <a:t>Notebooks</a:t>
            </a:r>
            <a:r>
              <a:rPr lang="ro-RO" sz="1600" dirty="0"/>
              <a:t>, medii ce oferă resurse GPU gratuite și configurări rapide.</a:t>
            </a:r>
            <a:br>
              <a:rPr lang="ro-RO" sz="1600" dirty="0"/>
            </a:br>
            <a:r>
              <a:rPr lang="ro-RO" sz="1600" dirty="0"/>
              <a:t>Interfața grafică a fost realizată folosind HTML, CSS și </a:t>
            </a:r>
            <a:r>
              <a:rPr lang="ro-RO" sz="1600" dirty="0" err="1"/>
              <a:t>framework-ul</a:t>
            </a:r>
            <a:r>
              <a:rPr lang="ro-RO" sz="1600" dirty="0"/>
              <a:t> </a:t>
            </a:r>
            <a:r>
              <a:rPr lang="ro-RO" sz="1600" dirty="0" err="1"/>
              <a:t>Tailwind</a:t>
            </a:r>
            <a:r>
              <a:rPr lang="ro-RO" sz="1600" dirty="0"/>
              <a:t>, cu accent pe un design aerisit și estetic.</a:t>
            </a:r>
            <a:endParaRPr lang="ro-RO" sz="1600" b="1" dirty="0"/>
          </a:p>
          <a:p>
            <a:endParaRPr lang="ro-RO" sz="1600" b="1" dirty="0"/>
          </a:p>
          <a:p>
            <a:pPr marL="342900" indent="-342900" algn="just">
              <a:buBlip>
                <a:blip r:embed="rId2"/>
              </a:buBlip>
            </a:pPr>
            <a:endParaRPr lang="ro-RO" sz="1600" b="1" dirty="0"/>
          </a:p>
          <a:p>
            <a:pPr marL="342900" indent="-342900" algn="just">
              <a:buBlip>
                <a:blip r:embed="rId2"/>
              </a:buBlip>
            </a:pPr>
            <a:endParaRPr lang="ro-RO" sz="1600" b="1" dirty="0"/>
          </a:p>
          <a:p>
            <a:pPr marL="342900" indent="-342900" algn="just">
              <a:buBlip>
                <a:blip r:embed="rId2"/>
              </a:buBlip>
            </a:pPr>
            <a:endParaRPr lang="ro-RO" sz="1600" b="1" dirty="0"/>
          </a:p>
          <a:p>
            <a:pPr marL="342900" indent="-342900" algn="just">
              <a:buBlip>
                <a:blip r:embed="rId2"/>
              </a:buBlip>
            </a:pPr>
            <a:endParaRPr lang="ro-RO" sz="1600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4F6A56-7779-43EF-B5D6-C0DACBDF1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56E3F153-6106-57EF-053C-B8B237C9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24" y="551973"/>
            <a:ext cx="7886700" cy="1325563"/>
          </a:xfrm>
        </p:spPr>
        <p:txBody>
          <a:bodyPr/>
          <a:lstStyle/>
          <a:p>
            <a:r>
              <a:rPr lang="ro-RO" b="1" dirty="0"/>
              <a:t>Tehnologii utilizate în dezvoltare</a:t>
            </a:r>
          </a:p>
        </p:txBody>
      </p:sp>
    </p:spTree>
    <p:extLst>
      <p:ext uri="{BB962C8B-B14F-4D97-AF65-F5344CB8AC3E}">
        <p14:creationId xmlns:p14="http://schemas.microsoft.com/office/powerpoint/2010/main" val="251426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AB491-6CBC-334C-20A4-870C6661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5499C2-CF3E-1F1E-67A8-8DCB4794412D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0C7C1C-4C95-D5BD-FCA3-AF196DC1A6C6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38CE40-9C20-21F5-ADCA-5359409A8684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7B39DC7-47E0-59E9-B035-9DCF8EAFB1C6}"/>
              </a:ext>
            </a:extLst>
          </p:cNvPr>
          <p:cNvSpPr txBox="1"/>
          <p:nvPr/>
        </p:nvSpPr>
        <p:spPr>
          <a:xfrm>
            <a:off x="179512" y="1613118"/>
            <a:ext cx="8964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1600" b="1" dirty="0">
                <a:latin typeface="UT Sans"/>
              </a:rPr>
              <a:t>Model utilizat:</a:t>
            </a:r>
          </a:p>
          <a:p>
            <a:r>
              <a:rPr lang="ro-RO" sz="1600" dirty="0">
                <a:latin typeface="UT Sans"/>
              </a:rPr>
              <a:t>Pentru clasificarea stilurilor artistice a fost utilizat modelul </a:t>
            </a:r>
            <a:r>
              <a:rPr lang="ro-RO" sz="1600" b="1" dirty="0">
                <a:latin typeface="UT Sans"/>
              </a:rPr>
              <a:t>MobileNetV2, </a:t>
            </a:r>
            <a:r>
              <a:rPr lang="ro-RO" sz="1600" dirty="0">
                <a:latin typeface="UT Sans"/>
              </a:rPr>
              <a:t>o rețea neuronală </a:t>
            </a:r>
            <a:r>
              <a:rPr lang="ro-RO" sz="1600" dirty="0" err="1">
                <a:latin typeface="UT Sans"/>
              </a:rPr>
              <a:t>convoluțională</a:t>
            </a:r>
            <a:r>
              <a:rPr lang="ro-RO" sz="1600" dirty="0">
                <a:latin typeface="UT Sans"/>
              </a:rPr>
              <a:t> (CNN) pre-antrenată pe </a:t>
            </a:r>
            <a:r>
              <a:rPr lang="ro-RO" sz="1600" dirty="0" err="1">
                <a:latin typeface="UT Sans"/>
              </a:rPr>
              <a:t>ImageNet</a:t>
            </a:r>
            <a:r>
              <a:rPr lang="ro-RO" sz="1600" dirty="0">
                <a:latin typeface="UT Sans"/>
              </a:rPr>
              <a:t>. S-a aplicat tehnica de transfer </a:t>
            </a:r>
            <a:r>
              <a:rPr lang="ro-RO" sz="1600" dirty="0" err="1">
                <a:latin typeface="UT Sans"/>
              </a:rPr>
              <a:t>learning</a:t>
            </a:r>
            <a:r>
              <a:rPr lang="ro-RO" sz="1600" dirty="0">
                <a:latin typeface="UT Sans"/>
              </a:rPr>
              <a:t>, păstrând straturile </a:t>
            </a:r>
            <a:r>
              <a:rPr lang="ro-RO" sz="1600" dirty="0" err="1">
                <a:latin typeface="UT Sans"/>
              </a:rPr>
              <a:t>convoluționale</a:t>
            </a:r>
            <a:r>
              <a:rPr lang="ro-RO" sz="1600" dirty="0">
                <a:latin typeface="UT Sans"/>
              </a:rPr>
              <a:t> și antrenând doar partea finală de clasificare.</a:t>
            </a:r>
            <a:endParaRPr lang="ro-RO" sz="1600" b="1" dirty="0">
              <a:latin typeface="UT Sans"/>
            </a:endParaRPr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EF304-8DC8-3EB8-403B-B8240E81D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3C137B33-B49A-C720-C4A4-04ABE321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00" y="580136"/>
            <a:ext cx="8784976" cy="1325563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UT Sans"/>
              </a:rPr>
              <a:t>Rețeaua neuronală </a:t>
            </a:r>
            <a:r>
              <a:rPr lang="ro-RO" sz="2800" dirty="0" err="1">
                <a:latin typeface="UT Sans"/>
              </a:rPr>
              <a:t>convoluțională</a:t>
            </a:r>
            <a:r>
              <a:rPr lang="ro-RO" sz="2800" dirty="0">
                <a:latin typeface="UT Sans"/>
              </a:rPr>
              <a:t> și procesul de antrenare</a:t>
            </a:r>
            <a:endParaRPr lang="ro-RO" sz="2800" b="1" dirty="0">
              <a:latin typeface="UT San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50EBA0-A073-8938-5923-8CED72828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2636912"/>
            <a:ext cx="4383394" cy="387941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2300" b="1" dirty="0">
                <a:latin typeface="UT Sans"/>
              </a:rPr>
              <a:t>Set de date:</a:t>
            </a:r>
          </a:p>
          <a:p>
            <a:r>
              <a:rPr lang="ro-RO" sz="2300" dirty="0">
                <a:latin typeface="UT Sans"/>
              </a:rPr>
              <a:t>Datele de antrenare au fost organizate pe 5 clase corespunzătoare stilurilor artistice:</a:t>
            </a:r>
            <a:br>
              <a:rPr lang="ro-RO" sz="2300" dirty="0">
                <a:latin typeface="UT Sans"/>
              </a:rPr>
            </a:br>
            <a:r>
              <a:rPr lang="ro-RO" sz="2300" dirty="0" err="1">
                <a:latin typeface="UT Sans"/>
              </a:rPr>
              <a:t>Art</a:t>
            </a:r>
            <a:r>
              <a:rPr lang="ro-RO" sz="2300" dirty="0">
                <a:latin typeface="UT Sans"/>
              </a:rPr>
              <a:t> </a:t>
            </a:r>
            <a:r>
              <a:rPr lang="ro-RO" sz="2300" dirty="0" err="1">
                <a:latin typeface="UT Sans"/>
              </a:rPr>
              <a:t>Nouveau</a:t>
            </a:r>
            <a:r>
              <a:rPr lang="ro-RO" sz="2300" dirty="0">
                <a:latin typeface="UT Sans"/>
              </a:rPr>
              <a:t>, </a:t>
            </a:r>
            <a:r>
              <a:rPr lang="ro-RO" sz="2300" dirty="0" err="1">
                <a:latin typeface="UT Sans"/>
              </a:rPr>
              <a:t>Baroque</a:t>
            </a:r>
            <a:r>
              <a:rPr lang="ro-RO" sz="2300" dirty="0">
                <a:latin typeface="UT Sans"/>
              </a:rPr>
              <a:t>, Expresionism, Realism, Romantism.</a:t>
            </a:r>
            <a:br>
              <a:rPr lang="ro-RO" sz="2300" dirty="0">
                <a:latin typeface="UT Sans"/>
              </a:rPr>
            </a:br>
            <a:r>
              <a:rPr lang="ro-RO" sz="2300" dirty="0">
                <a:latin typeface="UT Sans"/>
              </a:rPr>
              <a:t>Pentru fiecare stil au fost folosite câte 200 de imagini, prelucrate și etichetate corespunzător.</a:t>
            </a:r>
            <a:endParaRPr lang="ro-RO" sz="2300" b="1" dirty="0">
              <a:latin typeface="UT Sans"/>
            </a:endParaRPr>
          </a:p>
          <a:p>
            <a:pPr marL="342900" indent="-342900">
              <a:buBlip>
                <a:blip r:embed="rId2"/>
              </a:buBlip>
            </a:pPr>
            <a:r>
              <a:rPr lang="ro-RO" sz="2300" b="1" dirty="0">
                <a:latin typeface="UT Sans"/>
              </a:rPr>
              <a:t>Preprocesare și augmentare:</a:t>
            </a:r>
          </a:p>
          <a:p>
            <a:r>
              <a:rPr lang="ro-RO" sz="2300" dirty="0">
                <a:latin typeface="UT Sans"/>
              </a:rPr>
              <a:t>Imaginile au fost redimensionate la 224×224 pixeli și normalizate.</a:t>
            </a:r>
            <a:br>
              <a:rPr lang="ro-RO" sz="2300" dirty="0">
                <a:latin typeface="UT Sans"/>
              </a:rPr>
            </a:br>
            <a:r>
              <a:rPr lang="ro-RO" sz="2300" dirty="0">
                <a:latin typeface="UT Sans"/>
              </a:rPr>
              <a:t>S-au aplicat metode de augmentare (rotație, </a:t>
            </a:r>
            <a:r>
              <a:rPr lang="ro-RO" sz="2300" dirty="0" err="1">
                <a:latin typeface="UT Sans"/>
              </a:rPr>
              <a:t>zoom</a:t>
            </a:r>
            <a:r>
              <a:rPr lang="ro-RO" sz="2300" dirty="0">
                <a:latin typeface="UT Sans"/>
              </a:rPr>
              <a:t>, </a:t>
            </a:r>
            <a:r>
              <a:rPr lang="ro-RO" sz="2300" dirty="0" err="1">
                <a:latin typeface="UT Sans"/>
              </a:rPr>
              <a:t>flip</a:t>
            </a:r>
            <a:r>
              <a:rPr lang="ro-RO" sz="2300" dirty="0">
                <a:latin typeface="UT Sans"/>
              </a:rPr>
              <a:t>) pentru a crește generalizarea modelului.</a:t>
            </a:r>
            <a:endParaRPr lang="ro-RO" sz="2300" b="1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ro-RO" sz="2300" b="1" dirty="0">
                <a:latin typeface="UT Sans"/>
              </a:rPr>
              <a:t>Rezultatul antrenării:</a:t>
            </a:r>
          </a:p>
          <a:p>
            <a:pPr algn="just"/>
            <a:r>
              <a:rPr lang="ro-RO" sz="2300" dirty="0">
                <a:latin typeface="UT Sans"/>
              </a:rPr>
              <a:t>Modelul a atins o acuratețe de peste 90% pe setul de validare, demonstrând capacitatea sa de a distinge între stiluri artistice vizual apropiate.</a:t>
            </a:r>
            <a:endParaRPr lang="ro-RO" sz="2300" b="1" dirty="0">
              <a:latin typeface="UT Sans"/>
            </a:endParaRPr>
          </a:p>
          <a:p>
            <a:endParaRPr lang="ro-RO" dirty="0"/>
          </a:p>
        </p:txBody>
      </p:sp>
      <p:pic>
        <p:nvPicPr>
          <p:cNvPr id="10" name="Imagine 9" descr="O imagine care conține tex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90137945-11AA-CF57-B78A-6FE16AF1C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99" y="2744924"/>
            <a:ext cx="4344989" cy="32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7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1A29-DF54-524F-57E3-A5B2EF1A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969399-DA79-4B4B-80BF-046DCA450F21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EFF393-B45D-E2A1-5896-011B1612676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8EDE83-38CB-EA64-386F-ADC239916397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354CF3-CEB8-8F26-A9DA-94D2776EB1EB}"/>
              </a:ext>
            </a:extLst>
          </p:cNvPr>
          <p:cNvSpPr txBox="1"/>
          <p:nvPr/>
        </p:nvSpPr>
        <p:spPr>
          <a:xfrm>
            <a:off x="610816" y="1562414"/>
            <a:ext cx="78488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b="1" dirty="0"/>
              <a:t>Acuratețea modelului:</a:t>
            </a:r>
          </a:p>
          <a:p>
            <a:r>
              <a:rPr lang="ro-RO" dirty="0"/>
              <a:t>Modelul MobileNetV2 a atins o acuratețe de peste </a:t>
            </a:r>
            <a:r>
              <a:rPr lang="ro-RO" b="1" dirty="0"/>
              <a:t>90% pe setul de antrenare</a:t>
            </a:r>
            <a:r>
              <a:rPr lang="ro-RO" dirty="0"/>
              <a:t> și aproximativ </a:t>
            </a:r>
            <a:r>
              <a:rPr lang="ro-RO" b="1" dirty="0"/>
              <a:t>65% pe setul de validare</a:t>
            </a:r>
            <a:r>
              <a:rPr lang="ro-RO" dirty="0"/>
              <a:t>, semnalând o capacitate bună de generalizare, în ciuda complexității vizuale a operelor de artă.</a:t>
            </a: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endParaRPr lang="ro-RO" sz="1600" b="1" dirty="0">
              <a:latin typeface="UT Sans"/>
            </a:endParaRPr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A0EEEA-02C5-4C5F-4B8D-92AD3189AD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783D73B1-B7FE-69DD-054C-4A3F2155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3674"/>
            <a:ext cx="7886700" cy="1325563"/>
          </a:xfrm>
        </p:spPr>
        <p:txBody>
          <a:bodyPr/>
          <a:lstStyle/>
          <a:p>
            <a:r>
              <a:rPr lang="ro-RO" dirty="0">
                <a:latin typeface="UT Sans"/>
              </a:rPr>
              <a:t>Rezultate ale antrenării modelului</a:t>
            </a:r>
            <a:endParaRPr lang="ro-RO" b="1" dirty="0">
              <a:latin typeface="UT Sans"/>
            </a:endParaRPr>
          </a:p>
        </p:txBody>
      </p:sp>
      <p:sp>
        <p:nvSpPr>
          <p:cNvPr id="8" name="Substituent conținut 7">
            <a:extLst>
              <a:ext uri="{FF2B5EF4-FFF2-40B4-BE49-F238E27FC236}">
                <a16:creationId xmlns:a16="http://schemas.microsoft.com/office/drawing/2014/main" id="{50175400-998C-9027-1D61-41BA96722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052" y="2280047"/>
            <a:ext cx="3886200" cy="4577953"/>
          </a:xfrm>
        </p:spPr>
        <p:txBody>
          <a:bodyPr>
            <a:normAutofit/>
          </a:bodyPr>
          <a:lstStyle/>
          <a:p>
            <a:endParaRPr lang="ro-RO" sz="2400" b="1" dirty="0">
              <a:latin typeface="UT Sans"/>
            </a:endParaRPr>
          </a:p>
          <a:p>
            <a:pPr marL="342900" indent="-342900">
              <a:buBlip>
                <a:blip r:embed="rId2"/>
              </a:buBlip>
            </a:pPr>
            <a:r>
              <a:rPr lang="ro-RO" sz="1800" b="1" dirty="0"/>
              <a:t>Evoluția </a:t>
            </a:r>
            <a:r>
              <a:rPr lang="ro-RO" sz="1800" b="1" dirty="0" err="1"/>
              <a:t>acurateții</a:t>
            </a:r>
            <a:r>
              <a:rPr lang="ro-RO" sz="1800" b="1" dirty="0"/>
              <a:t> în timp:</a:t>
            </a:r>
          </a:p>
          <a:p>
            <a:r>
              <a:rPr lang="ro-RO" sz="1800" dirty="0"/>
              <a:t>Graficul arată o creștere constantă a </a:t>
            </a:r>
            <a:r>
              <a:rPr lang="ro-RO" sz="1800" dirty="0" err="1"/>
              <a:t>acurateții</a:t>
            </a:r>
            <a:r>
              <a:rPr lang="ro-RO" sz="1800" dirty="0"/>
              <a:t> pe parcursul epocilor. Deși diferența dintre seturile de antrenare și validare sugerează un ușor </a:t>
            </a:r>
            <a:r>
              <a:rPr lang="ro-RO" sz="1800" dirty="0" err="1"/>
              <a:t>overfitting</a:t>
            </a:r>
            <a:r>
              <a:rPr lang="ro-RO" sz="1800" dirty="0"/>
              <a:t>, trendul general este pozitiv</a:t>
            </a:r>
            <a:r>
              <a:rPr lang="ro-RO" sz="1800" dirty="0">
                <a:latin typeface="UT Sans"/>
              </a:rPr>
              <a:t>.</a:t>
            </a:r>
            <a:endParaRPr lang="ro-RO" sz="1800" b="1" dirty="0">
              <a:latin typeface="UT Sans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ro-RO" sz="1800" b="1" dirty="0">
                <a:latin typeface="UT Sans"/>
              </a:rPr>
              <a:t>Rezultatul antrenării:</a:t>
            </a:r>
          </a:p>
          <a:p>
            <a:pPr algn="just"/>
            <a:r>
              <a:rPr lang="ro-RO" sz="1800" dirty="0">
                <a:latin typeface="UT Sans"/>
              </a:rPr>
              <a:t>Modelul a atins o acuratețe de peste 90% pe setul de validare, demonstrând capacitatea sa de a distinge între stiluri artistice vizual apropiate.</a:t>
            </a:r>
            <a:endParaRPr lang="ro-RO" sz="1800" b="1" dirty="0">
              <a:latin typeface="UT Sans"/>
            </a:endParaRPr>
          </a:p>
          <a:p>
            <a:endParaRPr lang="ro-RO" dirty="0"/>
          </a:p>
        </p:txBody>
      </p:sp>
      <p:pic>
        <p:nvPicPr>
          <p:cNvPr id="3" name="Imagine 2" descr="O imagine care conține text, diagramă, linie, Interval&#10;&#10;Conținutul generat de inteligența artificială poate fi incorect.">
            <a:extLst>
              <a:ext uri="{FF2B5EF4-FFF2-40B4-BE49-F238E27FC236}">
                <a16:creationId xmlns:a16="http://schemas.microsoft.com/office/drawing/2014/main" id="{B38C8384-2EB7-F813-8BA6-58503F4A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87" y="2806687"/>
            <a:ext cx="3600400" cy="29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6FBAD-A366-8495-AD60-D3AF9B52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76253F-A0AB-9EF4-123A-D2CA6DE52675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EED9E2-8243-F449-5546-46E8B5E5AA68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2B12E0-B6B4-409D-BB74-DF6DE8330DB5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9626DF-5CF0-CB5B-2EE3-ABBE52FB8115}"/>
              </a:ext>
            </a:extLst>
          </p:cNvPr>
          <p:cNvSpPr txBox="1"/>
          <p:nvPr/>
        </p:nvSpPr>
        <p:spPr>
          <a:xfrm>
            <a:off x="642676" y="1592796"/>
            <a:ext cx="78488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b="1" dirty="0"/>
              <a:t>Eficiența în timpul antrenării:</a:t>
            </a:r>
          </a:p>
          <a:p>
            <a:r>
              <a:rPr lang="ro-RO" dirty="0"/>
              <a:t>Graficul de pierderii confirmă eficiența procesului de optimizare. Pierderea pe setul de antrenare scade constant, în timp ce pierderea pe validare fluctuează, dar urmează un trend descendent moderat.</a:t>
            </a:r>
            <a:endParaRPr lang="ro-RO" b="1" dirty="0"/>
          </a:p>
          <a:p>
            <a:pPr algn="just"/>
            <a:endParaRPr lang="ro-RO" b="1" dirty="0"/>
          </a:p>
          <a:p>
            <a:pPr algn="just"/>
            <a:endParaRPr lang="ro-RO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35950-8D9F-3D94-E841-B60D45A56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5D024DD5-8C75-B6A3-F9B5-BFCCFD34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12" y="547571"/>
            <a:ext cx="7886700" cy="1325563"/>
          </a:xfrm>
        </p:spPr>
        <p:txBody>
          <a:bodyPr/>
          <a:lstStyle/>
          <a:p>
            <a:r>
              <a:rPr lang="ro-RO" dirty="0">
                <a:latin typeface="UT Sans"/>
              </a:rPr>
              <a:t>Rezultate ale antrenării modelului</a:t>
            </a:r>
            <a:endParaRPr lang="ro-RO" b="1" dirty="0">
              <a:latin typeface="UT Sans"/>
            </a:endParaRPr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43E3FEDF-5E33-E2EE-CEB7-F6A3568F3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912" y="2739659"/>
            <a:ext cx="3886200" cy="4351338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ro-RO" sz="1800" b="1" dirty="0"/>
              <a:t>Observații:</a:t>
            </a:r>
          </a:p>
          <a:p>
            <a:r>
              <a:rPr lang="ro-RO" sz="1800" dirty="0"/>
              <a:t>Modelul este capabil să învețe trăsături vizuale relevante pentru clasificarea stilurilor artistice.</a:t>
            </a:r>
            <a:br>
              <a:rPr lang="ro-RO" sz="1800" dirty="0"/>
            </a:br>
            <a:r>
              <a:rPr lang="ro-RO" sz="1800" dirty="0"/>
              <a:t>Rezultatele obținute oferă o bază solidă pentru integrarea clasificării în aplicația web destinată restaurării și analizei artistice.</a:t>
            </a:r>
            <a:endParaRPr lang="ro-RO" sz="1800" b="1" dirty="0"/>
          </a:p>
          <a:p>
            <a:endParaRPr lang="ro-RO" dirty="0"/>
          </a:p>
        </p:txBody>
      </p:sp>
      <p:pic>
        <p:nvPicPr>
          <p:cNvPr id="11" name="Imagine 10" descr="O imagine care conține text, Interval, linie, diagramă&#10;&#10;Conținutul generat de inteligența artificială poate fi incorect.">
            <a:extLst>
              <a:ext uri="{FF2B5EF4-FFF2-40B4-BE49-F238E27FC236}">
                <a16:creationId xmlns:a16="http://schemas.microsoft.com/office/drawing/2014/main" id="{3B13E97D-F5C5-C4A9-BF3C-E5AFE28DC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76" y="2603830"/>
            <a:ext cx="3769995" cy="30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589D1-8059-B346-E68A-3E3A3C70A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1ED3FB-48ED-438B-33F1-B7EDF5DED0DC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A30861-1FF7-6E36-C082-0B512F47D8DA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972713-9EEE-AEA9-C2B6-0EA4CE21A7F6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94F747-0643-832D-EDC5-28ECDBD59F4E}"/>
              </a:ext>
            </a:extLst>
          </p:cNvPr>
          <p:cNvSpPr txBox="1"/>
          <p:nvPr/>
        </p:nvSpPr>
        <p:spPr>
          <a:xfrm>
            <a:off x="634461" y="1376772"/>
            <a:ext cx="81594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1600" b="1" dirty="0"/>
              <a:t>Descriere generală a aplicației:</a:t>
            </a:r>
          </a:p>
          <a:p>
            <a:r>
              <a:rPr lang="ro-RO" dirty="0"/>
              <a:t>Aplicația web este construită folosind </a:t>
            </a:r>
            <a:r>
              <a:rPr lang="ro-RO" dirty="0" err="1"/>
              <a:t>framework-ul</a:t>
            </a:r>
            <a:r>
              <a:rPr lang="ro-RO" dirty="0"/>
              <a:t> </a:t>
            </a:r>
            <a:r>
              <a:rPr lang="ro-RO" dirty="0" err="1"/>
              <a:t>Flask</a:t>
            </a:r>
            <a:r>
              <a:rPr lang="ro-RO" dirty="0"/>
              <a:t> și permite procesarea și clasificarea automată a operelor de artă încărcate de utilizator. Interfața este concepută pentru a fi intuitivă și elegantă.</a:t>
            </a:r>
            <a:endParaRPr lang="ro-RO" b="1" dirty="0"/>
          </a:p>
          <a:p>
            <a:endParaRPr lang="ro-RO" sz="1600" b="1" dirty="0"/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1B4EA-B58C-94F9-A1E4-48368ADAD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16796EDD-005C-862C-99DD-01C59320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UT Sans"/>
              </a:rPr>
              <a:t>Interfața web și integrarea rețelei neuronale</a:t>
            </a:r>
            <a:endParaRPr lang="ro-RO" b="1" dirty="0">
              <a:latin typeface="UT Sans"/>
            </a:endParaRPr>
          </a:p>
        </p:txBody>
      </p:sp>
      <p:sp>
        <p:nvSpPr>
          <p:cNvPr id="15" name="Substituent conținut 14">
            <a:extLst>
              <a:ext uri="{FF2B5EF4-FFF2-40B4-BE49-F238E27FC236}">
                <a16:creationId xmlns:a16="http://schemas.microsoft.com/office/drawing/2014/main" id="{2A5AF6AD-0FD3-A8E2-22DC-DC419287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1646" y="2510569"/>
            <a:ext cx="3886200" cy="4351338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2300" b="1" dirty="0"/>
              <a:t>Funcționalități implementate:</a:t>
            </a:r>
          </a:p>
          <a:p>
            <a:r>
              <a:rPr lang="ro-RO" sz="2300" b="1" dirty="0">
                <a:latin typeface="UT Sans"/>
              </a:rPr>
              <a:t>Încărcare imagine:</a:t>
            </a:r>
            <a:r>
              <a:rPr lang="ro-RO" sz="2300" dirty="0">
                <a:latin typeface="UT Sans"/>
              </a:rPr>
              <a:t> utilizatorul poate selecta o pictură din dispozitivul propriu.</a:t>
            </a:r>
          </a:p>
          <a:p>
            <a:r>
              <a:rPr lang="ro-RO" sz="2300" b="1" dirty="0">
                <a:latin typeface="UT Sans"/>
              </a:rPr>
              <a:t>Procesare automată:</a:t>
            </a:r>
            <a:r>
              <a:rPr lang="ro-RO" sz="2300" dirty="0">
                <a:latin typeface="UT Sans"/>
              </a:rPr>
              <a:t> imaginea este prelucrată prin filtre </a:t>
            </a:r>
            <a:r>
              <a:rPr lang="ro-RO" sz="2300" dirty="0" err="1">
                <a:latin typeface="UT Sans"/>
              </a:rPr>
              <a:t>OpenCV</a:t>
            </a:r>
            <a:r>
              <a:rPr lang="ro-RO" sz="2300" dirty="0">
                <a:latin typeface="UT Sans"/>
              </a:rPr>
              <a:t> și analizată de modelul CNN antrenat.</a:t>
            </a:r>
          </a:p>
          <a:p>
            <a:r>
              <a:rPr lang="ro-RO" sz="2300" b="1" dirty="0">
                <a:latin typeface="UT Sans"/>
              </a:rPr>
              <a:t>Clasificare stil artistic:</a:t>
            </a:r>
            <a:r>
              <a:rPr lang="ro-RO" sz="2300" dirty="0">
                <a:latin typeface="UT Sans"/>
              </a:rPr>
              <a:t> aplicația returnează stilul detectat dintre cele 5 stiluri predefinite.</a:t>
            </a:r>
          </a:p>
          <a:p>
            <a:r>
              <a:rPr lang="ro-RO" sz="2300" b="1" dirty="0">
                <a:latin typeface="UT Sans"/>
              </a:rPr>
              <a:t>Restaurare vizuală:</a:t>
            </a:r>
            <a:r>
              <a:rPr lang="ro-RO" sz="2300" dirty="0">
                <a:latin typeface="UT Sans"/>
              </a:rPr>
              <a:t> se aplică un filtru adaptat pentru a simula restaurarea digitală.</a:t>
            </a:r>
          </a:p>
          <a:p>
            <a:r>
              <a:rPr lang="ro-RO" sz="2300" b="1" dirty="0">
                <a:latin typeface="UT Sans"/>
              </a:rPr>
              <a:t>Galerie interactivă:</a:t>
            </a:r>
            <a:r>
              <a:rPr lang="ro-RO" sz="2300" dirty="0">
                <a:latin typeface="UT Sans"/>
              </a:rPr>
              <a:t> imaginile procesate pot fi vizualizate într-o galerie cu </a:t>
            </a:r>
            <a:r>
              <a:rPr lang="ro-RO" sz="2300" dirty="0" err="1">
                <a:latin typeface="UT Sans"/>
              </a:rPr>
              <a:t>slideshow</a:t>
            </a:r>
            <a:r>
              <a:rPr lang="ro-RO" sz="2300" dirty="0">
                <a:latin typeface="UT Sans"/>
              </a:rPr>
              <a:t> și informații asociate (titlu, autor, stil).</a:t>
            </a:r>
            <a:endParaRPr lang="ro-RO" sz="2300" b="1" dirty="0">
              <a:latin typeface="UT Sans"/>
            </a:endParaRPr>
          </a:p>
          <a:p>
            <a:endParaRPr lang="ro-RO" dirty="0"/>
          </a:p>
        </p:txBody>
      </p:sp>
      <p:pic>
        <p:nvPicPr>
          <p:cNvPr id="13" name="Imagine 12" descr="O imagine care conține tex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D7FF1DAC-AC13-AC8F-77B2-120F5F414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3" y="2753187"/>
            <a:ext cx="3886200" cy="30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6B6C-749B-AA58-0FB4-59E8AF25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C35956-FAC8-6313-AB6B-A4D24A403072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6FCA93-864B-D0AC-F5D7-D57B5CE48D99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73AE2-BE1A-0880-6FD5-1E03AC68E311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A3DE4C9-4090-DF60-48F7-E1CA173B2B06}"/>
              </a:ext>
            </a:extLst>
          </p:cNvPr>
          <p:cNvSpPr txBox="1"/>
          <p:nvPr/>
        </p:nvSpPr>
        <p:spPr>
          <a:xfrm>
            <a:off x="513767" y="1233280"/>
            <a:ext cx="815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b="1" dirty="0"/>
              <a:t>Integrare tehnică:</a:t>
            </a:r>
          </a:p>
          <a:p>
            <a:r>
              <a:rPr lang="ro-RO" dirty="0">
                <a:latin typeface="UT Sans"/>
              </a:rPr>
              <a:t>Modelul MobileNetV2 este încărcat și folosit în </a:t>
            </a:r>
            <a:r>
              <a:rPr lang="ro-RO" dirty="0" err="1">
                <a:latin typeface="UT Sans"/>
              </a:rPr>
              <a:t>backend</a:t>
            </a:r>
            <a:r>
              <a:rPr lang="ro-RO" dirty="0">
                <a:latin typeface="UT Sans"/>
              </a:rPr>
              <a:t> pentru predicția stilului artistic.</a:t>
            </a:r>
          </a:p>
          <a:p>
            <a:r>
              <a:rPr lang="ro-RO" dirty="0">
                <a:latin typeface="UT Sans"/>
              </a:rPr>
              <a:t>Toate informațiile despre imagini sunt stocate într-o bază de date </a:t>
            </a:r>
            <a:r>
              <a:rPr lang="ro-RO" dirty="0" err="1">
                <a:latin typeface="UT Sans"/>
              </a:rPr>
              <a:t>SQLite</a:t>
            </a:r>
            <a:br>
              <a:rPr lang="ro-RO" dirty="0">
                <a:latin typeface="UT Sans"/>
              </a:rPr>
            </a:br>
            <a:r>
              <a:rPr lang="ro-RO" dirty="0">
                <a:latin typeface="UT Sans"/>
              </a:rPr>
              <a:t>Interfața este realizată cu HTML, CSS și Jinja2, fiind complet integrată cu logica de procesare din </a:t>
            </a:r>
            <a:r>
              <a:rPr lang="ro-RO" dirty="0" err="1">
                <a:latin typeface="UT Sans"/>
              </a:rPr>
              <a:t>Python</a:t>
            </a:r>
            <a:r>
              <a:rPr lang="ro-RO" dirty="0">
                <a:latin typeface="UT Sans"/>
              </a:rPr>
              <a:t>.</a:t>
            </a:r>
            <a:endParaRPr lang="ro-RO" b="1" dirty="0">
              <a:latin typeface="UT Sans"/>
            </a:endParaRPr>
          </a:p>
          <a:p>
            <a:pPr algn="just"/>
            <a:endParaRPr lang="ro-RO" sz="1600" b="1" dirty="0"/>
          </a:p>
          <a:p>
            <a:pPr algn="just"/>
            <a:endParaRPr lang="ro-RO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AFDAA-B0F5-DD4C-53C5-CF76B2525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FE3D5A1F-A0BD-EBC2-8FD5-8394B7F9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UT Sans"/>
              </a:rPr>
              <a:t>Interfața web și integrarea rețelei neuronale</a:t>
            </a:r>
            <a:endParaRPr lang="ro-RO" b="1" dirty="0">
              <a:latin typeface="UT Sans"/>
            </a:endParaRPr>
          </a:p>
        </p:txBody>
      </p:sp>
      <p:sp>
        <p:nvSpPr>
          <p:cNvPr id="12" name="Substituent conținut 11">
            <a:extLst>
              <a:ext uri="{FF2B5EF4-FFF2-40B4-BE49-F238E27FC236}">
                <a16:creationId xmlns:a16="http://schemas.microsoft.com/office/drawing/2014/main" id="{DA7E96BD-7551-0FA2-C253-D463B205C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8390" y="2888940"/>
            <a:ext cx="3886200" cy="4351338"/>
          </a:xfrm>
        </p:spPr>
        <p:txBody>
          <a:bodyPr>
            <a:norm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sz="1800" b="1" dirty="0"/>
              <a:t>Integrare interfață web:</a:t>
            </a:r>
            <a:endParaRPr lang="ro-R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 err="1">
                <a:latin typeface="UT Sans"/>
              </a:rPr>
              <a:t>Implementarea</a:t>
            </a:r>
            <a:r>
              <a:rPr lang="es-ES" sz="1800" dirty="0">
                <a:latin typeface="UT Sans"/>
              </a:rPr>
              <a:t> </a:t>
            </a:r>
            <a:r>
              <a:rPr lang="es-ES" sz="1800" dirty="0" err="1">
                <a:latin typeface="UT Sans"/>
              </a:rPr>
              <a:t>completă</a:t>
            </a:r>
            <a:r>
              <a:rPr lang="es-ES" sz="1800" dirty="0">
                <a:latin typeface="UT Sans"/>
              </a:rPr>
              <a:t> a </a:t>
            </a:r>
            <a:r>
              <a:rPr lang="es-ES" sz="1800" dirty="0" err="1">
                <a:latin typeface="UT Sans"/>
              </a:rPr>
              <a:t>aplicației</a:t>
            </a:r>
            <a:r>
              <a:rPr lang="es-ES" sz="1800" dirty="0">
                <a:latin typeface="UT Sans"/>
              </a:rPr>
              <a:t> </a:t>
            </a:r>
            <a:r>
              <a:rPr lang="es-ES" sz="1800" dirty="0" err="1">
                <a:latin typeface="UT Sans"/>
              </a:rPr>
              <a:t>end-to-end</a:t>
            </a:r>
            <a:r>
              <a:rPr lang="es-ES" sz="1800" dirty="0">
                <a:latin typeface="UT Sans"/>
              </a:rPr>
              <a:t>: de la </a:t>
            </a:r>
            <a:r>
              <a:rPr lang="es-ES" sz="1800" dirty="0" err="1">
                <a:latin typeface="UT Sans"/>
              </a:rPr>
              <a:t>încărcarea</a:t>
            </a:r>
            <a:r>
              <a:rPr lang="es-ES" sz="1800" dirty="0">
                <a:latin typeface="UT Sans"/>
              </a:rPr>
              <a:t> </a:t>
            </a:r>
            <a:r>
              <a:rPr lang="es-ES" sz="1800" dirty="0" err="1">
                <a:latin typeface="UT Sans"/>
              </a:rPr>
              <a:t>imaginilor</a:t>
            </a:r>
            <a:r>
              <a:rPr lang="es-ES" sz="1800" dirty="0">
                <a:latin typeface="UT Sans"/>
              </a:rPr>
              <a:t> </a:t>
            </a:r>
            <a:r>
              <a:rPr lang="es-ES" sz="1800" dirty="0" err="1">
                <a:latin typeface="UT Sans"/>
              </a:rPr>
              <a:t>și</a:t>
            </a:r>
            <a:r>
              <a:rPr lang="es-ES" sz="1800" dirty="0">
                <a:latin typeface="UT Sans"/>
              </a:rPr>
              <a:t> clasificare </a:t>
            </a:r>
            <a:r>
              <a:rPr lang="es-ES" sz="1800" dirty="0" err="1">
                <a:latin typeface="UT Sans"/>
              </a:rPr>
              <a:t>până</a:t>
            </a:r>
            <a:r>
              <a:rPr lang="es-ES" sz="1800" dirty="0">
                <a:latin typeface="UT Sans"/>
              </a:rPr>
              <a:t> la </a:t>
            </a:r>
            <a:r>
              <a:rPr lang="es-ES" sz="1800" dirty="0" err="1">
                <a:latin typeface="UT Sans"/>
              </a:rPr>
              <a:t>afişarea</a:t>
            </a:r>
            <a:r>
              <a:rPr lang="es-ES" sz="1800" dirty="0">
                <a:latin typeface="UT Sans"/>
              </a:rPr>
              <a:t> </a:t>
            </a:r>
            <a:r>
              <a:rPr lang="es-ES" sz="1800" dirty="0" err="1">
                <a:latin typeface="UT Sans"/>
              </a:rPr>
              <a:t>rezultatelor</a:t>
            </a:r>
            <a:r>
              <a:rPr lang="es-ES" sz="1800" dirty="0">
                <a:latin typeface="UT Sans"/>
              </a:rPr>
              <a:t>.</a:t>
            </a:r>
            <a:endParaRPr lang="ro-R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UT Sans"/>
              </a:rPr>
              <a:t>Design personalizat al interfeței web</a:t>
            </a:r>
            <a:endParaRPr lang="ro-RO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1800" dirty="0"/>
              <a:t>Optimizarea fluxului de prelucrare și </a:t>
            </a:r>
            <a:r>
              <a:rPr lang="ro-RO" sz="1800" dirty="0" err="1"/>
              <a:t>afişare</a:t>
            </a:r>
            <a:r>
              <a:rPr lang="ro-RO" sz="1800" dirty="0"/>
              <a:t> pentru a reflecta în timp real rezultatul predicției și efectul aplicat.</a:t>
            </a:r>
          </a:p>
          <a:p>
            <a:endParaRPr lang="ro-RO" dirty="0"/>
          </a:p>
        </p:txBody>
      </p:sp>
      <p:pic>
        <p:nvPicPr>
          <p:cNvPr id="10" name="Imagine 9" descr="O imagine care conține text, captură de ecran, persoană&#10;&#10;Conținutul generat de inteligența artificială poate fi incorect.">
            <a:extLst>
              <a:ext uri="{FF2B5EF4-FFF2-40B4-BE49-F238E27FC236}">
                <a16:creationId xmlns:a16="http://schemas.microsoft.com/office/drawing/2014/main" id="{6DBEBC6F-3996-E7AA-8267-3343064F7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71" y="2991861"/>
            <a:ext cx="4068452" cy="32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4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DF05-3436-76BF-16C2-8BC6CAE34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C03912-B247-63FA-0A1D-9E97450E8CB4}"/>
              </a:ext>
            </a:extLst>
          </p:cNvPr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8AA232-D574-A13F-AB04-8DD8AAD2F80C}"/>
                </a:ext>
              </a:extLst>
            </p:cNvPr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C2635-2EC1-A80E-B4F6-5C43D6FC30B5}"/>
                </a:ext>
              </a:extLst>
            </p:cNvPr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668DA4-1335-9E2B-EEB3-A5CCD047178E}"/>
              </a:ext>
            </a:extLst>
          </p:cNvPr>
          <p:cNvSpPr txBox="1"/>
          <p:nvPr/>
        </p:nvSpPr>
        <p:spPr>
          <a:xfrm>
            <a:off x="614624" y="1486318"/>
            <a:ext cx="8159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ro-RO" b="1" dirty="0"/>
              <a:t>Concluzii generale:</a:t>
            </a:r>
          </a:p>
          <a:p>
            <a:r>
              <a:rPr lang="ro-RO" dirty="0"/>
              <a:t>Proiectul propus demonstrează potențialul rețelelor neuronale </a:t>
            </a:r>
            <a:r>
              <a:rPr lang="ro-RO" dirty="0" err="1"/>
              <a:t>convoluționale</a:t>
            </a:r>
            <a:r>
              <a:rPr lang="ro-RO" dirty="0"/>
              <a:t> (CNN) în clasificarea automată a stilurilor artistice.</a:t>
            </a:r>
          </a:p>
          <a:p>
            <a:r>
              <a:rPr lang="ro-RO" dirty="0"/>
              <a:t>Integrarea dintre modelul antrenat și aplicația web a permis realizarea unei platforme funcționale, accesibile și ușor de utilizat.</a:t>
            </a:r>
          </a:p>
          <a:p>
            <a:r>
              <a:rPr lang="ro-RO" dirty="0"/>
              <a:t>Rezultatele obținute confirmă eficiența modelului MobileNetV2 în sarcina de clasificare a imaginilor de artă.</a:t>
            </a:r>
          </a:p>
          <a:p>
            <a:endParaRPr lang="ro-RO" dirty="0"/>
          </a:p>
          <a:p>
            <a:pPr marL="342900" indent="-342900">
              <a:buBlip>
                <a:blip r:embed="rId2"/>
              </a:buBlip>
            </a:pPr>
            <a:r>
              <a:rPr lang="ro-RO" b="1" dirty="0"/>
              <a:t>Contribuții proprii</a:t>
            </a:r>
            <a:r>
              <a:rPr lang="ro-RO" dirty="0"/>
              <a:t>:</a:t>
            </a:r>
          </a:p>
          <a:p>
            <a:r>
              <a:rPr lang="it-IT" dirty="0">
                <a:latin typeface="UT Sans"/>
              </a:rPr>
              <a:t>Antrenarea rețelei CNN pe un set personalizat de imagini pentru 5 stiluri artistice</a:t>
            </a:r>
            <a:r>
              <a:rPr lang="es-ES" dirty="0">
                <a:latin typeface="UT Sans"/>
              </a:rPr>
              <a:t>.</a:t>
            </a:r>
            <a:endParaRPr lang="ro-RO" dirty="0"/>
          </a:p>
          <a:p>
            <a:r>
              <a:rPr lang="ro-RO" dirty="0"/>
              <a:t>Implementarea completă a aplicației </a:t>
            </a:r>
            <a:r>
              <a:rPr lang="ro-RO" dirty="0" err="1"/>
              <a:t>Flask</a:t>
            </a:r>
            <a:r>
              <a:rPr lang="ro-RO" dirty="0"/>
              <a:t> pentru procesare, clasificare și vizualizare.</a:t>
            </a:r>
          </a:p>
          <a:p>
            <a:r>
              <a:rPr lang="ro-RO" dirty="0"/>
              <a:t>Optimizarea modului de stocare și afișare a rezultatelor într-un format estetic și interactiv.</a:t>
            </a:r>
          </a:p>
          <a:p>
            <a:endParaRPr lang="ro-RO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872CF-B023-ABBC-5912-C1700FD60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itlu 8">
            <a:extLst>
              <a:ext uri="{FF2B5EF4-FFF2-40B4-BE49-F238E27FC236}">
                <a16:creationId xmlns:a16="http://schemas.microsoft.com/office/drawing/2014/main" id="{4266DFF1-31F6-706C-D3FE-2513D46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24" y="551973"/>
            <a:ext cx="7886700" cy="1325563"/>
          </a:xfrm>
        </p:spPr>
        <p:txBody>
          <a:bodyPr/>
          <a:lstStyle/>
          <a:p>
            <a:r>
              <a:rPr lang="ro-RO" dirty="0">
                <a:latin typeface="UT Sans"/>
              </a:rPr>
              <a:t>Concluzii și contribuții proprii</a:t>
            </a:r>
            <a:endParaRPr lang="ro-RO" b="1" dirty="0">
              <a:latin typeface="UT Sans"/>
            </a:endParaRPr>
          </a:p>
        </p:txBody>
      </p:sp>
    </p:spTree>
    <p:extLst>
      <p:ext uri="{BB962C8B-B14F-4D97-AF65-F5344CB8AC3E}">
        <p14:creationId xmlns:p14="http://schemas.microsoft.com/office/powerpoint/2010/main" val="33955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1142</Words>
  <Application>Microsoft Office PowerPoint</Application>
  <PresentationFormat>Expunere pe ecran 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UT Sans</vt:lpstr>
      <vt:lpstr>UT Sans Bold</vt:lpstr>
      <vt:lpstr>Office Theme</vt:lpstr>
      <vt:lpstr>Prezentare PowerPoint</vt:lpstr>
      <vt:lpstr>Contextul și scopul proiectului</vt:lpstr>
      <vt:lpstr>Tehnologii utilizate în dezvoltare</vt:lpstr>
      <vt:lpstr>Rețeaua neuronală convoluțională și procesul de antrenare</vt:lpstr>
      <vt:lpstr>Rezultate ale antrenării modelului</vt:lpstr>
      <vt:lpstr>Rezultate ale antrenării modelului</vt:lpstr>
      <vt:lpstr>Interfața web și integrarea rețelei neuronale</vt:lpstr>
      <vt:lpstr>Interfața web și integrarea rețelei neuronale</vt:lpstr>
      <vt:lpstr>Concluzii și contribuții proprii</vt:lpstr>
      <vt:lpstr>Direcții de dezvoltare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Cosferenț Roxana</cp:lastModifiedBy>
  <cp:revision>21</cp:revision>
  <dcterms:created xsi:type="dcterms:W3CDTF">2017-10-19T09:49:50Z</dcterms:created>
  <dcterms:modified xsi:type="dcterms:W3CDTF">2025-06-24T15:56:29Z</dcterms:modified>
</cp:coreProperties>
</file>