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98" r:id="rId6"/>
    <p:sldId id="300" r:id="rId7"/>
    <p:sldId id="299" r:id="rId8"/>
    <p:sldId id="281" r:id="rId9"/>
    <p:sldId id="282" r:id="rId10"/>
    <p:sldId id="287" r:id="rId11"/>
    <p:sldId id="290" r:id="rId12"/>
    <p:sldId id="291" r:id="rId13"/>
    <p:sldId id="292" r:id="rId14"/>
    <p:sldId id="311" r:id="rId15"/>
    <p:sldId id="301" r:id="rId16"/>
    <p:sldId id="306" r:id="rId17"/>
    <p:sldId id="307" r:id="rId18"/>
    <p:sldId id="304" r:id="rId19"/>
    <p:sldId id="302" r:id="rId20"/>
    <p:sldId id="310" r:id="rId21"/>
    <p:sldId id="305" r:id="rId22"/>
    <p:sldId id="309" r:id="rId23"/>
    <p:sldId id="296" r:id="rId24"/>
    <p:sldId id="286" r:id="rId25"/>
    <p:sldId id="308" r:id="rId26"/>
    <p:sldId id="297"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2355A1-BF8F-464F-9B49-3A2372DAF5D4}"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231325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355A1-BF8F-464F-9B49-3A2372DAF5D4}"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64841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355A1-BF8F-464F-9B49-3A2372DAF5D4}"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2212200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12192000" cy="5181600"/>
          </a:xfrm>
          <a:prstGeom prst="rect">
            <a:avLst/>
          </a:prstGeom>
        </p:spPr>
      </p:pic>
      <p:sp>
        <p:nvSpPr>
          <p:cNvPr id="2" name="Title 1"/>
          <p:cNvSpPr>
            <a:spLocks noGrp="1"/>
          </p:cNvSpPr>
          <p:nvPr>
            <p:ph type="ctrTitle"/>
          </p:nvPr>
        </p:nvSpPr>
        <p:spPr>
          <a:xfrm>
            <a:off x="958851" y="2520001"/>
            <a:ext cx="10274300"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8851" y="687776"/>
            <a:ext cx="4108800" cy="281798"/>
          </a:xfrm>
          <a:prstGeom prst="rect">
            <a:avLst/>
          </a:prstGeom>
        </p:spPr>
      </p:pic>
    </p:spTree>
    <p:extLst>
      <p:ext uri="{BB962C8B-B14F-4D97-AF65-F5344CB8AC3E}">
        <p14:creationId xmlns:p14="http://schemas.microsoft.com/office/powerpoint/2010/main" val="3970779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336145"/>
          </a:xfrm>
          <a:prstGeom prst="rect">
            <a:avLst/>
          </a:prstGeom>
        </p:spPr>
      </p:pic>
      <p:sp>
        <p:nvSpPr>
          <p:cNvPr id="2" name="Title 1"/>
          <p:cNvSpPr>
            <a:spLocks noGrp="1"/>
          </p:cNvSpPr>
          <p:nvPr>
            <p:ph type="title"/>
          </p:nvPr>
        </p:nvSpPr>
        <p:spPr>
          <a:xfrm>
            <a:off x="960967" y="2787650"/>
            <a:ext cx="10272184"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967" y="6520295"/>
            <a:ext cx="1440000" cy="126868"/>
          </a:xfrm>
          <a:prstGeom prst="rect">
            <a:avLst/>
          </a:prstGeom>
        </p:spPr>
      </p:pic>
      <p:sp>
        <p:nvSpPr>
          <p:cNvPr id="16" name="Text Placeholder 2"/>
          <p:cNvSpPr>
            <a:spLocks noGrp="1"/>
          </p:cNvSpPr>
          <p:nvPr>
            <p:ph type="body" idx="1"/>
          </p:nvPr>
        </p:nvSpPr>
        <p:spPr>
          <a:xfrm>
            <a:off x="1044185" y="835026"/>
            <a:ext cx="1885283"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1340326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1137008" y="766826"/>
            <a:ext cx="7519313"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960966" y="1600201"/>
            <a:ext cx="10272185"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966" y="6353177"/>
            <a:ext cx="2010201" cy="390522"/>
          </a:xfrm>
          <a:prstGeom prst="rect">
            <a:avLst/>
          </a:prstGeom>
        </p:spPr>
      </p:pic>
    </p:spTree>
    <p:extLst>
      <p:ext uri="{BB962C8B-B14F-4D97-AF65-F5344CB8AC3E}">
        <p14:creationId xmlns:p14="http://schemas.microsoft.com/office/powerpoint/2010/main" val="1708464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1999" cy="6857999"/>
          </a:xfrm>
          <a:prstGeom prst="rect">
            <a:avLst/>
          </a:prstGeom>
        </p:spPr>
      </p:pic>
      <p:sp>
        <p:nvSpPr>
          <p:cNvPr id="9" name="Title 1"/>
          <p:cNvSpPr>
            <a:spLocks noGrp="1"/>
          </p:cNvSpPr>
          <p:nvPr>
            <p:ph type="title"/>
          </p:nvPr>
        </p:nvSpPr>
        <p:spPr>
          <a:xfrm>
            <a:off x="1164405" y="766826"/>
            <a:ext cx="7695116"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7297151" y="1701801"/>
            <a:ext cx="3936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966" y="6353177"/>
            <a:ext cx="2010201" cy="390522"/>
          </a:xfrm>
          <a:prstGeom prst="rect">
            <a:avLst/>
          </a:prstGeom>
        </p:spPr>
      </p:pic>
    </p:spTree>
    <p:extLst>
      <p:ext uri="{BB962C8B-B14F-4D97-AF65-F5344CB8AC3E}">
        <p14:creationId xmlns:p14="http://schemas.microsoft.com/office/powerpoint/2010/main" val="4034515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Content Placeholder 3"/>
          <p:cNvSpPr>
            <a:spLocks noGrp="1"/>
          </p:cNvSpPr>
          <p:nvPr>
            <p:ph sz="half" idx="2"/>
          </p:nvPr>
        </p:nvSpPr>
        <p:spPr>
          <a:xfrm>
            <a:off x="6070541" y="1419826"/>
            <a:ext cx="6121460"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960967" y="1419826"/>
            <a:ext cx="4949821"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57153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idx="1"/>
          </p:nvPr>
        </p:nvSpPr>
        <p:spPr>
          <a:xfrm>
            <a:off x="960967" y="5643360"/>
            <a:ext cx="5035549"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960966" y="1773371"/>
            <a:ext cx="5035551"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6193368" y="1773371"/>
            <a:ext cx="5039784"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1137008" y="766826"/>
            <a:ext cx="7397393"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6197603" y="5643360"/>
            <a:ext cx="5035549"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966" y="6353177"/>
            <a:ext cx="2010201" cy="390522"/>
          </a:xfrm>
          <a:prstGeom prst="rect">
            <a:avLst/>
          </a:prstGeom>
        </p:spPr>
      </p:pic>
    </p:spTree>
    <p:extLst>
      <p:ext uri="{BB962C8B-B14F-4D97-AF65-F5344CB8AC3E}">
        <p14:creationId xmlns:p14="http://schemas.microsoft.com/office/powerpoint/2010/main" val="3955484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a:spLocks noGrp="1"/>
          </p:cNvSpPr>
          <p:nvPr>
            <p:ph type="title"/>
          </p:nvPr>
        </p:nvSpPr>
        <p:spPr>
          <a:xfrm>
            <a:off x="1178104" y="766826"/>
            <a:ext cx="7712467"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960966" y="1773371"/>
            <a:ext cx="5035551"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6193368" y="1773371"/>
            <a:ext cx="5039784"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966" y="6353177"/>
            <a:ext cx="2010201" cy="390522"/>
          </a:xfrm>
          <a:prstGeom prst="rect">
            <a:avLst/>
          </a:prstGeom>
        </p:spPr>
      </p:pic>
    </p:spTree>
    <p:extLst>
      <p:ext uri="{BB962C8B-B14F-4D97-AF65-F5344CB8AC3E}">
        <p14:creationId xmlns:p14="http://schemas.microsoft.com/office/powerpoint/2010/main" val="462182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6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355A1-BF8F-464F-9B49-3A2372DAF5D4}"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705007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12192000" cy="5181600"/>
          </a:xfrm>
          <a:prstGeom prst="rect">
            <a:avLst/>
          </a:prstGeom>
        </p:spPr>
      </p:pic>
      <p:sp>
        <p:nvSpPr>
          <p:cNvPr id="2" name="Title 1"/>
          <p:cNvSpPr>
            <a:spLocks noGrp="1"/>
          </p:cNvSpPr>
          <p:nvPr>
            <p:ph type="ctrTitle"/>
          </p:nvPr>
        </p:nvSpPr>
        <p:spPr>
          <a:xfrm>
            <a:off x="958851" y="2520001"/>
            <a:ext cx="10274300"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8851" y="687776"/>
            <a:ext cx="4108800" cy="281798"/>
          </a:xfrm>
          <a:prstGeom prst="rect">
            <a:avLst/>
          </a:prstGeom>
        </p:spPr>
      </p:pic>
    </p:spTree>
    <p:extLst>
      <p:ext uri="{BB962C8B-B14F-4D97-AF65-F5344CB8AC3E}">
        <p14:creationId xmlns:p14="http://schemas.microsoft.com/office/powerpoint/2010/main" val="82083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2355A1-BF8F-464F-9B49-3A2372DAF5D4}"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118964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2355A1-BF8F-464F-9B49-3A2372DAF5D4}"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358811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2355A1-BF8F-464F-9B49-3A2372DAF5D4}" type="datetimeFigureOut">
              <a:rPr lang="en-US" smtClean="0"/>
              <a:t>5/12/2015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235135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2355A1-BF8F-464F-9B49-3A2372DAF5D4}" type="datetimeFigureOut">
              <a:rPr lang="en-US" smtClean="0"/>
              <a:t>5/12/2015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2741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355A1-BF8F-464F-9B49-3A2372DAF5D4}" type="datetimeFigureOut">
              <a:rPr lang="en-US" smtClean="0"/>
              <a:t>5/12/2015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413053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355A1-BF8F-464F-9B49-3A2372DAF5D4}"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233572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355A1-BF8F-464F-9B49-3A2372DAF5D4}"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59793-9EF7-41F7-B1EE-E56893719A81}" type="slidenum">
              <a:rPr lang="en-US" smtClean="0"/>
              <a:t>‹#›</a:t>
            </a:fld>
            <a:endParaRPr lang="en-US"/>
          </a:p>
        </p:txBody>
      </p:sp>
    </p:spTree>
    <p:extLst>
      <p:ext uri="{BB962C8B-B14F-4D97-AF65-F5344CB8AC3E}">
        <p14:creationId xmlns:p14="http://schemas.microsoft.com/office/powerpoint/2010/main" val="131925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355A1-BF8F-464F-9B49-3A2372DAF5D4}" type="datetimeFigureOut">
              <a:rPr lang="en-US" smtClean="0"/>
              <a:t>5/12/2015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59793-9EF7-41F7-B1EE-E56893719A81}" type="slidenum">
              <a:rPr lang="en-US" smtClean="0"/>
              <a:t>‹#›</a:t>
            </a:fld>
            <a:endParaRPr lang="en-US"/>
          </a:p>
        </p:txBody>
      </p:sp>
    </p:spTree>
    <p:extLst>
      <p:ext uri="{BB962C8B-B14F-4D97-AF65-F5344CB8AC3E}">
        <p14:creationId xmlns:p14="http://schemas.microsoft.com/office/powerpoint/2010/main" val="243178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pPr defTabSz="457200"/>
            <a:fld id="{0DDD1723-F08C-BC4A-A158-087EDAF93B47}" type="datetimeFigureOut">
              <a:rPr lang="en-US" smtClean="0">
                <a:solidFill>
                  <a:srgbClr val="565A5C">
                    <a:tint val="75000"/>
                  </a:srgbClr>
                </a:solidFill>
              </a:rPr>
              <a:pPr defTabSz="457200"/>
              <a:t>5/12/2015</a:t>
            </a:fld>
            <a:endParaRPr lang="en-US">
              <a:solidFill>
                <a:srgbClr val="565A5C">
                  <a:tint val="75000"/>
                </a:srgb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pPr defTabSz="457200"/>
            <a:endParaRPr lang="en-US">
              <a:solidFill>
                <a:srgbClr val="565A5C">
                  <a:tint val="75000"/>
                </a:srgb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pPr defTabSz="457200"/>
            <a:fld id="{0CA058A1-CBA4-D04F-93B6-1CEDCCC56854}" type="slidenum">
              <a:rPr lang="en-US" smtClean="0">
                <a:solidFill>
                  <a:srgbClr val="565A5C">
                    <a:tint val="75000"/>
                  </a:srgbClr>
                </a:solidFill>
              </a:rPr>
              <a:pPr defTabSz="457200"/>
              <a:t>‹#›</a:t>
            </a:fld>
            <a:endParaRPr lang="en-US">
              <a:solidFill>
                <a:srgbClr val="565A5C">
                  <a:tint val="75000"/>
                </a:srgbClr>
              </a:solidFill>
            </a:endParaRPr>
          </a:p>
        </p:txBody>
      </p:sp>
    </p:spTree>
    <p:extLst>
      <p:ext uri="{BB962C8B-B14F-4D97-AF65-F5344CB8AC3E}">
        <p14:creationId xmlns:p14="http://schemas.microsoft.com/office/powerpoint/2010/main" val="2025259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Frontend Development</a:t>
            </a:r>
            <a:br>
              <a:rPr lang="en-US" dirty="0" smtClean="0"/>
            </a:br>
            <a:r>
              <a:rPr lang="en-US" dirty="0"/>
              <a:t/>
            </a:r>
            <a:br>
              <a:rPr lang="en-US" dirty="0"/>
            </a:br>
            <a:r>
              <a:rPr lang="en-US" dirty="0" err="1" smtClean="0"/>
              <a:t>AngularJS</a:t>
            </a:r>
            <a:endParaRPr lang="en-US" dirty="0" smtClean="0"/>
          </a:p>
        </p:txBody>
      </p:sp>
      <p:sp>
        <p:nvSpPr>
          <p:cNvPr id="7" name="TextBox 6"/>
          <p:cNvSpPr txBox="1"/>
          <p:nvPr/>
        </p:nvSpPr>
        <p:spPr>
          <a:xfrm>
            <a:off x="2244725" y="6280151"/>
            <a:ext cx="7704138" cy="123111"/>
          </a:xfrm>
          <a:prstGeom prst="rect">
            <a:avLst/>
          </a:prstGeom>
          <a:noFill/>
        </p:spPr>
        <p:txBody>
          <a:bodyPr wrap="square" lIns="0" tIns="0" rIns="0" bIns="0" rtlCol="0" anchor="ctr" anchorCtr="0">
            <a:spAutoFit/>
          </a:bodyPr>
          <a:lstStyle/>
          <a:p>
            <a:pPr defTabSz="457200"/>
            <a:r>
              <a:rPr lang="de-DE" sz="800" dirty="0">
                <a:solidFill>
                  <a:srgbClr val="FFFFFF"/>
                </a:solidFill>
                <a:cs typeface="Arial"/>
              </a:rPr>
              <a:t>Pregatit </a:t>
            </a:r>
            <a:r>
              <a:rPr lang="de-DE" sz="800" dirty="0" smtClean="0">
                <a:solidFill>
                  <a:srgbClr val="FFFFFF"/>
                </a:solidFill>
                <a:cs typeface="Arial"/>
              </a:rPr>
              <a:t>de: Alexandru Dima </a:t>
            </a:r>
            <a:r>
              <a:rPr lang="de-DE" sz="800" dirty="0">
                <a:solidFill>
                  <a:srgbClr val="FFFFFF"/>
                </a:solidFill>
                <a:cs typeface="Arial"/>
              </a:rPr>
              <a:t>	Data: 20.10.2014</a:t>
            </a:r>
            <a:endParaRPr lang="en-US" sz="800" dirty="0">
              <a:solidFill>
                <a:srgbClr val="FFFFFF"/>
              </a:solidFill>
              <a:cs typeface="Arial"/>
            </a:endParaRPr>
          </a:p>
        </p:txBody>
      </p:sp>
    </p:spTree>
    <p:extLst>
      <p:ext uri="{BB962C8B-B14F-4D97-AF65-F5344CB8AC3E}">
        <p14:creationId xmlns:p14="http://schemas.microsoft.com/office/powerpoint/2010/main" val="1492301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528828" cy="594000"/>
          </a:xfrm>
        </p:spPr>
        <p:txBody>
          <a:bodyPr/>
          <a:lstStyle/>
          <a:p>
            <a:r>
              <a:rPr lang="en-US" dirty="0" smtClean="0"/>
              <a:t>Application</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pPr marL="285750" indent="-285750">
              <a:buFont typeface="Arial" panose="020B0604020202020204" pitchFamily="34" charset="0"/>
              <a:buChar char="•"/>
            </a:pPr>
            <a:r>
              <a:rPr lang="en-US" dirty="0" smtClean="0"/>
              <a:t>Initializes the built-in objects;</a:t>
            </a:r>
          </a:p>
          <a:p>
            <a:pPr marL="285750" indent="-285750">
              <a:buFont typeface="Arial" panose="020B0604020202020204" pitchFamily="34" charset="0"/>
              <a:buChar char="•"/>
            </a:pPr>
            <a:r>
              <a:rPr lang="en-US" dirty="0" smtClean="0"/>
              <a:t>Creates the </a:t>
            </a:r>
            <a:r>
              <a:rPr lang="en-US" dirty="0" err="1" smtClean="0"/>
              <a:t>AngularJS</a:t>
            </a:r>
            <a:r>
              <a:rPr lang="en-US" dirty="0" smtClean="0"/>
              <a:t> scopes;</a:t>
            </a:r>
          </a:p>
          <a:p>
            <a:pPr marL="285750" indent="-285750">
              <a:buFont typeface="Arial" panose="020B0604020202020204" pitchFamily="34" charset="0"/>
              <a:buChar char="•"/>
            </a:pPr>
            <a:r>
              <a:rPr lang="en-US" dirty="0" smtClean="0"/>
              <a:t>Starts the compiler;</a:t>
            </a:r>
          </a:p>
        </p:txBody>
      </p:sp>
    </p:spTree>
    <p:extLst>
      <p:ext uri="{BB962C8B-B14F-4D97-AF65-F5344CB8AC3E}">
        <p14:creationId xmlns:p14="http://schemas.microsoft.com/office/powerpoint/2010/main" val="2409147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528828" cy="594000"/>
          </a:xfrm>
        </p:spPr>
        <p:txBody>
          <a:bodyPr/>
          <a:lstStyle/>
          <a:p>
            <a:r>
              <a:rPr lang="en-US" dirty="0" smtClean="0"/>
              <a:t>Application</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initialize an </a:t>
            </a:r>
            <a:r>
              <a:rPr lang="en-US" dirty="0" err="1"/>
              <a:t>AngularJS</a:t>
            </a:r>
            <a:r>
              <a:rPr lang="en-US" dirty="0"/>
              <a:t> application:</a:t>
            </a:r>
          </a:p>
          <a:p>
            <a:pPr marL="742950" lvl="1" indent="-285750">
              <a:buFont typeface="Arial" panose="020B0604020202020204" pitchFamily="34" charset="0"/>
              <a:buChar char="•"/>
            </a:pPr>
            <a:r>
              <a:rPr lang="en-US" dirty="0" err="1"/>
              <a:t>angular.module</a:t>
            </a:r>
            <a:r>
              <a:rPr lang="en-US" dirty="0"/>
              <a:t>(‘</a:t>
            </a:r>
            <a:r>
              <a:rPr lang="en-US" dirty="0" err="1"/>
              <a:t>appName</a:t>
            </a:r>
            <a:r>
              <a:rPr lang="en-US" dirty="0"/>
              <a:t>', []);</a:t>
            </a:r>
          </a:p>
          <a:p>
            <a:pPr marL="742950" lvl="1" indent="-285750">
              <a:buFont typeface="Arial" panose="020B0604020202020204" pitchFamily="34" charset="0"/>
              <a:buChar char="•"/>
            </a:pPr>
            <a:r>
              <a:rPr lang="en-US" dirty="0"/>
              <a:t>&lt;ANY ng-app=“</a:t>
            </a:r>
            <a:r>
              <a:rPr lang="en-US" dirty="0" err="1"/>
              <a:t>appName</a:t>
            </a:r>
            <a:r>
              <a:rPr lang="en-US" dirty="0"/>
              <a:t>”…&gt;…&lt;/ANY&gt;</a:t>
            </a:r>
          </a:p>
        </p:txBody>
      </p:sp>
    </p:spTree>
    <p:extLst>
      <p:ext uri="{BB962C8B-B14F-4D97-AF65-F5344CB8AC3E}">
        <p14:creationId xmlns:p14="http://schemas.microsoft.com/office/powerpoint/2010/main" val="2731749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528828" cy="594000"/>
          </a:xfrm>
        </p:spPr>
        <p:txBody>
          <a:bodyPr/>
          <a:lstStyle/>
          <a:p>
            <a:r>
              <a:rPr lang="en-US" dirty="0" smtClean="0"/>
              <a:t>Application</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AngularJS</a:t>
            </a:r>
            <a:r>
              <a:rPr lang="en-US" dirty="0" smtClean="0"/>
              <a:t> built-in objects:</a:t>
            </a:r>
          </a:p>
          <a:p>
            <a:pPr marL="742950" lvl="1" indent="-285750">
              <a:buFont typeface="Arial" panose="020B0604020202020204" pitchFamily="34" charset="0"/>
              <a:buChar char="•"/>
            </a:pPr>
            <a:r>
              <a:rPr lang="en-US" dirty="0" smtClean="0"/>
              <a:t>angular</a:t>
            </a:r>
          </a:p>
          <a:p>
            <a:pPr marL="742950" lvl="1" indent="-285750">
              <a:buFont typeface="Arial" panose="020B0604020202020204" pitchFamily="34" charset="0"/>
              <a:buChar char="•"/>
            </a:pPr>
            <a:r>
              <a:rPr lang="en-US" dirty="0" smtClean="0"/>
              <a:t>$</a:t>
            </a:r>
            <a:r>
              <a:rPr lang="en-US" dirty="0" err="1" smtClean="0"/>
              <a:t>rootScope</a:t>
            </a:r>
            <a:endParaRPr lang="en-US" dirty="0" smtClean="0"/>
          </a:p>
          <a:p>
            <a:pPr marL="742950" lvl="1" indent="-285750">
              <a:buFont typeface="Arial" panose="020B0604020202020204" pitchFamily="34" charset="0"/>
              <a:buChar char="•"/>
            </a:pPr>
            <a:r>
              <a:rPr lang="en-US" dirty="0" smtClean="0"/>
              <a:t>$scope</a:t>
            </a:r>
          </a:p>
          <a:p>
            <a:pPr marL="742950" lvl="1" indent="-285750">
              <a:buFont typeface="Arial" panose="020B0604020202020204" pitchFamily="34" charset="0"/>
              <a:buChar char="•"/>
            </a:pPr>
            <a:r>
              <a:rPr lang="en-US" dirty="0" err="1" smtClean="0"/>
              <a:t>etc</a:t>
            </a:r>
            <a:endParaRPr lang="en-US" dirty="0"/>
          </a:p>
        </p:txBody>
      </p:sp>
    </p:spTree>
    <p:extLst>
      <p:ext uri="{BB962C8B-B14F-4D97-AF65-F5344CB8AC3E}">
        <p14:creationId xmlns:p14="http://schemas.microsoft.com/office/powerpoint/2010/main" val="420784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090289" cy="594000"/>
          </a:xfrm>
        </p:spPr>
        <p:txBody>
          <a:bodyPr/>
          <a:lstStyle/>
          <a:p>
            <a:r>
              <a:rPr lang="en-US" dirty="0" smtClean="0"/>
              <a:t>Directives</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pPr marL="285750" indent="-285750">
              <a:buFont typeface="Arial" panose="020B0604020202020204" pitchFamily="34" charset="0"/>
              <a:buChar char="•"/>
            </a:pPr>
            <a:r>
              <a:rPr lang="en-US" dirty="0" smtClean="0"/>
              <a:t>Extend angular vocabulary</a:t>
            </a:r>
          </a:p>
          <a:p>
            <a:pPr marL="285750" indent="-285750">
              <a:buFont typeface="Arial" panose="020B0604020202020204" pitchFamily="34" charset="0"/>
              <a:buChar char="•"/>
            </a:pPr>
            <a:r>
              <a:rPr lang="en-US" dirty="0" smtClean="0"/>
              <a:t>Markers on DOM elements</a:t>
            </a:r>
          </a:p>
          <a:p>
            <a:pPr marL="285750" indent="-285750">
              <a:buFont typeface="Arial" panose="020B0604020202020204" pitchFamily="34" charset="0"/>
              <a:buChar char="•"/>
            </a:pPr>
            <a:r>
              <a:rPr lang="en-US" dirty="0" smtClean="0"/>
              <a:t>Types:</a:t>
            </a:r>
          </a:p>
          <a:p>
            <a:pPr marL="742950" lvl="1" indent="-285750">
              <a:buFont typeface="Arial" panose="020B0604020202020204" pitchFamily="34" charset="0"/>
              <a:buChar char="•"/>
            </a:pPr>
            <a:r>
              <a:rPr lang="en-US" dirty="0" smtClean="0"/>
              <a:t>HTML attributes</a:t>
            </a:r>
          </a:p>
          <a:p>
            <a:pPr marL="742950" lvl="1" indent="-285750">
              <a:buFont typeface="Arial" panose="020B0604020202020204" pitchFamily="34" charset="0"/>
              <a:buChar char="•"/>
            </a:pPr>
            <a:r>
              <a:rPr lang="en-US" dirty="0" smtClean="0"/>
              <a:t>HTML elements</a:t>
            </a:r>
          </a:p>
          <a:p>
            <a:pPr marL="742950" lvl="1" indent="-285750">
              <a:buFont typeface="Arial" panose="020B0604020202020204" pitchFamily="34" charset="0"/>
              <a:buChar char="•"/>
            </a:pPr>
            <a:r>
              <a:rPr lang="en-US" dirty="0" smtClean="0"/>
              <a:t>CSS classes</a:t>
            </a:r>
          </a:p>
          <a:p>
            <a:pPr marL="742950" lvl="1" indent="-285750">
              <a:buFont typeface="Arial" panose="020B0604020202020204" pitchFamily="34" charset="0"/>
              <a:buChar char="•"/>
            </a:pPr>
            <a:r>
              <a:rPr lang="en-US" dirty="0" smtClean="0"/>
              <a:t>HTML comments</a:t>
            </a:r>
            <a:endParaRPr lang="en-US" dirty="0"/>
          </a:p>
          <a:p>
            <a:pPr marL="285750" indent="-285750">
              <a:buFont typeface="Arial" panose="020B0604020202020204" pitchFamily="34" charset="0"/>
              <a:buChar char="•"/>
            </a:pPr>
            <a:r>
              <a:rPr lang="en-US" dirty="0" smtClean="0"/>
              <a:t>Add specific behavior</a:t>
            </a:r>
          </a:p>
          <a:p>
            <a:pPr marL="285750" indent="-285750">
              <a:buFont typeface="Arial" panose="020B0604020202020204" pitchFamily="34" charset="0"/>
              <a:buChar char="•"/>
            </a:pPr>
            <a:r>
              <a:rPr lang="en-US" dirty="0" smtClean="0"/>
              <a:t>Transform and manipulate DOM</a:t>
            </a:r>
          </a:p>
        </p:txBody>
      </p:sp>
    </p:spTree>
    <p:extLst>
      <p:ext uri="{BB962C8B-B14F-4D97-AF65-F5344CB8AC3E}">
        <p14:creationId xmlns:p14="http://schemas.microsoft.com/office/powerpoint/2010/main" val="4157666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directives</a:t>
            </a:r>
            <a:endParaRPr lang="en-US" dirty="0"/>
          </a:p>
        </p:txBody>
      </p:sp>
      <p:sp>
        <p:nvSpPr>
          <p:cNvPr id="3" name="Text Placeholder 2"/>
          <p:cNvSpPr>
            <a:spLocks noGrp="1"/>
          </p:cNvSpPr>
          <p:nvPr>
            <p:ph type="body" sz="half" idx="2"/>
          </p:nvPr>
        </p:nvSpPr>
        <p:spPr>
          <a:xfrm>
            <a:off x="1164405" y="1619914"/>
            <a:ext cx="7695116" cy="3930650"/>
          </a:xfrm>
        </p:spPr>
        <p:txBody>
          <a:bodyPr>
            <a:normAutofit/>
          </a:bodyPr>
          <a:lstStyle/>
          <a:p>
            <a:pPr marL="285750" indent="-285750">
              <a:buFont typeface="Arial" panose="020B0604020202020204" pitchFamily="34" charset="0"/>
              <a:buChar char="•"/>
            </a:pPr>
            <a:r>
              <a:rPr lang="en-US" b="1" dirty="0"/>
              <a:t>ng-app</a:t>
            </a:r>
            <a:r>
              <a:rPr lang="en-US" dirty="0"/>
              <a:t> : This directive defines and links an AngularJS application to HTML</a:t>
            </a:r>
            <a:r>
              <a:rPr lang="en-US" dirty="0" smtClean="0"/>
              <a:t>.</a:t>
            </a:r>
          </a:p>
          <a:p>
            <a:r>
              <a:rPr lang="en-US" dirty="0" smtClean="0"/>
              <a:t> Example: &lt;div ng-app=“</a:t>
            </a:r>
            <a:r>
              <a:rPr lang="en-US" dirty="0" err="1" smtClean="0"/>
              <a:t>myApp</a:t>
            </a:r>
            <a:r>
              <a:rPr lang="en-US" dirty="0" smtClean="0"/>
              <a:t>”&gt;/*Here we have an angular compiled HTML*/&lt;/div&gt;</a:t>
            </a:r>
            <a:endParaRPr lang="en-US" dirty="0"/>
          </a:p>
          <a:p>
            <a:pPr marL="285750" indent="-285750">
              <a:buFont typeface="Arial" panose="020B0604020202020204" pitchFamily="34" charset="0"/>
              <a:buChar char="•"/>
            </a:pPr>
            <a:r>
              <a:rPr lang="en-US" b="1" dirty="0" smtClean="0"/>
              <a:t>ng-controller</a:t>
            </a:r>
            <a:r>
              <a:rPr lang="en-US" dirty="0"/>
              <a:t> tells AngularJS what controller to use with </a:t>
            </a:r>
            <a:r>
              <a:rPr lang="en-US" dirty="0" smtClean="0"/>
              <a:t>the view.</a:t>
            </a:r>
          </a:p>
          <a:p>
            <a:pPr marL="285750" indent="-285750">
              <a:buFont typeface="Arial" panose="020B0604020202020204" pitchFamily="34" charset="0"/>
              <a:buChar char="•"/>
            </a:pPr>
            <a:endParaRPr lang="en-US" dirty="0"/>
          </a:p>
          <a:p>
            <a:r>
              <a:rPr lang="en-US" dirty="0" smtClean="0"/>
              <a:t>Example: &lt;div ng-app=“</a:t>
            </a:r>
            <a:r>
              <a:rPr lang="en-US" dirty="0" err="1" smtClean="0"/>
              <a:t>myApp</a:t>
            </a:r>
            <a:r>
              <a:rPr lang="en-US" dirty="0" smtClean="0"/>
              <a:t>”&gt;</a:t>
            </a:r>
          </a:p>
          <a:p>
            <a:r>
              <a:rPr lang="en-US" dirty="0"/>
              <a:t>	</a:t>
            </a:r>
            <a:r>
              <a:rPr lang="en-US" dirty="0" smtClean="0"/>
              <a:t>		&lt;div ng-controller=“</a:t>
            </a:r>
            <a:r>
              <a:rPr lang="en-US" dirty="0" err="1" smtClean="0"/>
              <a:t>MyC</a:t>
            </a:r>
            <a:r>
              <a:rPr lang="en-US" dirty="0" smtClean="0"/>
              <a:t>”&gt;</a:t>
            </a:r>
          </a:p>
          <a:p>
            <a:r>
              <a:rPr lang="en-US" dirty="0"/>
              <a:t>	</a:t>
            </a:r>
            <a:r>
              <a:rPr lang="en-US" dirty="0" smtClean="0"/>
              <a:t>/*Here we have HTML code manipulated </a:t>
            </a:r>
            <a:r>
              <a:rPr lang="en-US" b="1" dirty="0" smtClean="0"/>
              <a:t>only</a:t>
            </a:r>
            <a:r>
              <a:rPr lang="en-US" dirty="0" smtClean="0"/>
              <a:t> by the </a:t>
            </a:r>
            <a:r>
              <a:rPr lang="en-US" dirty="0" err="1" smtClean="0"/>
              <a:t>MyC</a:t>
            </a:r>
            <a:r>
              <a:rPr lang="en-US" dirty="0" smtClean="0"/>
              <a:t> controller*/</a:t>
            </a:r>
          </a:p>
          <a:p>
            <a:r>
              <a:rPr lang="en-US" dirty="0"/>
              <a:t>	</a:t>
            </a:r>
            <a:r>
              <a:rPr lang="en-US" dirty="0" smtClean="0"/>
              <a:t>	 &lt;/div&gt;&lt;/div&gt;</a:t>
            </a:r>
          </a:p>
          <a:p>
            <a:pPr marL="285750" indent="-285750">
              <a:buFont typeface="Arial" panose="020B0604020202020204" pitchFamily="34" charset="0"/>
              <a:buChar char="•"/>
            </a:pPr>
            <a:endParaRPr lang="en-US" b="1" dirty="0"/>
          </a:p>
          <a:p>
            <a:endParaRPr lang="en-US" dirty="0"/>
          </a:p>
        </p:txBody>
      </p:sp>
      <p:sp>
        <p:nvSpPr>
          <p:cNvPr id="6" name="Rectangle 3"/>
          <p:cNvSpPr>
            <a:spLocks noChangeArrowheads="1"/>
          </p:cNvSpPr>
          <p:nvPr/>
        </p:nvSpPr>
        <p:spPr bwMode="auto">
          <a:xfrm>
            <a:off x="1426464" y="3233505"/>
            <a:ext cx="2350008" cy="2179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80"/>
                </a:solidFill>
                <a:effectLst/>
                <a:latin typeface="Menlo"/>
              </a:rPr>
              <a:t>&lt;ANY</a:t>
            </a:r>
            <a:r>
              <a:rPr kumimoji="0" lang="en-US" altLang="en-US" sz="1000" b="0" i="0" u="none" strike="noStrike" cap="none" normalizeH="0" baseline="0" dirty="0" smtClean="0">
                <a:ln>
                  <a:noFill/>
                </a:ln>
                <a:solidFill>
                  <a:srgbClr val="333333"/>
                </a:solidFill>
                <a:effectLst/>
                <a:latin typeface="Menlo"/>
              </a:rPr>
              <a:t> </a:t>
            </a:r>
            <a:r>
              <a:rPr kumimoji="0" lang="en-US" altLang="en-US" sz="1000" b="0" i="0" u="none" strike="noStrike" cap="none" normalizeH="0" baseline="0" dirty="0" smtClean="0">
                <a:ln>
                  <a:noFill/>
                </a:ln>
                <a:solidFill>
                  <a:srgbClr val="008080"/>
                </a:solidFill>
                <a:effectLst/>
                <a:latin typeface="Menlo"/>
              </a:rPr>
              <a:t>ng-controller</a:t>
            </a:r>
            <a:r>
              <a:rPr kumimoji="0" lang="en-US" altLang="en-US" sz="1000" b="0" i="0" u="none" strike="noStrike" cap="none" normalizeH="0" baseline="0" dirty="0" smtClean="0">
                <a:ln>
                  <a:noFill/>
                </a:ln>
                <a:solidFill>
                  <a:srgbClr val="333333"/>
                </a:solidFill>
                <a:effectLst/>
                <a:latin typeface="Menlo"/>
              </a:rPr>
              <a:t>=</a:t>
            </a:r>
            <a:r>
              <a:rPr kumimoji="0" lang="en-US" altLang="en-US" sz="1000" b="0" i="0" u="none" strike="noStrike" cap="none" normalizeH="0" baseline="0" dirty="0" smtClean="0">
                <a:ln>
                  <a:noFill/>
                </a:ln>
                <a:solidFill>
                  <a:srgbClr val="DD1144"/>
                </a:solidFill>
                <a:effectLst/>
                <a:latin typeface="Menlo"/>
              </a:rPr>
              <a:t>""</a:t>
            </a:r>
            <a:r>
              <a:rPr kumimoji="0" lang="en-US" altLang="en-US" sz="1000" b="0" i="0" u="none" strike="noStrike" cap="none" normalizeH="0" baseline="0" dirty="0" smtClean="0">
                <a:ln>
                  <a:noFill/>
                </a:ln>
                <a:solidFill>
                  <a:srgbClr val="000080"/>
                </a:solidFill>
                <a:effectLst/>
                <a:latin typeface="Menlo"/>
              </a:rPr>
              <a:t>&gt;</a:t>
            </a:r>
            <a:r>
              <a:rPr kumimoji="0" lang="en-US" altLang="en-US" sz="1000" b="0" i="0" u="none" strike="noStrike" cap="none" normalizeH="0" baseline="0" dirty="0" smtClean="0">
                <a:ln>
                  <a:noFill/>
                </a:ln>
                <a:solidFill>
                  <a:srgbClr val="333333"/>
                </a:solidFill>
                <a:effectLst/>
                <a:latin typeface="Menlo"/>
              </a:rPr>
              <a:t> ... </a:t>
            </a:r>
            <a:r>
              <a:rPr kumimoji="0" lang="en-US" altLang="en-US" sz="1000" b="0" i="0" u="none" strike="noStrike" cap="none" normalizeH="0" baseline="0" dirty="0" smtClean="0">
                <a:ln>
                  <a:noFill/>
                </a:ln>
                <a:solidFill>
                  <a:srgbClr val="000080"/>
                </a:solidFill>
                <a:effectLst/>
                <a:latin typeface="Menlo"/>
              </a:rPr>
              <a:t>&lt;/ANY&gt;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633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174264" cy="594000"/>
          </a:xfrm>
        </p:spPr>
        <p:txBody>
          <a:bodyPr/>
          <a:lstStyle/>
          <a:p>
            <a:r>
              <a:rPr lang="en-US" dirty="0" smtClean="0"/>
              <a:t>Controllers</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pPr marL="285750" indent="-285750">
              <a:buFont typeface="Arial" panose="020B0604020202020204" pitchFamily="34" charset="0"/>
              <a:buChar char="•"/>
            </a:pPr>
            <a:r>
              <a:rPr lang="en-US" dirty="0" smtClean="0"/>
              <a:t>Functions</a:t>
            </a:r>
          </a:p>
          <a:p>
            <a:pPr marL="285750" indent="-285750">
              <a:buFont typeface="Arial" panose="020B0604020202020204" pitchFamily="34" charset="0"/>
              <a:buChar char="•"/>
            </a:pPr>
            <a:r>
              <a:rPr lang="en-US" dirty="0" smtClean="0"/>
              <a:t>Control interaction with templates</a:t>
            </a:r>
          </a:p>
          <a:p>
            <a:pPr marL="285750" indent="-285750">
              <a:buFont typeface="Arial" panose="020B0604020202020204" pitchFamily="34" charset="0"/>
              <a:buChar char="•"/>
            </a:pPr>
            <a:r>
              <a:rPr lang="en-US" dirty="0" smtClean="0"/>
              <a:t>Add behavior</a:t>
            </a:r>
          </a:p>
          <a:p>
            <a:pPr marL="285750" indent="-285750">
              <a:buFont typeface="Arial" panose="020B0604020202020204" pitchFamily="34" charset="0"/>
              <a:buChar char="•"/>
            </a:pPr>
            <a:r>
              <a:rPr lang="en-US" dirty="0" smtClean="0"/>
              <a:t>Declaration:</a:t>
            </a:r>
          </a:p>
          <a:p>
            <a:pPr marL="742950" lvl="1" indent="-285750">
              <a:buFont typeface="Arial" panose="020B0604020202020204" pitchFamily="34" charset="0"/>
              <a:buChar char="•"/>
            </a:pPr>
            <a:r>
              <a:rPr lang="en-US" dirty="0" err="1" smtClean="0"/>
              <a:t>myApp.controller</a:t>
            </a:r>
            <a:r>
              <a:rPr lang="en-US" dirty="0" smtClean="0"/>
              <a:t>(‘</a:t>
            </a:r>
            <a:r>
              <a:rPr lang="en-US" dirty="0" err="1" smtClean="0"/>
              <a:t>MyController</a:t>
            </a:r>
            <a:r>
              <a:rPr lang="en-US" dirty="0" smtClean="0"/>
              <a:t>‘, [‘dependency’, function(dependency) { … }])</a:t>
            </a:r>
          </a:p>
          <a:p>
            <a:pPr marL="742950" lvl="1" indent="-285750">
              <a:buFont typeface="Arial" panose="020B0604020202020204" pitchFamily="34" charset="0"/>
              <a:buChar char="•"/>
            </a:pPr>
            <a:r>
              <a:rPr lang="en-US" dirty="0" err="1"/>
              <a:t>myApp.controller</a:t>
            </a:r>
            <a:r>
              <a:rPr lang="en-US" dirty="0"/>
              <a:t>(‘</a:t>
            </a:r>
            <a:r>
              <a:rPr lang="en-US" dirty="0" err="1"/>
              <a:t>MyController</a:t>
            </a:r>
            <a:r>
              <a:rPr lang="en-US" dirty="0" smtClean="0"/>
              <a:t>‘, </a:t>
            </a:r>
            <a:r>
              <a:rPr lang="en-US" dirty="0"/>
              <a:t>function(dependency) { … </a:t>
            </a:r>
            <a:r>
              <a:rPr lang="en-US" dirty="0" smtClean="0"/>
              <a:t>})</a:t>
            </a:r>
          </a:p>
          <a:p>
            <a:pPr marL="285750" indent="-285750">
              <a:buFont typeface="Arial" panose="020B0604020202020204" pitchFamily="34" charset="0"/>
              <a:buChar char="•"/>
            </a:pPr>
            <a:r>
              <a:rPr lang="en-US" dirty="0" smtClean="0"/>
              <a:t>Use:</a:t>
            </a:r>
          </a:p>
          <a:p>
            <a:pPr marL="742950" lvl="1" indent="-285750">
              <a:buFont typeface="Arial" panose="020B0604020202020204" pitchFamily="34" charset="0"/>
              <a:buChar char="•"/>
            </a:pPr>
            <a:r>
              <a:rPr lang="en-US" dirty="0" smtClean="0"/>
              <a:t>ng-controller=“</a:t>
            </a:r>
            <a:r>
              <a:rPr lang="en-US" dirty="0" err="1" smtClean="0"/>
              <a:t>MyController</a:t>
            </a:r>
            <a:r>
              <a:rPr lang="en-US" dirty="0" smtClean="0"/>
              <a:t>”</a:t>
            </a:r>
          </a:p>
          <a:p>
            <a:pPr marL="742950" lvl="1" indent="-285750">
              <a:buFont typeface="Arial" panose="020B0604020202020204" pitchFamily="34" charset="0"/>
              <a:buChar char="•"/>
            </a:pPr>
            <a:r>
              <a:rPr lang="en-US" dirty="0" smtClean="0"/>
              <a:t>Inside $</a:t>
            </a:r>
            <a:r>
              <a:rPr lang="en-US" dirty="0" err="1" smtClean="0"/>
              <a:t>routeProvider</a:t>
            </a:r>
            <a:endParaRPr lang="en-US" dirty="0"/>
          </a:p>
          <a:p>
            <a:pPr marL="742950" lvl="1"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21779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Text Placeholder 2"/>
          <p:cNvSpPr>
            <a:spLocks noGrp="1"/>
          </p:cNvSpPr>
          <p:nvPr>
            <p:ph type="body" sz="half" idx="2"/>
          </p:nvPr>
        </p:nvSpPr>
        <p:spPr>
          <a:xfrm>
            <a:off x="923544" y="1701801"/>
            <a:ext cx="10309607" cy="3930650"/>
          </a:xfrm>
        </p:spPr>
        <p:txBody>
          <a:bodyPr/>
          <a:lstStyle/>
          <a:p>
            <a:pPr marL="285750" indent="-285750">
              <a:buFont typeface="Arial" panose="020B0604020202020204" pitchFamily="34" charset="0"/>
              <a:buChar char="•"/>
            </a:pPr>
            <a:r>
              <a:rPr lang="en-US" dirty="0"/>
              <a:t>Dependency Injection (DI) is a software design pattern that deals with how components get hold of their dependencies</a:t>
            </a:r>
            <a:r>
              <a:rPr lang="en-US" dirty="0" smtClean="0"/>
              <a:t>.</a:t>
            </a:r>
          </a:p>
          <a:p>
            <a:pPr marL="285750" indent="-285750">
              <a:buFont typeface="Arial" panose="020B0604020202020204" pitchFamily="34" charset="0"/>
              <a:buChar char="•"/>
            </a:pPr>
            <a:r>
              <a:rPr lang="en-US" dirty="0" smtClean="0"/>
              <a:t>For example, in the declaration of a controller, the AngularJS Dependency Injection engine is responsible for instantiating the right dependencies</a:t>
            </a:r>
          </a:p>
          <a:p>
            <a:endParaRPr lang="en-US" dirty="0"/>
          </a:p>
        </p:txBody>
      </p:sp>
      <p:pic>
        <p:nvPicPr>
          <p:cNvPr id="4" name="Picture 3"/>
          <p:cNvPicPr>
            <a:picLocks noChangeAspect="1"/>
          </p:cNvPicPr>
          <p:nvPr/>
        </p:nvPicPr>
        <p:blipFill>
          <a:blip r:embed="rId2"/>
          <a:stretch>
            <a:fillRect/>
          </a:stretch>
        </p:blipFill>
        <p:spPr>
          <a:xfrm>
            <a:off x="923543" y="4180394"/>
            <a:ext cx="10309607" cy="1452057"/>
          </a:xfrm>
          <a:prstGeom prst="rect">
            <a:avLst/>
          </a:prstGeom>
        </p:spPr>
      </p:pic>
    </p:spTree>
    <p:extLst>
      <p:ext uri="{BB962C8B-B14F-4D97-AF65-F5344CB8AC3E}">
        <p14:creationId xmlns:p14="http://schemas.microsoft.com/office/powerpoint/2010/main" val="374557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directives</a:t>
            </a:r>
            <a:endParaRPr lang="en-US" dirty="0"/>
          </a:p>
        </p:txBody>
      </p:sp>
      <p:sp>
        <p:nvSpPr>
          <p:cNvPr id="3" name="Text Placeholder 2"/>
          <p:cNvSpPr>
            <a:spLocks noGrp="1"/>
          </p:cNvSpPr>
          <p:nvPr>
            <p:ph type="body" sz="half" idx="2"/>
          </p:nvPr>
        </p:nvSpPr>
        <p:spPr>
          <a:xfrm>
            <a:off x="1554480" y="1738377"/>
            <a:ext cx="9578087" cy="3930650"/>
          </a:xfrm>
        </p:spPr>
        <p:txBody>
          <a:bodyPr/>
          <a:lstStyle/>
          <a:p>
            <a:pPr marL="285750" indent="-285750">
              <a:buFont typeface="Arial" panose="020B0604020202020204" pitchFamily="34" charset="0"/>
              <a:buChar char="•"/>
            </a:pPr>
            <a:r>
              <a:rPr lang="en-US" b="1" dirty="0"/>
              <a:t>ng-bind: </a:t>
            </a:r>
            <a:r>
              <a:rPr lang="en-US" dirty="0"/>
              <a:t>tells Angular to replace the text content of the specified HTML element with the value of a given expression, and to update the text content when the value of that expression changes</a:t>
            </a:r>
            <a:r>
              <a:rPr lang="en-US" dirty="0" smtClean="0"/>
              <a:t>. </a:t>
            </a:r>
            <a:endParaRPr lang="en-US" dirty="0"/>
          </a:p>
          <a:p>
            <a:pPr marL="285750" indent="-285750">
              <a:buFont typeface="Arial" panose="020B0604020202020204" pitchFamily="34" charset="0"/>
              <a:buChar char="•"/>
            </a:pPr>
            <a:r>
              <a:rPr lang="en-US" b="1" dirty="0"/>
              <a:t>ng-model</a:t>
            </a:r>
            <a:r>
              <a:rPr lang="en-US" dirty="0"/>
              <a:t> : This directive binds the values of AngularJS application data to HTML input controls.</a:t>
            </a:r>
          </a:p>
          <a:p>
            <a:endParaRPr lang="en-US" dirty="0"/>
          </a:p>
        </p:txBody>
      </p:sp>
      <p:pic>
        <p:nvPicPr>
          <p:cNvPr id="4" name="Picture 3"/>
          <p:cNvPicPr>
            <a:picLocks noChangeAspect="1"/>
          </p:cNvPicPr>
          <p:nvPr/>
        </p:nvPicPr>
        <p:blipFill>
          <a:blip r:embed="rId2"/>
          <a:stretch>
            <a:fillRect/>
          </a:stretch>
        </p:blipFill>
        <p:spPr>
          <a:xfrm>
            <a:off x="1655064" y="4285678"/>
            <a:ext cx="6053328" cy="1099456"/>
          </a:xfrm>
          <a:prstGeom prst="rect">
            <a:avLst/>
          </a:prstGeom>
        </p:spPr>
      </p:pic>
      <p:sp>
        <p:nvSpPr>
          <p:cNvPr id="6" name="Rectangle 2"/>
          <p:cNvSpPr>
            <a:spLocks noChangeArrowheads="1"/>
          </p:cNvSpPr>
          <p:nvPr/>
        </p:nvSpPr>
        <p:spPr bwMode="auto">
          <a:xfrm>
            <a:off x="4178808" y="3386147"/>
            <a:ext cx="1856232" cy="2179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80"/>
                </a:solidFill>
                <a:effectLst/>
                <a:latin typeface="Menlo"/>
              </a:rPr>
              <a:t>&lt;ANY</a:t>
            </a:r>
            <a:r>
              <a:rPr kumimoji="0" lang="en-US" altLang="en-US" sz="1000" b="0" i="0" u="none" strike="noStrike" cap="none" normalizeH="0" baseline="0" dirty="0" smtClean="0">
                <a:ln>
                  <a:noFill/>
                </a:ln>
                <a:solidFill>
                  <a:srgbClr val="333333"/>
                </a:solidFill>
                <a:effectLst/>
                <a:latin typeface="Menlo"/>
              </a:rPr>
              <a:t> </a:t>
            </a:r>
            <a:r>
              <a:rPr kumimoji="0" lang="en-US" altLang="en-US" sz="1000" b="0" i="0" u="none" strike="noStrike" cap="none" normalizeH="0" baseline="0" dirty="0" smtClean="0">
                <a:ln>
                  <a:noFill/>
                </a:ln>
                <a:solidFill>
                  <a:srgbClr val="008080"/>
                </a:solidFill>
                <a:effectLst/>
                <a:latin typeface="Menlo"/>
              </a:rPr>
              <a:t>ng-bind</a:t>
            </a:r>
            <a:r>
              <a:rPr kumimoji="0" lang="en-US" altLang="en-US" sz="1000" b="0" i="0" u="none" strike="noStrike" cap="none" normalizeH="0" baseline="0" dirty="0" smtClean="0">
                <a:ln>
                  <a:noFill/>
                </a:ln>
                <a:solidFill>
                  <a:srgbClr val="333333"/>
                </a:solidFill>
                <a:effectLst/>
                <a:latin typeface="Menlo"/>
              </a:rPr>
              <a:t>=</a:t>
            </a:r>
            <a:r>
              <a:rPr kumimoji="0" lang="en-US" altLang="en-US" sz="1000" b="0" i="0" u="none" strike="noStrike" cap="none" normalizeH="0" baseline="0" dirty="0" smtClean="0">
                <a:ln>
                  <a:noFill/>
                </a:ln>
                <a:solidFill>
                  <a:srgbClr val="DD1144"/>
                </a:solidFill>
                <a:effectLst/>
                <a:latin typeface="Menlo"/>
              </a:rPr>
              <a:t>""</a:t>
            </a:r>
            <a:r>
              <a:rPr kumimoji="0" lang="en-US" altLang="en-US" sz="1000" b="0" i="0" u="none" strike="noStrike" cap="none" normalizeH="0" baseline="0" dirty="0" smtClean="0">
                <a:ln>
                  <a:noFill/>
                </a:ln>
                <a:solidFill>
                  <a:srgbClr val="000080"/>
                </a:solidFill>
                <a:effectLst/>
                <a:latin typeface="Menlo"/>
              </a:rPr>
              <a:t>&gt;</a:t>
            </a:r>
            <a:r>
              <a:rPr kumimoji="0" lang="en-US" altLang="en-US" sz="1000" b="0" i="0" u="none" strike="noStrike" cap="none" normalizeH="0" baseline="0" dirty="0" smtClean="0">
                <a:ln>
                  <a:noFill/>
                </a:ln>
                <a:solidFill>
                  <a:srgbClr val="333333"/>
                </a:solidFill>
                <a:effectLst/>
                <a:latin typeface="Menlo"/>
              </a:rPr>
              <a:t> ... </a:t>
            </a:r>
            <a:r>
              <a:rPr kumimoji="0" lang="en-US" altLang="en-US" sz="1000" b="0" i="0" u="none" strike="noStrike" cap="none" normalizeH="0" baseline="0" dirty="0" smtClean="0">
                <a:ln>
                  <a:noFill/>
                </a:ln>
                <a:solidFill>
                  <a:srgbClr val="000080"/>
                </a:solidFill>
                <a:effectLst/>
                <a:latin typeface="Menlo"/>
              </a:rPr>
              <a:t>&lt;/ANY&gt;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3678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directives</a:t>
            </a:r>
            <a:endParaRPr lang="en-US" dirty="0"/>
          </a:p>
        </p:txBody>
      </p:sp>
      <p:sp>
        <p:nvSpPr>
          <p:cNvPr id="3" name="Text Placeholder 2"/>
          <p:cNvSpPr>
            <a:spLocks noGrp="1"/>
          </p:cNvSpPr>
          <p:nvPr>
            <p:ph type="body" sz="half" idx="2"/>
          </p:nvPr>
        </p:nvSpPr>
        <p:spPr>
          <a:xfrm>
            <a:off x="1164405" y="1701801"/>
            <a:ext cx="10068746" cy="3930650"/>
          </a:xfrm>
        </p:spPr>
        <p:txBody>
          <a:bodyPr/>
          <a:lstStyle/>
          <a:p>
            <a:pPr marL="285750" indent="-285750">
              <a:buFont typeface="Arial" panose="020B0604020202020204" pitchFamily="34" charset="0"/>
              <a:buChar char="•"/>
            </a:pPr>
            <a:r>
              <a:rPr lang="en-US" dirty="0" smtClean="0"/>
              <a:t>ng-include - </a:t>
            </a:r>
            <a:r>
              <a:rPr lang="en-US" dirty="0"/>
              <a:t>Fetches, compiles and includes an external HTML fragment</a:t>
            </a:r>
            <a:r>
              <a:rPr lang="en-US" dirty="0" smtClean="0"/>
              <a:t>.</a:t>
            </a:r>
          </a:p>
          <a:p>
            <a:pPr marL="285750" indent="-285750">
              <a:buFont typeface="Arial" panose="020B0604020202020204" pitchFamily="34" charset="0"/>
              <a:buChar char="•"/>
            </a:pPr>
            <a:endParaRPr lang="en-US" dirty="0" smtClean="0"/>
          </a:p>
        </p:txBody>
      </p:sp>
      <p:pic>
        <p:nvPicPr>
          <p:cNvPr id="4" name="Picture 3"/>
          <p:cNvPicPr>
            <a:picLocks noChangeAspect="1"/>
          </p:cNvPicPr>
          <p:nvPr/>
        </p:nvPicPr>
        <p:blipFill>
          <a:blip r:embed="rId2"/>
          <a:stretch>
            <a:fillRect/>
          </a:stretch>
        </p:blipFill>
        <p:spPr>
          <a:xfrm>
            <a:off x="8995029" y="2333626"/>
            <a:ext cx="1809750" cy="2667000"/>
          </a:xfrm>
          <a:prstGeom prst="rect">
            <a:avLst/>
          </a:prstGeom>
        </p:spPr>
      </p:pic>
    </p:spTree>
    <p:extLst>
      <p:ext uri="{BB962C8B-B14F-4D97-AF65-F5344CB8AC3E}">
        <p14:creationId xmlns:p14="http://schemas.microsoft.com/office/powerpoint/2010/main" val="395864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Workshop: </a:t>
            </a:r>
            <a:br>
              <a:rPr lang="en-US" dirty="0" smtClean="0"/>
            </a:br>
            <a:r>
              <a:rPr lang="en-US" dirty="0" err="1" smtClean="0"/>
              <a:t>AngularJS</a:t>
            </a:r>
            <a:r>
              <a:rPr lang="en-US" dirty="0" smtClean="0"/>
              <a:t> Application</a:t>
            </a:r>
            <a:endParaRPr lang="en-US" dirty="0"/>
          </a:p>
        </p:txBody>
      </p:sp>
    </p:spTree>
    <p:extLst>
      <p:ext uri="{BB962C8B-B14F-4D97-AF65-F5344CB8AC3E}">
        <p14:creationId xmlns:p14="http://schemas.microsoft.com/office/powerpoint/2010/main" val="2297989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4851" y="1870776"/>
            <a:ext cx="7705725" cy="2902392"/>
          </a:xfrm>
        </p:spPr>
        <p:txBody>
          <a:bodyPr>
            <a:normAutofit fontScale="90000"/>
          </a:bodyPr>
          <a:lstStyle/>
          <a:p>
            <a:r>
              <a:rPr lang="en-US" dirty="0" smtClean="0"/>
              <a:t>Topics</a:t>
            </a:r>
            <a:br>
              <a:rPr lang="en-US" dirty="0" smtClean="0"/>
            </a:br>
            <a:r>
              <a:rPr lang="en-US" dirty="0"/>
              <a:t>	</a:t>
            </a:r>
            <a:r>
              <a:rPr lang="en-US" sz="3100" dirty="0" smtClean="0"/>
              <a:t>- Introduction</a:t>
            </a:r>
            <a:br>
              <a:rPr lang="en-US" sz="3100" dirty="0" smtClean="0"/>
            </a:br>
            <a:r>
              <a:rPr lang="en-US" sz="3100" dirty="0"/>
              <a:t>	</a:t>
            </a:r>
            <a:r>
              <a:rPr lang="en-US" sz="3100" dirty="0" smtClean="0"/>
              <a:t>- Dependency Injection</a:t>
            </a:r>
            <a:br>
              <a:rPr lang="en-US" sz="3100" dirty="0" smtClean="0"/>
            </a:br>
            <a:r>
              <a:rPr lang="en-US" sz="3100" dirty="0"/>
              <a:t>	</a:t>
            </a:r>
            <a:r>
              <a:rPr lang="en-US" sz="3100" dirty="0" smtClean="0"/>
              <a:t>- Templates</a:t>
            </a:r>
            <a:br>
              <a:rPr lang="en-US" sz="3100" dirty="0" smtClean="0"/>
            </a:br>
            <a:r>
              <a:rPr lang="en-US" sz="3100" dirty="0"/>
              <a:t>	</a:t>
            </a:r>
            <a:r>
              <a:rPr lang="en-US" sz="3100" dirty="0" smtClean="0"/>
              <a:t>- Modules</a:t>
            </a:r>
            <a:br>
              <a:rPr lang="en-US" sz="3100" dirty="0" smtClean="0"/>
            </a:br>
            <a:r>
              <a:rPr lang="en-US" sz="3100" dirty="0"/>
              <a:t>	</a:t>
            </a:r>
            <a:r>
              <a:rPr lang="en-US" sz="3100" dirty="0" smtClean="0"/>
              <a:t>- Directives</a:t>
            </a:r>
            <a:br>
              <a:rPr lang="en-US" sz="3100" dirty="0" smtClean="0"/>
            </a:br>
            <a:r>
              <a:rPr lang="en-US" sz="3100" dirty="0"/>
              <a:t>	</a:t>
            </a:r>
            <a:r>
              <a:rPr lang="en-US" sz="3100" dirty="0" smtClean="0"/>
              <a:t>- Create an application</a:t>
            </a:r>
            <a:br>
              <a:rPr lang="en-US" sz="3100" dirty="0" smtClean="0"/>
            </a:br>
            <a:r>
              <a:rPr lang="en-US" sz="3100" dirty="0"/>
              <a:t>	</a:t>
            </a:r>
            <a:r>
              <a:rPr lang="en-US" sz="3100" dirty="0" smtClean="0"/>
              <a:t>- Controllers</a:t>
            </a:r>
            <a:br>
              <a:rPr lang="en-US" sz="3100" dirty="0" smtClean="0"/>
            </a:br>
            <a:r>
              <a:rPr lang="en-US" sz="3100" dirty="0" smtClean="0"/>
              <a:t>	- Scopes</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484002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directives</a:t>
            </a:r>
            <a:endParaRPr lang="en-US" dirty="0"/>
          </a:p>
        </p:txBody>
      </p:sp>
      <p:sp>
        <p:nvSpPr>
          <p:cNvPr id="3" name="Text Placeholder 2"/>
          <p:cNvSpPr>
            <a:spLocks noGrp="1"/>
          </p:cNvSpPr>
          <p:nvPr>
            <p:ph type="body" sz="half" idx="2"/>
          </p:nvPr>
        </p:nvSpPr>
        <p:spPr>
          <a:xfrm>
            <a:off x="1508760" y="1701801"/>
            <a:ext cx="9724391" cy="3930650"/>
          </a:xfrm>
        </p:spPr>
        <p:txBody>
          <a:bodyPr>
            <a:normAutofit lnSpcReduction="10000"/>
          </a:bodyPr>
          <a:lstStyle/>
          <a:p>
            <a:pPr marL="285750" indent="-285750">
              <a:buFont typeface="Arial" panose="020B0604020202020204" pitchFamily="34" charset="0"/>
              <a:buChar char="•"/>
            </a:pPr>
            <a:r>
              <a:rPr lang="en-US" dirty="0" smtClean="0"/>
              <a:t>ng-click - </a:t>
            </a:r>
            <a:r>
              <a:rPr lang="en-US" dirty="0"/>
              <a:t>The </a:t>
            </a:r>
            <a:r>
              <a:rPr lang="en-US" dirty="0" err="1"/>
              <a:t>ngClick</a:t>
            </a:r>
            <a:r>
              <a:rPr lang="en-US" dirty="0"/>
              <a:t> directive allows you to specify custom behavior when an element is clicked.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ng-show – the ng-show directive shows or hides the given HTML element based  on the expression provided to the ng-show attribute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ng-hide – </a:t>
            </a:r>
            <a:r>
              <a:rPr lang="en-US" dirty="0"/>
              <a:t>the </a:t>
            </a:r>
            <a:r>
              <a:rPr lang="en-US" dirty="0" smtClean="0"/>
              <a:t>ng-</a:t>
            </a:r>
            <a:r>
              <a:rPr lang="en-US" dirty="0" err="1" smtClean="0"/>
              <a:t>hidedirective</a:t>
            </a:r>
            <a:r>
              <a:rPr lang="en-US" dirty="0" smtClean="0"/>
              <a:t> </a:t>
            </a:r>
            <a:r>
              <a:rPr lang="en-US" dirty="0"/>
              <a:t>shows or hides the given HTML element based  on the expression provided to the </a:t>
            </a:r>
            <a:r>
              <a:rPr lang="en-US" dirty="0" smtClean="0"/>
              <a:t>ng-hide </a:t>
            </a:r>
            <a:r>
              <a:rPr lang="en-US" dirty="0"/>
              <a:t>attribute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ng-if – same as ng-show </a:t>
            </a:r>
            <a:endParaRPr lang="en-US" dirty="0"/>
          </a:p>
          <a:p>
            <a:endParaRPr lang="en-US" dirty="0"/>
          </a:p>
        </p:txBody>
      </p:sp>
      <p:pic>
        <p:nvPicPr>
          <p:cNvPr id="4" name="Picture 3"/>
          <p:cNvPicPr>
            <a:picLocks noChangeAspect="1"/>
          </p:cNvPicPr>
          <p:nvPr/>
        </p:nvPicPr>
        <p:blipFill>
          <a:blip r:embed="rId2"/>
          <a:stretch>
            <a:fillRect/>
          </a:stretch>
        </p:blipFill>
        <p:spPr>
          <a:xfrm>
            <a:off x="5712527" y="1966661"/>
            <a:ext cx="6293988" cy="1413129"/>
          </a:xfrm>
          <a:prstGeom prst="rect">
            <a:avLst/>
          </a:prstGeom>
        </p:spPr>
      </p:pic>
      <p:pic>
        <p:nvPicPr>
          <p:cNvPr id="8" name="Picture 7"/>
          <p:cNvPicPr>
            <a:picLocks noChangeAspect="1"/>
          </p:cNvPicPr>
          <p:nvPr/>
        </p:nvPicPr>
        <p:blipFill>
          <a:blip r:embed="rId3"/>
          <a:stretch>
            <a:fillRect/>
          </a:stretch>
        </p:blipFill>
        <p:spPr>
          <a:xfrm>
            <a:off x="6754496" y="3721673"/>
            <a:ext cx="4210050" cy="466725"/>
          </a:xfrm>
          <a:prstGeom prst="rect">
            <a:avLst/>
          </a:prstGeom>
        </p:spPr>
      </p:pic>
      <p:pic>
        <p:nvPicPr>
          <p:cNvPr id="10" name="Picture 9"/>
          <p:cNvPicPr>
            <a:picLocks noChangeAspect="1"/>
          </p:cNvPicPr>
          <p:nvPr/>
        </p:nvPicPr>
        <p:blipFill>
          <a:blip r:embed="rId4"/>
          <a:stretch>
            <a:fillRect/>
          </a:stretch>
        </p:blipFill>
        <p:spPr>
          <a:xfrm>
            <a:off x="6754496" y="4609183"/>
            <a:ext cx="4143375" cy="485775"/>
          </a:xfrm>
          <a:prstGeom prst="rect">
            <a:avLst/>
          </a:prstGeom>
        </p:spPr>
      </p:pic>
    </p:spTree>
    <p:extLst>
      <p:ext uri="{BB962C8B-B14F-4D97-AF65-F5344CB8AC3E}">
        <p14:creationId xmlns:p14="http://schemas.microsoft.com/office/powerpoint/2010/main" val="2155374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1670411" cy="594000"/>
          </a:xfrm>
        </p:spPr>
        <p:txBody>
          <a:bodyPr/>
          <a:lstStyle/>
          <a:p>
            <a:r>
              <a:rPr lang="en-US" dirty="0" smtClean="0"/>
              <a:t>Scope</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pPr lvl="1"/>
            <a:endParaRPr lang="en-US" dirty="0"/>
          </a:p>
          <a:p>
            <a:pPr marL="285750" indent="-285750">
              <a:buFont typeface="Arial" panose="020B0604020202020204" pitchFamily="34" charset="0"/>
              <a:buChar char="•"/>
            </a:pPr>
            <a:r>
              <a:rPr lang="en-US" dirty="0" smtClean="0"/>
              <a:t>Object that represents the model</a:t>
            </a:r>
          </a:p>
          <a:p>
            <a:pPr marL="285750" indent="-285750">
              <a:buFont typeface="Arial" panose="020B0604020202020204" pitchFamily="34" charset="0"/>
              <a:buChar char="•"/>
            </a:pPr>
            <a:r>
              <a:rPr lang="en-US" dirty="0" smtClean="0"/>
              <a:t>Nested structure</a:t>
            </a:r>
          </a:p>
          <a:p>
            <a:pPr marL="285750" indent="-285750">
              <a:buFont typeface="Arial" panose="020B0604020202020204" pitchFamily="34" charset="0"/>
              <a:buChar char="•"/>
            </a:pPr>
            <a:r>
              <a:rPr lang="en-US" dirty="0" smtClean="0"/>
              <a:t>$</a:t>
            </a:r>
            <a:r>
              <a:rPr lang="en-US" dirty="0" err="1" smtClean="0"/>
              <a:t>rootScope</a:t>
            </a:r>
            <a:r>
              <a:rPr lang="en-US" dirty="0" smtClean="0"/>
              <a:t> – main scope</a:t>
            </a:r>
          </a:p>
          <a:p>
            <a:pPr marL="285750" indent="-285750">
              <a:buFont typeface="Arial" panose="020B0604020202020204" pitchFamily="34" charset="0"/>
              <a:buChar char="•"/>
            </a:pPr>
            <a:r>
              <a:rPr lang="en-US" dirty="0" smtClean="0"/>
              <a:t>Other scopes </a:t>
            </a:r>
            <a:r>
              <a:rPr lang="en-US" dirty="0" err="1" smtClean="0"/>
              <a:t>ar</a:t>
            </a:r>
            <a:r>
              <a:rPr lang="en-US" dirty="0" smtClean="0"/>
              <a:t> </a:t>
            </a:r>
            <a:r>
              <a:rPr lang="en-US" dirty="0" err="1" smtClean="0"/>
              <a:t>childs</a:t>
            </a:r>
            <a:r>
              <a:rPr lang="en-US" dirty="0" smtClean="0"/>
              <a:t> of $</a:t>
            </a:r>
            <a:r>
              <a:rPr lang="en-US" dirty="0" err="1" smtClean="0"/>
              <a:t>rootScope</a:t>
            </a:r>
            <a:r>
              <a:rPr lang="en-US" dirty="0" smtClean="0"/>
              <a:t> or other child scopes</a:t>
            </a:r>
          </a:p>
        </p:txBody>
      </p:sp>
    </p:spTree>
    <p:extLst>
      <p:ext uri="{BB962C8B-B14F-4D97-AF65-F5344CB8AC3E}">
        <p14:creationId xmlns:p14="http://schemas.microsoft.com/office/powerpoint/2010/main" val="2935430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Workshop: </a:t>
            </a:r>
            <a:br>
              <a:rPr lang="en-US" dirty="0" smtClean="0"/>
            </a:br>
            <a:r>
              <a:rPr lang="en-US" dirty="0" err="1" smtClean="0"/>
              <a:t>AngularJS</a:t>
            </a:r>
            <a:r>
              <a:rPr lang="en-US" dirty="0" smtClean="0"/>
              <a:t> Application</a:t>
            </a:r>
            <a:endParaRPr lang="en-US" dirty="0"/>
          </a:p>
        </p:txBody>
      </p:sp>
    </p:spTree>
    <p:extLst>
      <p:ext uri="{BB962C8B-B14F-4D97-AF65-F5344CB8AC3E}">
        <p14:creationId xmlns:p14="http://schemas.microsoft.com/office/powerpoint/2010/main" val="503022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174264" cy="594000"/>
          </a:xfrm>
        </p:spPr>
        <p:txBody>
          <a:bodyPr/>
          <a:lstStyle/>
          <a:p>
            <a:r>
              <a:rPr lang="en-US" dirty="0" smtClean="0"/>
              <a:t>Directives</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pPr marL="285750" indent="-285750">
              <a:buFont typeface="Arial" panose="020B0604020202020204" pitchFamily="34" charset="0"/>
              <a:buChar char="•"/>
            </a:pPr>
            <a:r>
              <a:rPr lang="en-US" dirty="0" smtClean="0"/>
              <a:t>ng-app: initialize an </a:t>
            </a:r>
            <a:r>
              <a:rPr lang="en-US" dirty="0" err="1" smtClean="0"/>
              <a:t>AngularJS</a:t>
            </a:r>
            <a:r>
              <a:rPr lang="en-US" dirty="0" smtClean="0"/>
              <a:t> application</a:t>
            </a:r>
          </a:p>
          <a:p>
            <a:pPr marL="285750" indent="-285750">
              <a:buFont typeface="Arial" panose="020B0604020202020204" pitchFamily="34" charset="0"/>
              <a:buChar char="•"/>
            </a:pPr>
            <a:r>
              <a:rPr lang="en-US" dirty="0" smtClean="0"/>
              <a:t>ng-view: main template</a:t>
            </a:r>
          </a:p>
          <a:p>
            <a:pPr marL="285750" indent="-285750">
              <a:buFont typeface="Arial" panose="020B0604020202020204" pitchFamily="34" charset="0"/>
              <a:buChar char="•"/>
            </a:pPr>
            <a:r>
              <a:rPr lang="en-US" dirty="0" smtClean="0"/>
              <a:t>ng-include: include HTML templates</a:t>
            </a:r>
          </a:p>
          <a:p>
            <a:pPr marL="285750" indent="-285750">
              <a:buFont typeface="Arial" panose="020B0604020202020204" pitchFamily="34" charset="0"/>
              <a:buChar char="•"/>
            </a:pPr>
            <a:r>
              <a:rPr lang="en-US" dirty="0" smtClean="0"/>
              <a:t>ng-show/ng-hide: show/hide elements</a:t>
            </a:r>
          </a:p>
          <a:p>
            <a:pPr marL="285750" indent="-285750">
              <a:buFont typeface="Arial" panose="020B0604020202020204" pitchFamily="34" charset="0"/>
              <a:buChar char="•"/>
            </a:pPr>
            <a:r>
              <a:rPr lang="en-US" dirty="0" smtClean="0"/>
              <a:t>ng-click: triggers on user click and executes an expression</a:t>
            </a:r>
          </a:p>
          <a:p>
            <a:pPr marL="285750" indent="-285750">
              <a:buFont typeface="Arial" panose="020B0604020202020204" pitchFamily="34" charset="0"/>
              <a:buChar char="•"/>
            </a:pPr>
            <a:r>
              <a:rPr lang="en-US" dirty="0" smtClean="0"/>
              <a:t>ng-model: binds a model variable to an </a:t>
            </a:r>
            <a:r>
              <a:rPr lang="en-US" dirty="0" err="1" smtClean="0"/>
              <a:t>elementng</a:t>
            </a:r>
            <a:r>
              <a:rPr lang="en-US" dirty="0" smtClean="0"/>
              <a:t>-controller: binds a controller to the current element</a:t>
            </a:r>
          </a:p>
        </p:txBody>
      </p:sp>
    </p:spTree>
    <p:extLst>
      <p:ext uri="{BB962C8B-B14F-4D97-AF65-F5344CB8AC3E}">
        <p14:creationId xmlns:p14="http://schemas.microsoft.com/office/powerpoint/2010/main" val="2877410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Text Placeholder 2"/>
          <p:cNvSpPr>
            <a:spLocks noGrp="1"/>
          </p:cNvSpPr>
          <p:nvPr>
            <p:ph type="body" sz="half" idx="2"/>
          </p:nvPr>
        </p:nvSpPr>
        <p:spPr>
          <a:xfrm>
            <a:off x="722376" y="1701801"/>
            <a:ext cx="10510775" cy="3930650"/>
          </a:xfrm>
        </p:spPr>
        <p:txBody>
          <a:bodyPr/>
          <a:lstStyle/>
          <a:p>
            <a:pPr marL="285750" indent="-285750">
              <a:buFont typeface="Arial" panose="020B0604020202020204" pitchFamily="34" charset="0"/>
              <a:buChar char="•"/>
            </a:pPr>
            <a:r>
              <a:rPr lang="en-US" dirty="0" smtClean="0"/>
              <a:t>ng-repeat </a:t>
            </a:r>
            <a:r>
              <a:rPr lang="en-US" dirty="0"/>
              <a:t>directive instantiates a template once per item from a collection. Each template instance gets its own scope, where the given loop variable is set to the current collection item, and </a:t>
            </a:r>
            <a:r>
              <a:rPr lang="en-US" dirty="0" smtClean="0"/>
              <a:t>$index </a:t>
            </a:r>
            <a:r>
              <a:rPr lang="en-US" dirty="0"/>
              <a:t>is set to the item index or key.</a:t>
            </a:r>
          </a:p>
          <a:p>
            <a:endParaRPr lang="en-US" dirty="0"/>
          </a:p>
        </p:txBody>
      </p:sp>
      <p:pic>
        <p:nvPicPr>
          <p:cNvPr id="5" name="Picture 4"/>
          <p:cNvPicPr>
            <a:picLocks noChangeAspect="1"/>
          </p:cNvPicPr>
          <p:nvPr/>
        </p:nvPicPr>
        <p:blipFill>
          <a:blip r:embed="rId2"/>
          <a:stretch>
            <a:fillRect/>
          </a:stretch>
        </p:blipFill>
        <p:spPr>
          <a:xfrm>
            <a:off x="773337" y="4073461"/>
            <a:ext cx="11048115" cy="608267"/>
          </a:xfrm>
          <a:prstGeom prst="rect">
            <a:avLst/>
          </a:prstGeom>
        </p:spPr>
      </p:pic>
    </p:spTree>
    <p:extLst>
      <p:ext uri="{BB962C8B-B14F-4D97-AF65-F5344CB8AC3E}">
        <p14:creationId xmlns:p14="http://schemas.microsoft.com/office/powerpoint/2010/main" val="4201353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Workshop: </a:t>
            </a:r>
            <a:br>
              <a:rPr lang="en-US" dirty="0" smtClean="0"/>
            </a:br>
            <a:r>
              <a:rPr lang="en-US" dirty="0" err="1" smtClean="0"/>
              <a:t>AngularJS</a:t>
            </a:r>
            <a:r>
              <a:rPr lang="en-US" dirty="0" smtClean="0"/>
              <a:t> Bindings &amp; Scopes</a:t>
            </a:r>
            <a:endParaRPr lang="en-US" dirty="0"/>
          </a:p>
        </p:txBody>
      </p:sp>
    </p:spTree>
    <p:extLst>
      <p:ext uri="{BB962C8B-B14F-4D97-AF65-F5344CB8AC3E}">
        <p14:creationId xmlns:p14="http://schemas.microsoft.com/office/powerpoint/2010/main" val="3934136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498940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7072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528828" cy="594000"/>
          </a:xfrm>
        </p:spPr>
        <p:txBody>
          <a:bodyPr/>
          <a:lstStyle/>
          <a:p>
            <a:r>
              <a:rPr lang="en-US" dirty="0" smtClean="0"/>
              <a:t>Introduction</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pPr marL="285750" indent="-285750">
              <a:buFont typeface="Arial" panose="020B0604020202020204" pitchFamily="34" charset="0"/>
              <a:buChar char="•"/>
            </a:pPr>
            <a:r>
              <a:rPr lang="en-US" dirty="0" smtClean="0"/>
              <a:t>MVW Framework</a:t>
            </a:r>
          </a:p>
          <a:p>
            <a:pPr marL="285750" indent="-285750">
              <a:buFont typeface="Arial" panose="020B0604020202020204" pitchFamily="34" charset="0"/>
              <a:buChar char="•"/>
            </a:pPr>
            <a:r>
              <a:rPr lang="en-US" dirty="0" smtClean="0"/>
              <a:t>Written in JavaScript</a:t>
            </a:r>
          </a:p>
          <a:p>
            <a:pPr marL="285750" indent="-285750">
              <a:buFont typeface="Arial" panose="020B0604020202020204" pitchFamily="34" charset="0"/>
              <a:buChar char="•"/>
            </a:pPr>
            <a:r>
              <a:rPr lang="en-US" dirty="0" smtClean="0"/>
              <a:t>Two Way Binding</a:t>
            </a:r>
          </a:p>
          <a:p>
            <a:pPr marL="285750" indent="-285750">
              <a:buFont typeface="Arial" panose="020B0604020202020204" pitchFamily="34" charset="0"/>
              <a:buChar char="•"/>
            </a:pPr>
            <a:r>
              <a:rPr lang="en-US" dirty="0" smtClean="0"/>
              <a:t>Extends HTML vocabulary</a:t>
            </a:r>
          </a:p>
          <a:p>
            <a:pPr marL="285750" indent="-285750">
              <a:buFont typeface="Arial" panose="020B0604020202020204" pitchFamily="34" charset="0"/>
              <a:buChar char="•"/>
            </a:pPr>
            <a:r>
              <a:rPr lang="en-US" dirty="0" smtClean="0"/>
              <a:t>Compile templates</a:t>
            </a:r>
          </a:p>
          <a:p>
            <a:pPr marL="285750" indent="-285750">
              <a:buFont typeface="Arial" panose="020B0604020202020204" pitchFamily="34" charset="0"/>
              <a:buChar char="•"/>
            </a:pPr>
            <a:r>
              <a:rPr lang="en-US" dirty="0" smtClean="0"/>
              <a:t>Scope</a:t>
            </a:r>
          </a:p>
          <a:p>
            <a:pPr marL="285750" indent="-285750">
              <a:buFont typeface="Arial" panose="020B0604020202020204" pitchFamily="34" charset="0"/>
              <a:buChar char="•"/>
            </a:pPr>
            <a:r>
              <a:rPr lang="en-US" dirty="0" smtClean="0"/>
              <a:t>Dependency Injection</a:t>
            </a:r>
          </a:p>
        </p:txBody>
      </p:sp>
    </p:spTree>
    <p:extLst>
      <p:ext uri="{BB962C8B-B14F-4D97-AF65-F5344CB8AC3E}">
        <p14:creationId xmlns:p14="http://schemas.microsoft.com/office/powerpoint/2010/main" val="3639581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MVW</a:t>
            </a:r>
            <a:endParaRPr lang="en-US" dirty="0"/>
          </a:p>
        </p:txBody>
      </p:sp>
      <p:sp>
        <p:nvSpPr>
          <p:cNvPr id="3" name="Text Placeholder 2"/>
          <p:cNvSpPr>
            <a:spLocks noGrp="1"/>
          </p:cNvSpPr>
          <p:nvPr>
            <p:ph type="body" sz="half" idx="2"/>
          </p:nvPr>
        </p:nvSpPr>
        <p:spPr>
          <a:xfrm>
            <a:off x="749808" y="1701801"/>
            <a:ext cx="10483343" cy="3930650"/>
          </a:xfrm>
        </p:spPr>
        <p:txBody>
          <a:bodyPr/>
          <a:lstStyle/>
          <a:p>
            <a:pPr marL="285750" indent="-285750">
              <a:buFont typeface="Arial" panose="020B0604020202020204" pitchFamily="34" charset="0"/>
              <a:buChar char="•"/>
            </a:pPr>
            <a:r>
              <a:rPr lang="en-US" b="1" dirty="0"/>
              <a:t>Model View Whatever:</a:t>
            </a:r>
            <a:r>
              <a:rPr lang="en-US" dirty="0"/>
              <a:t> MVC is a design pattern for dividing an application into different parts (called Model, View and Controller), each with distinct responsibilities. AngularJS does not implement MVC in the traditional sense, but rather something closer to MVVM (Model-View-</a:t>
            </a:r>
            <a:r>
              <a:rPr lang="en-US" dirty="0" err="1"/>
              <a:t>ViewModel</a:t>
            </a:r>
            <a:r>
              <a:rPr lang="en-US" dirty="0" smtClean="0"/>
              <a:t>)</a:t>
            </a:r>
          </a:p>
          <a:p>
            <a:pPr marL="285750" indent="-285750">
              <a:buFont typeface="Arial" panose="020B0604020202020204" pitchFamily="34" charset="0"/>
              <a:buChar char="•"/>
            </a:pPr>
            <a:r>
              <a:rPr lang="en-US" b="1" dirty="0" smtClean="0"/>
              <a:t>Two-way-data-binding</a:t>
            </a:r>
            <a:r>
              <a:rPr lang="en-US" b="1" dirty="0"/>
              <a:t>:</a:t>
            </a:r>
            <a:r>
              <a:rPr lang="en-US" dirty="0"/>
              <a:t> It is the automatic synchronization of data between model and view components</a:t>
            </a:r>
            <a:r>
              <a:rPr lang="en-US" dirty="0" smtClean="0"/>
              <a:t>.</a:t>
            </a:r>
          </a:p>
          <a:p>
            <a:pPr marL="285750" indent="-285750">
              <a:buFont typeface="Arial" panose="020B0604020202020204" pitchFamily="34" charset="0"/>
              <a:buChar char="•"/>
            </a:pPr>
            <a:r>
              <a:rPr lang="en-US" b="1" dirty="0"/>
              <a:t>Scope:</a:t>
            </a:r>
            <a:r>
              <a:rPr lang="en-US" dirty="0"/>
              <a:t> These are objects that refer to the model. They act as a glue between controller and view.</a:t>
            </a:r>
          </a:p>
          <a:p>
            <a:pPr marL="285750" indent="-285750">
              <a:buFont typeface="Arial" panose="020B0604020202020204" pitchFamily="34" charset="0"/>
              <a:buChar char="•"/>
            </a:pPr>
            <a:r>
              <a:rPr lang="en-US" b="1" dirty="0"/>
              <a:t>Controller:</a:t>
            </a:r>
            <a:r>
              <a:rPr lang="en-US" dirty="0"/>
              <a:t> These are </a:t>
            </a:r>
            <a:r>
              <a:rPr lang="en-US" dirty="0" err="1"/>
              <a:t>Javascript</a:t>
            </a:r>
            <a:r>
              <a:rPr lang="en-US" dirty="0"/>
              <a:t> functions that are bound to a particular scope.</a:t>
            </a:r>
          </a:p>
          <a:p>
            <a:pPr marL="285750" indent="-285750">
              <a:buFont typeface="Arial" panose="020B0604020202020204" pitchFamily="34" charset="0"/>
              <a:buChar char="•"/>
            </a:pPr>
            <a:r>
              <a:rPr lang="en-US" b="1" dirty="0"/>
              <a:t>Dependency Injection:</a:t>
            </a:r>
            <a:r>
              <a:rPr lang="en-US" dirty="0"/>
              <a:t> AngularJS has a built-in dependency injection subsystem that helps the developer by making the application easier to develop, understand, and test.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936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Text Placeholder 2"/>
          <p:cNvSpPr>
            <a:spLocks noGrp="1"/>
          </p:cNvSpPr>
          <p:nvPr>
            <p:ph type="body" sz="half" idx="2"/>
          </p:nvPr>
        </p:nvSpPr>
        <p:spPr>
          <a:xfrm>
            <a:off x="6004560" y="1701801"/>
            <a:ext cx="5228591" cy="3930650"/>
          </a:xfrm>
        </p:spPr>
        <p:txBody>
          <a:bodyPr>
            <a:normAutofit/>
          </a:bodyPr>
          <a:lstStyle/>
          <a:p>
            <a:pPr marL="285750" indent="-285750">
              <a:buFont typeface="Arial" panose="020B0604020202020204" pitchFamily="34" charset="0"/>
              <a:buChar char="•"/>
            </a:pPr>
            <a:r>
              <a:rPr lang="en-US" b="1" u="sng" dirty="0"/>
              <a:t>M</a:t>
            </a:r>
            <a:r>
              <a:rPr lang="en-US" dirty="0"/>
              <a:t>odel </a:t>
            </a:r>
            <a:r>
              <a:rPr lang="en-US" b="1" u="sng" dirty="0"/>
              <a:t>V</a:t>
            </a:r>
            <a:r>
              <a:rPr lang="en-US" dirty="0"/>
              <a:t>iew </a:t>
            </a:r>
            <a:r>
              <a:rPr lang="en-US" b="1" u="sng" dirty="0"/>
              <a:t>C</a:t>
            </a:r>
            <a:r>
              <a:rPr lang="en-US" dirty="0"/>
              <a:t>ontroller or MVC as it is popularly called, is a software design pattern for developing web </a:t>
            </a:r>
            <a:r>
              <a:rPr lang="en-US" dirty="0" smtClean="0"/>
              <a:t>applications</a:t>
            </a:r>
          </a:p>
          <a:p>
            <a:pPr marL="285750" indent="-285750">
              <a:buFont typeface="Arial" panose="020B0604020202020204" pitchFamily="34" charset="0"/>
              <a:buChar char="•"/>
            </a:pPr>
            <a:r>
              <a:rPr lang="en-US" b="1" dirty="0" smtClean="0"/>
              <a:t>Model</a:t>
            </a:r>
            <a:r>
              <a:rPr lang="en-US" dirty="0"/>
              <a:t> - It is the lowest level of the pattern responsible for maintaining data.</a:t>
            </a:r>
          </a:p>
          <a:p>
            <a:pPr marL="285750" indent="-285750">
              <a:buFont typeface="Arial" panose="020B0604020202020204" pitchFamily="34" charset="0"/>
              <a:buChar char="•"/>
            </a:pPr>
            <a:r>
              <a:rPr lang="en-US" b="1" dirty="0"/>
              <a:t>View</a:t>
            </a:r>
            <a:r>
              <a:rPr lang="en-US" dirty="0"/>
              <a:t> - It is responsible for displaying all or a portion of the data to the user.</a:t>
            </a:r>
          </a:p>
          <a:p>
            <a:pPr marL="285750" indent="-285750">
              <a:buFont typeface="Arial" panose="020B0604020202020204" pitchFamily="34" charset="0"/>
              <a:buChar char="•"/>
            </a:pPr>
            <a:r>
              <a:rPr lang="en-US" b="1" dirty="0"/>
              <a:t>Controller</a:t>
            </a:r>
            <a:r>
              <a:rPr lang="en-US" dirty="0"/>
              <a:t> - It is a software Code that controls the interactions between the Model and View.</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1687738" y="1646872"/>
            <a:ext cx="3324225" cy="3686175"/>
          </a:xfrm>
          <a:prstGeom prst="rect">
            <a:avLst/>
          </a:prstGeom>
        </p:spPr>
      </p:pic>
    </p:spTree>
    <p:extLst>
      <p:ext uri="{BB962C8B-B14F-4D97-AF65-F5344CB8AC3E}">
        <p14:creationId xmlns:p14="http://schemas.microsoft.com/office/powerpoint/2010/main" val="427142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advantages</a:t>
            </a:r>
            <a:endParaRPr lang="en-US" dirty="0"/>
          </a:p>
        </p:txBody>
      </p:sp>
      <p:sp>
        <p:nvSpPr>
          <p:cNvPr id="3" name="Text Placeholder 2"/>
          <p:cNvSpPr>
            <a:spLocks noGrp="1"/>
          </p:cNvSpPr>
          <p:nvPr>
            <p:ph type="body" sz="half" idx="2"/>
          </p:nvPr>
        </p:nvSpPr>
        <p:spPr>
          <a:xfrm>
            <a:off x="585216" y="1701801"/>
            <a:ext cx="10647935" cy="3930650"/>
          </a:xfrm>
        </p:spPr>
        <p:txBody>
          <a:bodyPr>
            <a:normAutofit/>
          </a:bodyPr>
          <a:lstStyle/>
          <a:p>
            <a:pPr marL="285750" indent="-285750">
              <a:buFont typeface="Arial" panose="020B0604020202020204" pitchFamily="34" charset="0"/>
              <a:buChar char="•"/>
            </a:pPr>
            <a:r>
              <a:rPr lang="en-US" dirty="0"/>
              <a:t>AngularJS provides capability to create Single Page Application in a very clean and maintainable way.</a:t>
            </a:r>
          </a:p>
          <a:p>
            <a:pPr marL="285750" indent="-285750">
              <a:buFont typeface="Arial" panose="020B0604020202020204" pitchFamily="34" charset="0"/>
              <a:buChar char="•"/>
            </a:pPr>
            <a:r>
              <a:rPr lang="en-US" dirty="0"/>
              <a:t>AngularJS provides data binding capability to HTML thus giving user a rich and responsive experience</a:t>
            </a:r>
          </a:p>
          <a:p>
            <a:pPr marL="285750" indent="-285750">
              <a:buFont typeface="Arial" panose="020B0604020202020204" pitchFamily="34" charset="0"/>
              <a:buChar char="•"/>
            </a:pPr>
            <a:r>
              <a:rPr lang="en-US" dirty="0"/>
              <a:t>AngularJS code is unit testable.</a:t>
            </a:r>
          </a:p>
          <a:p>
            <a:pPr marL="285750" indent="-285750">
              <a:buFont typeface="Arial" panose="020B0604020202020204" pitchFamily="34" charset="0"/>
              <a:buChar char="•"/>
            </a:pPr>
            <a:r>
              <a:rPr lang="en-US" dirty="0"/>
              <a:t>AngularJS uses dependency injection and make use of separation of concerns.</a:t>
            </a:r>
          </a:p>
          <a:p>
            <a:pPr marL="285750" indent="-285750">
              <a:buFont typeface="Arial" panose="020B0604020202020204" pitchFamily="34" charset="0"/>
              <a:buChar char="•"/>
            </a:pPr>
            <a:r>
              <a:rPr lang="en-US" dirty="0"/>
              <a:t>AngularJS provides reusable components.</a:t>
            </a:r>
          </a:p>
          <a:p>
            <a:pPr marL="285750" indent="-285750">
              <a:buFont typeface="Arial" panose="020B0604020202020204" pitchFamily="34" charset="0"/>
              <a:buChar char="•"/>
            </a:pPr>
            <a:r>
              <a:rPr lang="en-US" dirty="0"/>
              <a:t>With AngularJS, developer write less code and get more functionality.</a:t>
            </a:r>
          </a:p>
          <a:p>
            <a:pPr marL="285750" indent="-285750">
              <a:buFont typeface="Arial" panose="020B0604020202020204" pitchFamily="34" charset="0"/>
              <a:buChar char="•"/>
            </a:pPr>
            <a:r>
              <a:rPr lang="en-US" dirty="0"/>
              <a:t>In AngularJS, views are pure html pages, and controllers written in </a:t>
            </a:r>
            <a:r>
              <a:rPr lang="en-US" dirty="0" err="1"/>
              <a:t>javascript</a:t>
            </a:r>
            <a:r>
              <a:rPr lang="en-US" dirty="0"/>
              <a:t> do the business processing.</a:t>
            </a:r>
          </a:p>
          <a:p>
            <a:endParaRPr lang="en-US" dirty="0"/>
          </a:p>
        </p:txBody>
      </p:sp>
    </p:spTree>
    <p:extLst>
      <p:ext uri="{BB962C8B-B14F-4D97-AF65-F5344CB8AC3E}">
        <p14:creationId xmlns:p14="http://schemas.microsoft.com/office/powerpoint/2010/main" val="410761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528828" cy="594000"/>
          </a:xfrm>
        </p:spPr>
        <p:txBody>
          <a:bodyPr/>
          <a:lstStyle/>
          <a:p>
            <a:r>
              <a:rPr lang="en-US" dirty="0" smtClean="0"/>
              <a:t>Introduction</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endParaRPr lang="en-US" dirty="0" smtClean="0"/>
          </a:p>
        </p:txBody>
      </p:sp>
      <p:pic>
        <p:nvPicPr>
          <p:cNvPr id="5" name="Picture 4"/>
          <p:cNvPicPr/>
          <p:nvPr/>
        </p:nvPicPr>
        <p:blipFill>
          <a:blip r:embed="rId2"/>
          <a:stretch>
            <a:fillRect/>
          </a:stretch>
        </p:blipFill>
        <p:spPr>
          <a:xfrm>
            <a:off x="2584346" y="1701800"/>
            <a:ext cx="10430603" cy="3327399"/>
          </a:xfrm>
          <a:prstGeom prst="rect">
            <a:avLst/>
          </a:prstGeom>
        </p:spPr>
      </p:pic>
    </p:spTree>
    <p:extLst>
      <p:ext uri="{BB962C8B-B14F-4D97-AF65-F5344CB8AC3E}">
        <p14:creationId xmlns:p14="http://schemas.microsoft.com/office/powerpoint/2010/main" val="398281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528828" cy="594000"/>
          </a:xfrm>
        </p:spPr>
        <p:txBody>
          <a:bodyPr/>
          <a:lstStyle/>
          <a:p>
            <a:r>
              <a:rPr lang="en-US" dirty="0" smtClean="0"/>
              <a:t>Introduction</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endParaRPr lang="en-US" dirty="0" smtClean="0"/>
          </a:p>
        </p:txBody>
      </p:sp>
      <p:pic>
        <p:nvPicPr>
          <p:cNvPr id="5" name="Picture 4"/>
          <p:cNvPicPr/>
          <p:nvPr/>
        </p:nvPicPr>
        <p:blipFill>
          <a:blip r:embed="rId2"/>
          <a:stretch>
            <a:fillRect/>
          </a:stretch>
        </p:blipFill>
        <p:spPr>
          <a:xfrm>
            <a:off x="2584346" y="1701801"/>
            <a:ext cx="7353687" cy="3821921"/>
          </a:xfrm>
          <a:prstGeom prst="rect">
            <a:avLst/>
          </a:prstGeom>
        </p:spPr>
      </p:pic>
    </p:spTree>
    <p:extLst>
      <p:ext uri="{BB962C8B-B14F-4D97-AF65-F5344CB8AC3E}">
        <p14:creationId xmlns:p14="http://schemas.microsoft.com/office/powerpoint/2010/main" val="1621439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84348" y="766800"/>
            <a:ext cx="2528828" cy="594000"/>
          </a:xfrm>
        </p:spPr>
        <p:txBody>
          <a:bodyPr/>
          <a:lstStyle/>
          <a:p>
            <a:r>
              <a:rPr lang="en-US" dirty="0" smtClean="0"/>
              <a:t>Application</a:t>
            </a:r>
            <a:endParaRPr lang="en-US" dirty="0"/>
          </a:p>
        </p:txBody>
      </p:sp>
      <p:sp>
        <p:nvSpPr>
          <p:cNvPr id="7" name="Text Placeholder 6"/>
          <p:cNvSpPr>
            <a:spLocks noGrp="1"/>
          </p:cNvSpPr>
          <p:nvPr>
            <p:ph type="body" sz="half" idx="2"/>
          </p:nvPr>
        </p:nvSpPr>
        <p:spPr>
          <a:xfrm>
            <a:off x="2584347" y="1701801"/>
            <a:ext cx="7364516" cy="3930650"/>
          </a:xfrm>
        </p:spPr>
        <p:txBody>
          <a:bodyPr>
            <a:normAutofit/>
          </a:bodyPr>
          <a:lstStyle/>
          <a:p>
            <a:pPr marL="285750" indent="-285750">
              <a:buFont typeface="Arial" panose="020B0604020202020204" pitchFamily="34" charset="0"/>
              <a:buChar char="•"/>
            </a:pPr>
            <a:r>
              <a:rPr lang="en-US" dirty="0" smtClean="0"/>
              <a:t>An application is build from modules;</a:t>
            </a:r>
          </a:p>
          <a:p>
            <a:pPr marL="285750" indent="-285750">
              <a:buFont typeface="Arial" panose="020B0604020202020204" pitchFamily="34" charset="0"/>
              <a:buChar char="•"/>
            </a:pPr>
            <a:r>
              <a:rPr lang="en-US" dirty="0" smtClean="0"/>
              <a:t>Module:</a:t>
            </a:r>
          </a:p>
          <a:p>
            <a:pPr marL="742950" lvl="1" indent="-285750">
              <a:buFont typeface="Arial" panose="020B0604020202020204" pitchFamily="34" charset="0"/>
              <a:buChar char="•"/>
            </a:pPr>
            <a:r>
              <a:rPr lang="en-US" dirty="0" smtClean="0"/>
              <a:t>A container for parts of the application;</a:t>
            </a:r>
          </a:p>
          <a:p>
            <a:pPr marL="742950" lvl="1" indent="-285750">
              <a:buFont typeface="Arial" panose="020B0604020202020204" pitchFamily="34" charset="0"/>
              <a:buChar char="•"/>
            </a:pPr>
            <a:r>
              <a:rPr lang="en-US" dirty="0" smtClean="0"/>
              <a:t>Easy to understand;</a:t>
            </a:r>
          </a:p>
          <a:p>
            <a:pPr marL="742950" lvl="1" indent="-285750">
              <a:buFont typeface="Arial" panose="020B0604020202020204" pitchFamily="34" charset="0"/>
              <a:buChar char="•"/>
            </a:pPr>
            <a:r>
              <a:rPr lang="en-US" dirty="0" smtClean="0"/>
              <a:t>Can be used as reusable components;</a:t>
            </a:r>
          </a:p>
        </p:txBody>
      </p:sp>
    </p:spTree>
    <p:extLst>
      <p:ext uri="{BB962C8B-B14F-4D97-AF65-F5344CB8AC3E}">
        <p14:creationId xmlns:p14="http://schemas.microsoft.com/office/powerpoint/2010/main" val="623724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456</TotalTime>
  <Words>560</Words>
  <Application>Microsoft Office PowerPoint</Application>
  <PresentationFormat>Widescreen</PresentationFormat>
  <Paragraphs>124</Paragraphs>
  <Slides>27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Calibri Light</vt:lpstr>
      <vt:lpstr>Menlo</vt:lpstr>
      <vt:lpstr>Office Theme</vt:lpstr>
      <vt:lpstr>1_Office Theme</vt:lpstr>
      <vt:lpstr>Frontend Development  AngularJS</vt:lpstr>
      <vt:lpstr>Topics  - Introduction  - Dependency Injection  - Templates  - Modules  - Directives  - Create an application  - Controllers  - Scopes  </vt:lpstr>
      <vt:lpstr>Introduction</vt:lpstr>
      <vt:lpstr>MVW</vt:lpstr>
      <vt:lpstr>MVC</vt:lpstr>
      <vt:lpstr>AngularJS advantages</vt:lpstr>
      <vt:lpstr>Introduction</vt:lpstr>
      <vt:lpstr>Introduction</vt:lpstr>
      <vt:lpstr>Application</vt:lpstr>
      <vt:lpstr>Application</vt:lpstr>
      <vt:lpstr>Application</vt:lpstr>
      <vt:lpstr>Application</vt:lpstr>
      <vt:lpstr>Directives</vt:lpstr>
      <vt:lpstr>AngularJS directives</vt:lpstr>
      <vt:lpstr>Controllers</vt:lpstr>
      <vt:lpstr>Dependency Injection</vt:lpstr>
      <vt:lpstr>AngularJS directives</vt:lpstr>
      <vt:lpstr>Angularjs directives</vt:lpstr>
      <vt:lpstr>Workshop:  AngularJS Application</vt:lpstr>
      <vt:lpstr>AngularJS directives</vt:lpstr>
      <vt:lpstr>Scope</vt:lpstr>
      <vt:lpstr>Workshop:  AngularJS Application</vt:lpstr>
      <vt:lpstr>Directives</vt:lpstr>
      <vt:lpstr>Ng-repeat</vt:lpstr>
      <vt:lpstr>Workshop:  AngularJS Bindings &amp; Scopes</vt:lpstr>
      <vt:lpstr>Questions?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  Tools</dc:title>
  <dc:creator>Alexandru Dima</dc:creator>
  <cp:lastModifiedBy>Radu Sezciuc</cp:lastModifiedBy>
  <cp:revision>84</cp:revision>
  <dcterms:created xsi:type="dcterms:W3CDTF">2014-10-20T21:15:48Z</dcterms:created>
  <dcterms:modified xsi:type="dcterms:W3CDTF">2015-05-12T11:15:44Z</dcterms:modified>
</cp:coreProperties>
</file>