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3"/>
  </p:notesMasterIdLst>
  <p:sldIdLst>
    <p:sldId id="256" r:id="rId5"/>
    <p:sldId id="297" r:id="rId6"/>
    <p:sldId id="345" r:id="rId7"/>
    <p:sldId id="299" r:id="rId8"/>
    <p:sldId id="300" r:id="rId9"/>
    <p:sldId id="301" r:id="rId10"/>
    <p:sldId id="318" r:id="rId11"/>
    <p:sldId id="336" r:id="rId12"/>
    <p:sldId id="339" r:id="rId13"/>
    <p:sldId id="302" r:id="rId14"/>
    <p:sldId id="340" r:id="rId15"/>
    <p:sldId id="304" r:id="rId16"/>
    <p:sldId id="341" r:id="rId17"/>
    <p:sldId id="342" r:id="rId18"/>
    <p:sldId id="343" r:id="rId19"/>
    <p:sldId id="303" r:id="rId20"/>
    <p:sldId id="344" r:id="rId21"/>
    <p:sldId id="324" r:id="rId22"/>
    <p:sldId id="346" r:id="rId23"/>
    <p:sldId id="305" r:id="rId24"/>
    <p:sldId id="319" r:id="rId25"/>
    <p:sldId id="321" r:id="rId26"/>
    <p:sldId id="326" r:id="rId27"/>
    <p:sldId id="322" r:id="rId28"/>
    <p:sldId id="323" r:id="rId29"/>
    <p:sldId id="337" r:id="rId30"/>
    <p:sldId id="347" r:id="rId31"/>
    <p:sldId id="308" r:id="rId32"/>
    <p:sldId id="329" r:id="rId33"/>
    <p:sldId id="325" r:id="rId34"/>
    <p:sldId id="328" r:id="rId35"/>
    <p:sldId id="311" r:id="rId36"/>
    <p:sldId id="348" r:id="rId37"/>
    <p:sldId id="310" r:id="rId38"/>
    <p:sldId id="331" r:id="rId39"/>
    <p:sldId id="332" r:id="rId40"/>
    <p:sldId id="335" r:id="rId41"/>
    <p:sldId id="334" r:id="rId4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15:clr>
            <a:srgbClr val="A4A3A4"/>
          </p15:clr>
        </p15:guide>
        <p15:guide id="3" pos="530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0000"/>
    <a:srgbClr val="565A5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89" autoAdjust="0"/>
    <p:restoredTop sz="76421" autoAdjust="0"/>
  </p:normalViewPr>
  <p:slideViewPr>
    <p:cSldViewPr snapToGrid="0" snapToObjects="1">
      <p:cViewPr varScale="1">
        <p:scale>
          <a:sx n="90" d="100"/>
          <a:sy n="90" d="100"/>
        </p:scale>
        <p:origin x="2208" y="84"/>
      </p:cViewPr>
      <p:guideLst>
        <p:guide orient="horz" pos="2160"/>
        <p:guide/>
        <p:guide pos="5307"/>
      </p:guideLst>
    </p:cSldViewPr>
  </p:slideViewPr>
  <p:notesTextViewPr>
    <p:cViewPr>
      <p:scale>
        <a:sx n="100" d="100"/>
        <a:sy n="100" d="100"/>
      </p:scale>
      <p:origin x="0" y="0"/>
    </p:cViewPr>
  </p:notesTextViewPr>
  <p:notesViewPr>
    <p:cSldViewPr snapToGrid="0" snapToObjects="1">
      <p:cViewPr>
        <p:scale>
          <a:sx n="142" d="100"/>
          <a:sy n="142" d="100"/>
        </p:scale>
        <p:origin x="1692" y="-49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F94E7C4-328C-457B-8CA2-EE381C323794}" type="datetimeFigureOut">
              <a:rPr lang="en-US" smtClean="0"/>
              <a:pPr/>
              <a:t>7/11/2016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377D70-F193-4353-836F-31B604DF4B77}" type="slidenum">
              <a:rPr lang="en-US" smtClean="0"/>
              <a:pPr/>
              <a:t>‹#›</a:t>
            </a:fld>
            <a:endParaRPr lang="en-US"/>
          </a:p>
        </p:txBody>
      </p:sp>
    </p:spTree>
    <p:extLst>
      <p:ext uri="{BB962C8B-B14F-4D97-AF65-F5344CB8AC3E}">
        <p14:creationId xmlns:p14="http://schemas.microsoft.com/office/powerpoint/2010/main" val="3808186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docs.oracle.com/javaee/6/api/javax/servlet/http/HttpServlet.html"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tomcat.apache.org/"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docs.oracle.com/javaee/6/api/javax/servlet/http/HttpServlet.html"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tomcat.apache.org/"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10"/>
          </p:nvPr>
        </p:nvSpPr>
        <p:spPr/>
        <p:txBody>
          <a:bodyPr/>
          <a:lstStyle/>
          <a:p>
            <a:fld id="{84377D70-F193-4353-836F-31B604DF4B77}" type="slidenum">
              <a:rPr lang="en-US" smtClean="0"/>
              <a:pPr/>
              <a:t>1</a:t>
            </a:fld>
            <a:endParaRPr lang="en-US"/>
          </a:p>
        </p:txBody>
      </p:sp>
    </p:spTree>
    <p:extLst>
      <p:ext uri="{BB962C8B-B14F-4D97-AF65-F5344CB8AC3E}">
        <p14:creationId xmlns:p14="http://schemas.microsoft.com/office/powerpoint/2010/main" val="2832428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When a JSP is requested for the first time or when the </a:t>
            </a:r>
            <a:r>
              <a:rPr lang="en-US" sz="1200" b="0" i="0" kern="1200" dirty="0" err="1" smtClean="0">
                <a:solidFill>
                  <a:schemeClr val="tx1"/>
                </a:solidFill>
                <a:effectLst/>
                <a:latin typeface="+mn-lt"/>
                <a:ea typeface="+mn-ea"/>
                <a:cs typeface="+mn-cs"/>
              </a:rPr>
              <a:t>webapp</a:t>
            </a:r>
            <a:r>
              <a:rPr lang="en-US" sz="1200" b="0" i="0" kern="1200" dirty="0" smtClean="0">
                <a:solidFill>
                  <a:schemeClr val="tx1"/>
                </a:solidFill>
                <a:effectLst/>
                <a:latin typeface="+mn-lt"/>
                <a:ea typeface="+mn-ea"/>
                <a:cs typeface="+mn-cs"/>
              </a:rPr>
              <a:t> starts up, the servlet container will compile it into a class extending </a:t>
            </a:r>
            <a:r>
              <a:rPr lang="en-US" sz="1200" b="0" i="0" u="none" strike="noStrike" kern="1200" dirty="0" err="1" smtClean="0">
                <a:solidFill>
                  <a:schemeClr val="tx1"/>
                </a:solidFill>
                <a:effectLst/>
                <a:latin typeface="+mn-lt"/>
                <a:ea typeface="+mn-ea"/>
                <a:cs typeface="+mn-cs"/>
                <a:hlinkClick r:id="rId3"/>
              </a:rPr>
              <a:t>HttpServlet</a:t>
            </a:r>
            <a:r>
              <a:rPr lang="en-US" sz="1200" b="0" i="0" kern="1200" dirty="0" smtClean="0">
                <a:solidFill>
                  <a:schemeClr val="tx1"/>
                </a:solidFill>
                <a:effectLst/>
                <a:latin typeface="+mn-lt"/>
                <a:ea typeface="+mn-ea"/>
                <a:cs typeface="+mn-cs"/>
              </a:rPr>
              <a:t> and use it during the </a:t>
            </a:r>
            <a:r>
              <a:rPr lang="en-US" sz="1200" b="0" i="0" kern="1200" dirty="0" err="1" smtClean="0">
                <a:solidFill>
                  <a:schemeClr val="tx1"/>
                </a:solidFill>
                <a:effectLst/>
                <a:latin typeface="+mn-lt"/>
                <a:ea typeface="+mn-ea"/>
                <a:cs typeface="+mn-cs"/>
              </a:rPr>
              <a:t>webapp's</a:t>
            </a:r>
            <a:r>
              <a:rPr lang="en-US" sz="1200" b="0" i="0" kern="1200" dirty="0" smtClean="0">
                <a:solidFill>
                  <a:schemeClr val="tx1"/>
                </a:solidFill>
                <a:effectLst/>
                <a:latin typeface="+mn-lt"/>
                <a:ea typeface="+mn-ea"/>
                <a:cs typeface="+mn-cs"/>
              </a:rPr>
              <a:t> lifetime. You can find the generated source code in the server's work directory. In for example </a:t>
            </a:r>
            <a:r>
              <a:rPr lang="en-US" sz="1200" b="0" i="0" u="none" strike="noStrike" kern="1200" dirty="0" smtClean="0">
                <a:solidFill>
                  <a:schemeClr val="tx1"/>
                </a:solidFill>
                <a:effectLst/>
                <a:latin typeface="+mn-lt"/>
                <a:ea typeface="+mn-ea"/>
                <a:cs typeface="+mn-cs"/>
                <a:hlinkClick r:id="rId4"/>
              </a:rPr>
              <a:t>Tomcat</a:t>
            </a:r>
            <a:r>
              <a:rPr lang="en-US" sz="1200" b="0" i="0" kern="1200" dirty="0" smtClean="0">
                <a:solidFill>
                  <a:schemeClr val="tx1"/>
                </a:solidFill>
                <a:effectLst/>
                <a:latin typeface="+mn-lt"/>
                <a:ea typeface="+mn-ea"/>
                <a:cs typeface="+mn-cs"/>
              </a:rPr>
              <a:t>, it's the </a:t>
            </a:r>
            <a:r>
              <a:rPr lang="en-US" smtClean="0"/>
              <a:t>/work </a:t>
            </a:r>
            <a:r>
              <a:rPr lang="en-US" sz="1200" b="0" i="0" kern="1200" smtClean="0">
                <a:solidFill>
                  <a:schemeClr val="tx1"/>
                </a:solidFill>
                <a:effectLst/>
                <a:latin typeface="+mn-lt"/>
                <a:ea typeface="+mn-ea"/>
                <a:cs typeface="+mn-cs"/>
              </a:rPr>
              <a:t>directory</a:t>
            </a:r>
            <a:r>
              <a:rPr lang="en-US" sz="1200" b="0" i="0" kern="1200" dirty="0" smtClean="0">
                <a:solidFill>
                  <a:schemeClr val="tx1"/>
                </a:solidFill>
                <a:effectLst/>
                <a:latin typeface="+mn-lt"/>
                <a:ea typeface="+mn-ea"/>
                <a:cs typeface="+mn-cs"/>
              </a:rPr>
              <a:t>. On a JSP request, the servlet container will execute the compiled JSP class and send the generated output (usually just HTML/CSS/JS) through the webserver over network to the client side, which in turn displays it in the web browser.</a:t>
            </a:r>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17</a:t>
            </a:fld>
            <a:endParaRPr lang="en-US"/>
          </a:p>
        </p:txBody>
      </p:sp>
    </p:spTree>
    <p:extLst>
      <p:ext uri="{BB962C8B-B14F-4D97-AF65-F5344CB8AC3E}">
        <p14:creationId xmlns:p14="http://schemas.microsoft.com/office/powerpoint/2010/main" val="31888985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18</a:t>
            </a:fld>
            <a:endParaRPr lang="en-US"/>
          </a:p>
        </p:txBody>
      </p:sp>
    </p:spTree>
    <p:extLst>
      <p:ext uri="{BB962C8B-B14F-4D97-AF65-F5344CB8AC3E}">
        <p14:creationId xmlns:p14="http://schemas.microsoft.com/office/powerpoint/2010/main" val="3530499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10"/>
          </p:nvPr>
        </p:nvSpPr>
        <p:spPr/>
        <p:txBody>
          <a:bodyPr/>
          <a:lstStyle/>
          <a:p>
            <a:fld id="{84377D70-F193-4353-836F-31B604DF4B77}" type="slidenum">
              <a:rPr lang="en-US" smtClean="0"/>
              <a:pPr/>
              <a:t>19</a:t>
            </a:fld>
            <a:endParaRPr lang="en-US"/>
          </a:p>
        </p:txBody>
      </p:sp>
    </p:spTree>
    <p:extLst>
      <p:ext uri="{BB962C8B-B14F-4D97-AF65-F5344CB8AC3E}">
        <p14:creationId xmlns:p14="http://schemas.microsoft.com/office/powerpoint/2010/main" val="29584126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request dispatcher is used for receiving requests from the client and sending them to any resource (such as a servlet, HTML file, or JSP file) on the server. </a:t>
            </a:r>
          </a:p>
          <a:p>
            <a:r>
              <a:rPr lang="en-US" sz="1200" b="0" i="0" kern="1200" dirty="0" smtClean="0">
                <a:solidFill>
                  <a:schemeClr val="tx1"/>
                </a:solidFill>
                <a:effectLst/>
                <a:latin typeface="+mn-lt"/>
                <a:ea typeface="+mn-ea"/>
                <a:cs typeface="+mn-cs"/>
              </a:rPr>
              <a:t>The most common approach is </a:t>
            </a:r>
            <a:r>
              <a:rPr lang="en-US" sz="1200" b="1" i="0" kern="1200" dirty="0" smtClean="0">
                <a:solidFill>
                  <a:schemeClr val="tx1"/>
                </a:solidFill>
                <a:effectLst/>
                <a:latin typeface="+mn-lt"/>
                <a:ea typeface="+mn-ea"/>
                <a:cs typeface="+mn-cs"/>
              </a:rPr>
              <a:t>forward</a:t>
            </a:r>
            <a:r>
              <a:rPr lang="en-US" sz="1200" b="0" i="0" kern="1200" dirty="0" smtClean="0">
                <a:solidFill>
                  <a:schemeClr val="tx1"/>
                </a:solidFill>
                <a:effectLst/>
                <a:latin typeface="+mn-lt"/>
                <a:ea typeface="+mn-ea"/>
                <a:cs typeface="+mn-cs"/>
              </a:rPr>
              <a:t> or </a:t>
            </a:r>
            <a:r>
              <a:rPr lang="en-US" sz="1200" b="1" i="0" kern="1200" dirty="0" smtClean="0">
                <a:solidFill>
                  <a:schemeClr val="tx1"/>
                </a:solidFill>
                <a:effectLst/>
                <a:latin typeface="+mn-lt"/>
                <a:ea typeface="+mn-ea"/>
                <a:cs typeface="+mn-cs"/>
              </a:rPr>
              <a:t>include</a:t>
            </a:r>
            <a:r>
              <a:rPr lang="en-US" sz="1200" b="0" i="0" kern="1200" dirty="0" smtClean="0">
                <a:solidFill>
                  <a:schemeClr val="tx1"/>
                </a:solidFill>
                <a:effectLst/>
                <a:latin typeface="+mn-lt"/>
                <a:ea typeface="+mn-ea"/>
                <a:cs typeface="+mn-cs"/>
              </a:rPr>
              <a:t> resource to the client.</a:t>
            </a:r>
          </a:p>
          <a:p>
            <a:r>
              <a:rPr lang="en-US" sz="1200" b="0" i="0" kern="1200" dirty="0" smtClean="0">
                <a:solidFill>
                  <a:schemeClr val="tx1"/>
                </a:solidFill>
                <a:effectLst/>
                <a:latin typeface="+mn-lt"/>
                <a:ea typeface="+mn-ea"/>
                <a:cs typeface="+mn-cs"/>
              </a:rPr>
              <a:t>The servlet container creates the </a:t>
            </a:r>
            <a:r>
              <a:rPr lang="en-US" dirty="0" smtClean="0"/>
              <a:t>RequestDispatcher</a:t>
            </a:r>
            <a:r>
              <a:rPr lang="en-US" sz="1200" b="0" i="0" kern="1200" dirty="0" smtClean="0">
                <a:solidFill>
                  <a:schemeClr val="tx1"/>
                </a:solidFill>
                <a:effectLst/>
                <a:latin typeface="+mn-lt"/>
                <a:ea typeface="+mn-ea"/>
                <a:cs typeface="+mn-cs"/>
              </a:rPr>
              <a:t> object, which is used as a wrapper around a server resource located at a particular path or given by a particular name.</a:t>
            </a:r>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20</a:t>
            </a:fld>
            <a:endParaRPr lang="en-US"/>
          </a:p>
        </p:txBody>
      </p:sp>
    </p:spTree>
    <p:extLst>
      <p:ext uri="{BB962C8B-B14F-4D97-AF65-F5344CB8AC3E}">
        <p14:creationId xmlns:p14="http://schemas.microsoft.com/office/powerpoint/2010/main" val="7440471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26</a:t>
            </a:fld>
            <a:endParaRPr lang="en-US"/>
          </a:p>
        </p:txBody>
      </p:sp>
    </p:spTree>
    <p:extLst>
      <p:ext uri="{BB962C8B-B14F-4D97-AF65-F5344CB8AC3E}">
        <p14:creationId xmlns:p14="http://schemas.microsoft.com/office/powerpoint/2010/main" val="16034873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10"/>
          </p:nvPr>
        </p:nvSpPr>
        <p:spPr/>
        <p:txBody>
          <a:bodyPr/>
          <a:lstStyle/>
          <a:p>
            <a:fld id="{84377D70-F193-4353-836F-31B604DF4B77}" type="slidenum">
              <a:rPr lang="en-US" smtClean="0"/>
              <a:pPr/>
              <a:t>27</a:t>
            </a:fld>
            <a:endParaRPr lang="en-US"/>
          </a:p>
        </p:txBody>
      </p:sp>
    </p:spTree>
    <p:extLst>
      <p:ext uri="{BB962C8B-B14F-4D97-AF65-F5344CB8AC3E}">
        <p14:creationId xmlns:p14="http://schemas.microsoft.com/office/powerpoint/2010/main" val="2156555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Filters are defined and then mapped to a URL or Servlet, in much the same was as Servlet is defined and then mapped to a URL pattern.</a:t>
            </a:r>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29</a:t>
            </a:fld>
            <a:endParaRPr lang="en-US"/>
          </a:p>
        </p:txBody>
      </p:sp>
    </p:spTree>
    <p:extLst>
      <p:ext uri="{BB962C8B-B14F-4D97-AF65-F5344CB8AC3E}">
        <p14:creationId xmlns:p14="http://schemas.microsoft.com/office/powerpoint/2010/main" val="4211443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1. Implement interface Filter from </a:t>
            </a:r>
            <a:r>
              <a:rPr lang="en-US" dirty="0" err="1" smtClean="0"/>
              <a:t>javax.servlet</a:t>
            </a:r>
            <a:r>
              <a:rPr lang="en-US" dirty="0" smtClean="0"/>
              <a:t> package</a:t>
            </a:r>
          </a:p>
          <a:p>
            <a:pPr lvl="1"/>
            <a:r>
              <a:rPr lang="en-US" dirty="0" smtClean="0"/>
              <a:t>2. Implement method </a:t>
            </a:r>
            <a:r>
              <a:rPr lang="en-US" dirty="0" err="1" smtClean="0"/>
              <a:t>init</a:t>
            </a:r>
            <a:r>
              <a:rPr lang="en-US" dirty="0" smtClean="0"/>
              <a:t>().  In the implementation you can add several configurations to your filter. This method is called by the container once, when the filter is initialized</a:t>
            </a:r>
          </a:p>
          <a:p>
            <a:pPr lvl="1"/>
            <a:r>
              <a:rPr lang="en-US" dirty="0" smtClean="0"/>
              <a:t>3. Implement method</a:t>
            </a:r>
          </a:p>
          <a:p>
            <a:pPr lvl="1"/>
            <a:r>
              <a:rPr lang="en-US" b="1" dirty="0" smtClean="0"/>
              <a:t>public void </a:t>
            </a:r>
            <a:r>
              <a:rPr lang="en-US" b="1" dirty="0" err="1" smtClean="0"/>
              <a:t>doFilter</a:t>
            </a:r>
            <a:r>
              <a:rPr lang="en-US" b="1" dirty="0" smtClean="0"/>
              <a:t> (</a:t>
            </a:r>
            <a:r>
              <a:rPr lang="en-US" b="1" dirty="0" err="1" smtClean="0"/>
              <a:t>ServletRequest</a:t>
            </a:r>
            <a:r>
              <a:rPr lang="en-US" b="1" dirty="0" smtClean="0"/>
              <a:t>, </a:t>
            </a:r>
            <a:r>
              <a:rPr lang="en-US" b="1" dirty="0" err="1" smtClean="0"/>
              <a:t>ServletResponse</a:t>
            </a:r>
            <a:r>
              <a:rPr lang="en-US" b="1" dirty="0" smtClean="0"/>
              <a:t>, </a:t>
            </a:r>
            <a:r>
              <a:rPr lang="en-US" b="1" dirty="0" err="1" smtClean="0"/>
              <a:t>FilterChain</a:t>
            </a:r>
            <a:r>
              <a:rPr lang="en-US" b="1" dirty="0" smtClean="0"/>
              <a:t>)</a:t>
            </a:r>
          </a:p>
          <a:p>
            <a:pPr lvl="1"/>
            <a:r>
              <a:rPr lang="en-US" dirty="0" smtClean="0"/>
              <a:t>Beside the request and response objects found also in the Servlets implementation, we have a </a:t>
            </a:r>
            <a:r>
              <a:rPr lang="en-US" b="1" dirty="0" err="1" smtClean="0"/>
              <a:t>FilterChain</a:t>
            </a:r>
            <a:r>
              <a:rPr lang="en-US" dirty="0" smtClean="0"/>
              <a:t> object, provided by the Servlet Container,  so that we can manage </a:t>
            </a:r>
            <a:r>
              <a:rPr lang="en-US" b="1" dirty="0" smtClean="0"/>
              <a:t>our filter chain</a:t>
            </a:r>
          </a:p>
          <a:p>
            <a:pPr lvl="1"/>
            <a:r>
              <a:rPr lang="en-US" b="1" dirty="0" smtClean="0"/>
              <a:t>4. </a:t>
            </a:r>
            <a:r>
              <a:rPr lang="en-US" dirty="0" smtClean="0"/>
              <a:t>Implement method </a:t>
            </a:r>
            <a:r>
              <a:rPr lang="en-US" b="1" dirty="0" smtClean="0"/>
              <a:t>public void destroy() </a:t>
            </a:r>
            <a:r>
              <a:rPr lang="en-US" dirty="0" smtClean="0"/>
              <a:t>in order to release some resources used in our </a:t>
            </a:r>
            <a:r>
              <a:rPr lang="en-US" b="1" dirty="0" err="1" smtClean="0"/>
              <a:t>init</a:t>
            </a:r>
            <a:r>
              <a:rPr lang="en-US" b="1" dirty="0" smtClean="0"/>
              <a:t>() </a:t>
            </a:r>
            <a:r>
              <a:rPr lang="en-US" dirty="0" smtClean="0"/>
              <a:t>method encapsulated in the filter</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Multiple filters can be written and applied to the same URL pattern. The order of execution is determined by the ordering in the deployment descriptor. </a:t>
            </a:r>
          </a:p>
          <a:p>
            <a:r>
              <a:rPr lang="en-US" sz="1200" b="0" i="0" kern="1200" dirty="0" smtClean="0">
                <a:solidFill>
                  <a:schemeClr val="tx1"/>
                </a:solidFill>
                <a:effectLst/>
                <a:latin typeface="+mn-lt"/>
                <a:ea typeface="+mn-ea"/>
                <a:cs typeface="+mn-cs"/>
              </a:rPr>
              <a:t>Remember that in the </a:t>
            </a:r>
            <a:r>
              <a:rPr lang="en-US" sz="1200" b="0" i="0" kern="1200" dirty="0" err="1" smtClean="0">
                <a:solidFill>
                  <a:schemeClr val="tx1"/>
                </a:solidFill>
                <a:effectLst/>
                <a:latin typeface="+mn-lt"/>
                <a:ea typeface="+mn-ea"/>
                <a:cs typeface="+mn-cs"/>
              </a:rPr>
              <a:t>doFilter</a:t>
            </a:r>
            <a:r>
              <a:rPr lang="en-US" sz="1200" b="0" i="0" kern="1200" dirty="0" smtClean="0">
                <a:solidFill>
                  <a:schemeClr val="tx1"/>
                </a:solidFill>
                <a:effectLst/>
                <a:latin typeface="+mn-lt"/>
                <a:ea typeface="+mn-ea"/>
                <a:cs typeface="+mn-cs"/>
              </a:rPr>
              <a:t>() method you call the next element in the chain with: </a:t>
            </a:r>
            <a:r>
              <a:rPr lang="en-US" dirty="0" err="1" smtClean="0"/>
              <a:t>chain.doFilter</a:t>
            </a:r>
            <a:r>
              <a:rPr lang="en-US" dirty="0" smtClean="0"/>
              <a:t>(request, response);</a:t>
            </a:r>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30</a:t>
            </a:fld>
            <a:endParaRPr lang="en-US"/>
          </a:p>
        </p:txBody>
      </p:sp>
    </p:spTree>
    <p:extLst>
      <p:ext uri="{BB962C8B-B14F-4D97-AF65-F5344CB8AC3E}">
        <p14:creationId xmlns:p14="http://schemas.microsoft.com/office/powerpoint/2010/main" val="21052872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Filters are defined and then mapped to a URL or Servlet, in much the same was as Servlet is defined and then mapped to a URL pattern.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order in which they are defined matters. The container will execute the filters in the order in which they are defined.</a:t>
            </a:r>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31</a:t>
            </a:fld>
            <a:endParaRPr lang="en-US"/>
          </a:p>
        </p:txBody>
      </p:sp>
    </p:spTree>
    <p:extLst>
      <p:ext uri="{BB962C8B-B14F-4D97-AF65-F5344CB8AC3E}">
        <p14:creationId xmlns:p14="http://schemas.microsoft.com/office/powerpoint/2010/main" val="29985337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32</a:t>
            </a:fld>
            <a:endParaRPr lang="en-US"/>
          </a:p>
        </p:txBody>
      </p:sp>
    </p:spTree>
    <p:extLst>
      <p:ext uri="{BB962C8B-B14F-4D97-AF65-F5344CB8AC3E}">
        <p14:creationId xmlns:p14="http://schemas.microsoft.com/office/powerpoint/2010/main" val="3194539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10"/>
          </p:nvPr>
        </p:nvSpPr>
        <p:spPr/>
        <p:txBody>
          <a:bodyPr/>
          <a:lstStyle/>
          <a:p>
            <a:fld id="{84377D70-F193-4353-836F-31B604DF4B77}" type="slidenum">
              <a:rPr lang="en-US" smtClean="0"/>
              <a:pPr/>
              <a:t>3</a:t>
            </a:fld>
            <a:endParaRPr lang="en-US"/>
          </a:p>
        </p:txBody>
      </p:sp>
    </p:spTree>
    <p:extLst>
      <p:ext uri="{BB962C8B-B14F-4D97-AF65-F5344CB8AC3E}">
        <p14:creationId xmlns:p14="http://schemas.microsoft.com/office/powerpoint/2010/main" val="32952885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10"/>
          </p:nvPr>
        </p:nvSpPr>
        <p:spPr/>
        <p:txBody>
          <a:bodyPr/>
          <a:lstStyle/>
          <a:p>
            <a:fld id="{84377D70-F193-4353-836F-31B604DF4B77}" type="slidenum">
              <a:rPr lang="en-US" smtClean="0"/>
              <a:pPr/>
              <a:t>33</a:t>
            </a:fld>
            <a:endParaRPr lang="en-US"/>
          </a:p>
        </p:txBody>
      </p:sp>
    </p:spTree>
    <p:extLst>
      <p:ext uri="{BB962C8B-B14F-4D97-AF65-F5344CB8AC3E}">
        <p14:creationId xmlns:p14="http://schemas.microsoft.com/office/powerpoint/2010/main" val="32451515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1" i="0" kern="1200" dirty="0" smtClean="0">
                <a:solidFill>
                  <a:schemeClr val="tx1"/>
                </a:solidFill>
                <a:effectLst/>
                <a:latin typeface="+mn-lt"/>
                <a:ea typeface="+mn-ea"/>
                <a:cs typeface="+mn-cs"/>
              </a:rPr>
              <a:t>Cookies</a:t>
            </a:r>
            <a:r>
              <a:rPr lang="en-US" sz="1200" b="0" i="0" kern="1200" dirty="0" smtClean="0">
                <a:solidFill>
                  <a:schemeClr val="tx1"/>
                </a:solidFill>
                <a:effectLst/>
                <a:latin typeface="+mn-lt"/>
                <a:ea typeface="+mn-ea"/>
                <a:cs typeface="+mn-cs"/>
              </a:rPr>
              <a:t> are small piece of information that is sent by web server in response header and gets stored in the browser cookies. When client make further request, it adds the cookie to the request header and we can utilize it to keep track of the session.</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1" i="0" kern="1200" dirty="0" smtClean="0">
                <a:solidFill>
                  <a:schemeClr val="tx1"/>
                </a:solidFill>
                <a:effectLst/>
                <a:latin typeface="+mn-lt"/>
                <a:ea typeface="+mn-ea"/>
                <a:cs typeface="+mn-cs"/>
              </a:rPr>
              <a:t>URL Rewriting</a:t>
            </a:r>
            <a:r>
              <a:rPr lang="en-US" sz="1200" b="0" i="0" kern="1200" dirty="0" smtClean="0">
                <a:solidFill>
                  <a:schemeClr val="tx1"/>
                </a:solidFill>
                <a:effectLst/>
                <a:latin typeface="+mn-lt"/>
                <a:ea typeface="+mn-ea"/>
                <a:cs typeface="+mn-cs"/>
              </a:rPr>
              <a:t> – We can append a session identifier parameter with every request and response to keep track of the session. This is very tedious because we need to keep track of this parameter in every response and make sure it’s not clashing with other parameters.</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1" i="0" kern="1200" dirty="0" smtClean="0">
                <a:solidFill>
                  <a:schemeClr val="tx1"/>
                </a:solidFill>
                <a:effectLst/>
                <a:latin typeface="+mn-lt"/>
                <a:ea typeface="+mn-ea"/>
                <a:cs typeface="+mn-cs"/>
              </a:rPr>
              <a:t>HTML Hidden Field</a:t>
            </a:r>
            <a:r>
              <a:rPr lang="en-US" sz="1200" b="0" i="0" kern="1200" dirty="0" smtClean="0">
                <a:solidFill>
                  <a:schemeClr val="tx1"/>
                </a:solidFill>
                <a:effectLst/>
                <a:latin typeface="+mn-lt"/>
                <a:ea typeface="+mn-ea"/>
                <a:cs typeface="+mn-cs"/>
              </a:rPr>
              <a:t> – We can create a unique hidden field in the HTML and when user starts navigating, we can set its value unique to the user and keep track of the session. This method can’t be used with links because it needs the form to be submitted every time request is made from client to server with the hidden field. Also it’s not secure because we can get the hidden field value from the HTML source and use it to hack the session.</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sz="1200" b="0" i="0" kern="1200" dirty="0" smtClean="0">
              <a:solidFill>
                <a:schemeClr val="tx1"/>
              </a:solidFill>
              <a:effectLst/>
              <a:latin typeface="+mn-lt"/>
              <a:ea typeface="+mn-ea"/>
              <a:cs typeface="+mn-cs"/>
            </a:endParaRP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35</a:t>
            </a:fld>
            <a:endParaRPr lang="en-US"/>
          </a:p>
        </p:txBody>
      </p:sp>
    </p:spTree>
    <p:extLst>
      <p:ext uri="{BB962C8B-B14F-4D97-AF65-F5344CB8AC3E}">
        <p14:creationId xmlns:p14="http://schemas.microsoft.com/office/powerpoint/2010/main" val="35965943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38</a:t>
            </a:fld>
            <a:endParaRPr lang="en-US"/>
          </a:p>
        </p:txBody>
      </p:sp>
    </p:spTree>
    <p:extLst>
      <p:ext uri="{BB962C8B-B14F-4D97-AF65-F5344CB8AC3E}">
        <p14:creationId xmlns:p14="http://schemas.microsoft.com/office/powerpoint/2010/main" val="31945398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response.setContentType</a:t>
            </a:r>
            <a:r>
              <a:rPr lang="en-US" dirty="0" smtClean="0"/>
              <a:t>("text/html"); </a:t>
            </a:r>
          </a:p>
          <a:p>
            <a:r>
              <a:rPr lang="en-US" dirty="0" smtClean="0"/>
              <a:t>PrintWriter out = </a:t>
            </a:r>
            <a:r>
              <a:rPr lang="en-US" dirty="0" err="1" smtClean="0"/>
              <a:t>response.getWriter</a:t>
            </a:r>
            <a:r>
              <a:rPr lang="en-US" dirty="0" smtClean="0"/>
              <a:t>(); </a:t>
            </a:r>
          </a:p>
          <a:p>
            <a:r>
              <a:rPr lang="en-US" dirty="0" err="1" smtClean="0"/>
              <a:t>out.println</a:t>
            </a:r>
            <a:r>
              <a:rPr lang="en-US" dirty="0" smtClean="0"/>
              <a:t>("&lt;html&gt;"); </a:t>
            </a:r>
            <a:r>
              <a:rPr lang="en-US" dirty="0" err="1" smtClean="0"/>
              <a:t>out.println</a:t>
            </a:r>
            <a:r>
              <a:rPr lang="en-US" dirty="0" smtClean="0"/>
              <a:t>("&lt;body </a:t>
            </a:r>
            <a:r>
              <a:rPr lang="en-US" dirty="0" err="1" smtClean="0"/>
              <a:t>bgcolor</a:t>
            </a:r>
            <a:r>
              <a:rPr lang="en-US" dirty="0" smtClean="0"/>
              <a:t>=\"</a:t>
            </a:r>
            <a:r>
              <a:rPr lang="en-US" dirty="0" err="1" smtClean="0"/>
              <a:t>lightblue</a:t>
            </a:r>
            <a:r>
              <a:rPr lang="en-US" dirty="0" smtClean="0"/>
              <a:t>\"&gt;"); </a:t>
            </a:r>
          </a:p>
          <a:p>
            <a:r>
              <a:rPr lang="en-US" dirty="0" err="1" smtClean="0"/>
              <a:t>out.println</a:t>
            </a:r>
            <a:r>
              <a:rPr lang="en-US" dirty="0" smtClean="0"/>
              <a:t>("&lt;head&gt;"); </a:t>
            </a:r>
          </a:p>
          <a:p>
            <a:r>
              <a:rPr lang="en-US" dirty="0" err="1" smtClean="0"/>
              <a:t>out.println</a:t>
            </a:r>
            <a:r>
              <a:rPr lang="en-US" dirty="0" smtClean="0"/>
              <a:t>("&lt;title&gt; An</a:t>
            </a:r>
            <a:r>
              <a:rPr lang="en-US" baseline="0" dirty="0" smtClean="0"/>
              <a:t> html from servlet </a:t>
            </a:r>
            <a:r>
              <a:rPr lang="en-US" dirty="0" smtClean="0"/>
              <a:t>example &lt;/title&gt;"); </a:t>
            </a:r>
          </a:p>
          <a:p>
            <a:r>
              <a:rPr lang="en-US" dirty="0" err="1" smtClean="0"/>
              <a:t>out.println</a:t>
            </a:r>
            <a:r>
              <a:rPr lang="en-US" dirty="0" smtClean="0"/>
              <a:t>("&lt;/head&gt;");</a:t>
            </a:r>
          </a:p>
          <a:p>
            <a:r>
              <a:rPr lang="en-US" dirty="0" smtClean="0"/>
              <a:t> </a:t>
            </a:r>
            <a:r>
              <a:rPr lang="en-US" dirty="0" err="1" smtClean="0"/>
              <a:t>out.println</a:t>
            </a:r>
            <a:r>
              <a:rPr lang="en-US" dirty="0" smtClean="0"/>
              <a:t>("&lt;body&gt;");</a:t>
            </a:r>
          </a:p>
          <a:p>
            <a:r>
              <a:rPr lang="pt-BR" dirty="0" smtClean="0"/>
              <a:t>out.println("&lt;h1&gt; An example page 1&lt;/h1&gt;");</a:t>
            </a:r>
          </a:p>
          <a:p>
            <a:r>
              <a:rPr lang="en-US" dirty="0" err="1" smtClean="0"/>
              <a:t>out.println</a:t>
            </a:r>
            <a:r>
              <a:rPr lang="en-US" dirty="0" smtClean="0"/>
              <a:t>("&lt;/body&gt;"); </a:t>
            </a:r>
          </a:p>
          <a:p>
            <a:r>
              <a:rPr lang="en-US" dirty="0" err="1" smtClean="0"/>
              <a:t>out.println</a:t>
            </a:r>
            <a:r>
              <a:rPr lang="en-US" dirty="0" smtClean="0"/>
              <a:t>("&lt;/html&gt;");</a:t>
            </a:r>
          </a:p>
          <a:p>
            <a:r>
              <a:rPr lang="en-US" dirty="0" err="1" smtClean="0"/>
              <a:t>out.close</a:t>
            </a:r>
            <a:r>
              <a:rPr lang="en-US" dirty="0" smtClean="0"/>
              <a:t>();</a:t>
            </a:r>
          </a:p>
          <a:p>
            <a:r>
              <a:rPr lang="en-US" dirty="0" smtClean="0"/>
              <a:t/>
            </a:r>
            <a:br>
              <a:rPr lang="en-US" dirty="0" smtClean="0"/>
            </a:br>
            <a:endParaRPr lang="ro-RO"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4</a:t>
            </a:fld>
            <a:endParaRPr lang="en-US"/>
          </a:p>
        </p:txBody>
      </p:sp>
    </p:spTree>
    <p:extLst>
      <p:ext uri="{BB962C8B-B14F-4D97-AF65-F5344CB8AC3E}">
        <p14:creationId xmlns:p14="http://schemas.microsoft.com/office/powerpoint/2010/main" val="15478895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5</a:t>
            </a:fld>
            <a:endParaRPr lang="en-US"/>
          </a:p>
        </p:txBody>
      </p:sp>
    </p:spTree>
    <p:extLst>
      <p:ext uri="{BB962C8B-B14F-4D97-AF65-F5344CB8AC3E}">
        <p14:creationId xmlns:p14="http://schemas.microsoft.com/office/powerpoint/2010/main" val="706324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8</a:t>
            </a:fld>
            <a:endParaRPr lang="en-US"/>
          </a:p>
        </p:txBody>
      </p:sp>
    </p:spTree>
    <p:extLst>
      <p:ext uri="{BB962C8B-B14F-4D97-AF65-F5344CB8AC3E}">
        <p14:creationId xmlns:p14="http://schemas.microsoft.com/office/powerpoint/2010/main" val="39638458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9</a:t>
            </a:fld>
            <a:endParaRPr lang="en-US"/>
          </a:p>
        </p:txBody>
      </p:sp>
    </p:spTree>
    <p:extLst>
      <p:ext uri="{BB962C8B-B14F-4D97-AF65-F5344CB8AC3E}">
        <p14:creationId xmlns:p14="http://schemas.microsoft.com/office/powerpoint/2010/main" val="3873115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10</a:t>
            </a:fld>
            <a:endParaRPr lang="en-US"/>
          </a:p>
        </p:txBody>
      </p:sp>
    </p:spTree>
    <p:extLst>
      <p:ext uri="{BB962C8B-B14F-4D97-AF65-F5344CB8AC3E}">
        <p14:creationId xmlns:p14="http://schemas.microsoft.com/office/powerpoint/2010/main" val="25585264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11</a:t>
            </a:fld>
            <a:endParaRPr lang="en-US"/>
          </a:p>
        </p:txBody>
      </p:sp>
    </p:spTree>
    <p:extLst>
      <p:ext uri="{BB962C8B-B14F-4D97-AF65-F5344CB8AC3E}">
        <p14:creationId xmlns:p14="http://schemas.microsoft.com/office/powerpoint/2010/main" val="17890215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When a JSP is requested for the first time or when the </a:t>
            </a:r>
            <a:r>
              <a:rPr lang="en-US" sz="1200" b="0" i="0" kern="1200" dirty="0" err="1" smtClean="0">
                <a:solidFill>
                  <a:schemeClr val="tx1"/>
                </a:solidFill>
                <a:effectLst/>
                <a:latin typeface="+mn-lt"/>
                <a:ea typeface="+mn-ea"/>
                <a:cs typeface="+mn-cs"/>
              </a:rPr>
              <a:t>webapp</a:t>
            </a:r>
            <a:r>
              <a:rPr lang="en-US" sz="1200" b="0" i="0" kern="1200" dirty="0" smtClean="0">
                <a:solidFill>
                  <a:schemeClr val="tx1"/>
                </a:solidFill>
                <a:effectLst/>
                <a:latin typeface="+mn-lt"/>
                <a:ea typeface="+mn-ea"/>
                <a:cs typeface="+mn-cs"/>
              </a:rPr>
              <a:t> starts up, the servlet container will compile it into a class extending </a:t>
            </a:r>
            <a:r>
              <a:rPr lang="en-US" sz="1200" b="0" i="0" u="none" strike="noStrike" kern="1200" dirty="0" err="1" smtClean="0">
                <a:solidFill>
                  <a:schemeClr val="tx1"/>
                </a:solidFill>
                <a:effectLst/>
                <a:latin typeface="+mn-lt"/>
                <a:ea typeface="+mn-ea"/>
                <a:cs typeface="+mn-cs"/>
                <a:hlinkClick r:id="rId3"/>
              </a:rPr>
              <a:t>HttpServlet</a:t>
            </a:r>
            <a:r>
              <a:rPr lang="en-US" sz="1200" b="0" i="0" kern="1200" dirty="0" smtClean="0">
                <a:solidFill>
                  <a:schemeClr val="tx1"/>
                </a:solidFill>
                <a:effectLst/>
                <a:latin typeface="+mn-lt"/>
                <a:ea typeface="+mn-ea"/>
                <a:cs typeface="+mn-cs"/>
              </a:rPr>
              <a:t> and use it during the </a:t>
            </a:r>
            <a:r>
              <a:rPr lang="en-US" sz="1200" b="0" i="0" kern="1200" dirty="0" err="1" smtClean="0">
                <a:solidFill>
                  <a:schemeClr val="tx1"/>
                </a:solidFill>
                <a:effectLst/>
                <a:latin typeface="+mn-lt"/>
                <a:ea typeface="+mn-ea"/>
                <a:cs typeface="+mn-cs"/>
              </a:rPr>
              <a:t>webapp's</a:t>
            </a:r>
            <a:r>
              <a:rPr lang="en-US" sz="1200" b="0" i="0" kern="1200" dirty="0" smtClean="0">
                <a:solidFill>
                  <a:schemeClr val="tx1"/>
                </a:solidFill>
                <a:effectLst/>
                <a:latin typeface="+mn-lt"/>
                <a:ea typeface="+mn-ea"/>
                <a:cs typeface="+mn-cs"/>
              </a:rPr>
              <a:t> lifetime. You can find the generated source code in the server's work directory. In for example </a:t>
            </a:r>
            <a:r>
              <a:rPr lang="en-US" sz="1200" b="0" i="0" u="none" strike="noStrike" kern="1200" dirty="0" smtClean="0">
                <a:solidFill>
                  <a:schemeClr val="tx1"/>
                </a:solidFill>
                <a:effectLst/>
                <a:latin typeface="+mn-lt"/>
                <a:ea typeface="+mn-ea"/>
                <a:cs typeface="+mn-cs"/>
                <a:hlinkClick r:id="rId4"/>
              </a:rPr>
              <a:t>Tomcat</a:t>
            </a:r>
            <a:r>
              <a:rPr lang="en-US" sz="1200" b="0" i="0" kern="1200" dirty="0" smtClean="0">
                <a:solidFill>
                  <a:schemeClr val="tx1"/>
                </a:solidFill>
                <a:effectLst/>
                <a:latin typeface="+mn-lt"/>
                <a:ea typeface="+mn-ea"/>
                <a:cs typeface="+mn-cs"/>
              </a:rPr>
              <a:t>, it's the </a:t>
            </a:r>
            <a:r>
              <a:rPr lang="en-US" smtClean="0"/>
              <a:t>/work </a:t>
            </a:r>
            <a:r>
              <a:rPr lang="en-US" sz="1200" b="0" i="0" kern="1200" smtClean="0">
                <a:solidFill>
                  <a:schemeClr val="tx1"/>
                </a:solidFill>
                <a:effectLst/>
                <a:latin typeface="+mn-lt"/>
                <a:ea typeface="+mn-ea"/>
                <a:cs typeface="+mn-cs"/>
              </a:rPr>
              <a:t>directory</a:t>
            </a:r>
            <a:r>
              <a:rPr lang="en-US" sz="1200" b="0" i="0" kern="1200" dirty="0" smtClean="0">
                <a:solidFill>
                  <a:schemeClr val="tx1"/>
                </a:solidFill>
                <a:effectLst/>
                <a:latin typeface="+mn-lt"/>
                <a:ea typeface="+mn-ea"/>
                <a:cs typeface="+mn-cs"/>
              </a:rPr>
              <a:t>. On a JSP request, the servlet container will execute the compiled JSP class and send the generated output (usually just HTML/CSS/JS) through the webserver over network to the client side, which in turn displays it in the web browser.</a:t>
            </a:r>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16</a:t>
            </a:fld>
            <a:endParaRPr lang="en-US"/>
          </a:p>
        </p:txBody>
      </p:sp>
    </p:spTree>
    <p:extLst>
      <p:ext uri="{BB962C8B-B14F-4D97-AF65-F5344CB8AC3E}">
        <p14:creationId xmlns:p14="http://schemas.microsoft.com/office/powerpoint/2010/main" val="26666346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u">
    <p:spTree>
      <p:nvGrpSpPr>
        <p:cNvPr id="1" name=""/>
        <p:cNvGrpSpPr/>
        <p:nvPr/>
      </p:nvGrpSpPr>
      <p:grpSpPr>
        <a:xfrm>
          <a:off x="0" y="0"/>
          <a:ext cx="0" cy="0"/>
          <a:chOff x="0" y="0"/>
          <a:chExt cx="0" cy="0"/>
        </a:xfrm>
      </p:grpSpPr>
      <p:pic>
        <p:nvPicPr>
          <p:cNvPr id="12" name="Picture 11" descr="prezentare-titlu-bk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676400"/>
            <a:ext cx="9144000" cy="5181600"/>
          </a:xfrm>
          <a:prstGeom prst="rect">
            <a:avLst/>
          </a:prstGeom>
        </p:spPr>
      </p:pic>
      <p:sp>
        <p:nvSpPr>
          <p:cNvPr id="2" name="Title 1"/>
          <p:cNvSpPr>
            <a:spLocks noGrp="1"/>
          </p:cNvSpPr>
          <p:nvPr>
            <p:ph type="ctrTitle"/>
          </p:nvPr>
        </p:nvSpPr>
        <p:spPr>
          <a:xfrm>
            <a:off x="719138" y="2520000"/>
            <a:ext cx="7705725" cy="1174545"/>
          </a:xfrm>
        </p:spPr>
        <p:txBody>
          <a:bodyPr lIns="0" tIns="0" rIns="0" bIns="0" anchor="t" anchorCtr="0">
            <a:normAutofit/>
          </a:bodyPr>
          <a:lstStyle>
            <a:lvl1pPr algn="l">
              <a:defRPr sz="4000" b="1">
                <a:solidFill>
                  <a:schemeClr val="bg1"/>
                </a:solidFill>
              </a:defRPr>
            </a:lvl1pPr>
          </a:lstStyle>
          <a:p>
            <a:r>
              <a:rPr lang="cs-CZ" dirty="0"/>
              <a:t>Click to edit Master title style</a:t>
            </a:r>
            <a:endParaRPr lang="en-US" dirty="0"/>
          </a:p>
        </p:txBody>
      </p:sp>
      <p:pic>
        <p:nvPicPr>
          <p:cNvPr id="10" name="Picture 9" descr="teamnet transformig technology logo rgb.wm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9138" y="687776"/>
            <a:ext cx="3081600" cy="281798"/>
          </a:xfrm>
          <a:prstGeom prst="rect">
            <a:avLst/>
          </a:prstGeom>
        </p:spPr>
      </p:pic>
    </p:spTree>
    <p:extLst>
      <p:ext uri="{BB962C8B-B14F-4D97-AF65-F5344CB8AC3E}">
        <p14:creationId xmlns:p14="http://schemas.microsoft.com/office/powerpoint/2010/main" val="1862066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apitol, secțiune">
    <p:spTree>
      <p:nvGrpSpPr>
        <p:cNvPr id="1" name=""/>
        <p:cNvGrpSpPr/>
        <p:nvPr/>
      </p:nvGrpSpPr>
      <p:grpSpPr>
        <a:xfrm>
          <a:off x="0" y="0"/>
          <a:ext cx="0" cy="0"/>
          <a:chOff x="0" y="0"/>
          <a:chExt cx="0" cy="0"/>
        </a:xfrm>
      </p:grpSpPr>
      <p:pic>
        <p:nvPicPr>
          <p:cNvPr id="6" name="Picture 5" descr="prezentare-capitol-bk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336145"/>
          </a:xfrm>
          <a:prstGeom prst="rect">
            <a:avLst/>
          </a:prstGeom>
        </p:spPr>
      </p:pic>
      <p:sp>
        <p:nvSpPr>
          <p:cNvPr id="2" name="Title 1"/>
          <p:cNvSpPr>
            <a:spLocks noGrp="1"/>
          </p:cNvSpPr>
          <p:nvPr>
            <p:ph type="title"/>
          </p:nvPr>
        </p:nvSpPr>
        <p:spPr>
          <a:xfrm>
            <a:off x="720725" y="2787650"/>
            <a:ext cx="7704138" cy="831850"/>
          </a:xfrm>
        </p:spPr>
        <p:txBody>
          <a:bodyPr lIns="0" tIns="0" rIns="0" bIns="0">
            <a:normAutofit/>
          </a:bodyPr>
          <a:lstStyle>
            <a:lvl1pPr algn="l">
              <a:defRPr sz="2400" b="1">
                <a:solidFill>
                  <a:srgbClr val="FFFFFF"/>
                </a:solidFill>
              </a:defRPr>
            </a:lvl1pPr>
          </a:lstStyle>
          <a:p>
            <a:r>
              <a:rPr lang="cs-CZ" dirty="0"/>
              <a:t>Click to edit Master title style</a:t>
            </a:r>
            <a:endParaRPr lang="en-US" dirty="0"/>
          </a:p>
        </p:txBody>
      </p:sp>
      <p:pic>
        <p:nvPicPr>
          <p:cNvPr id="8" name="Picture 7" descr="teamnet logo rgb.wm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725" y="6520295"/>
            <a:ext cx="1080000" cy="126868"/>
          </a:xfrm>
          <a:prstGeom prst="rect">
            <a:avLst/>
          </a:prstGeom>
        </p:spPr>
      </p:pic>
      <p:sp>
        <p:nvSpPr>
          <p:cNvPr id="16" name="Text Placeholder 2"/>
          <p:cNvSpPr>
            <a:spLocks noGrp="1"/>
          </p:cNvSpPr>
          <p:nvPr>
            <p:ph type="body" idx="1"/>
          </p:nvPr>
        </p:nvSpPr>
        <p:spPr>
          <a:xfrm>
            <a:off x="783139" y="835025"/>
            <a:ext cx="1413962" cy="1298575"/>
          </a:xfrm>
        </p:spPr>
        <p:txBody>
          <a:bodyPr lIns="0" tIns="0" rIns="0" bIns="0" anchor="ctr" anchorCtr="0">
            <a:noAutofit/>
          </a:bodyPr>
          <a:lstStyle>
            <a:lvl1pPr marL="0" indent="0" algn="ctr">
              <a:buNone/>
              <a:defRPr sz="7200" b="1">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cs-CZ" dirty="0"/>
              <a:t>Click to edit Master text styles</a:t>
            </a:r>
          </a:p>
        </p:txBody>
      </p:sp>
    </p:spTree>
    <p:extLst>
      <p:ext uri="{BB962C8B-B14F-4D97-AF65-F5344CB8AC3E}">
        <p14:creationId xmlns:p14="http://schemas.microsoft.com/office/powerpoint/2010/main" val="60014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 normal">
    <p:spTree>
      <p:nvGrpSpPr>
        <p:cNvPr id="1" name=""/>
        <p:cNvGrpSpPr/>
        <p:nvPr/>
      </p:nvGrpSpPr>
      <p:grpSpPr>
        <a:xfrm>
          <a:off x="0" y="0"/>
          <a:ext cx="0" cy="0"/>
          <a:chOff x="0" y="0"/>
          <a:chExt cx="0" cy="0"/>
        </a:xfrm>
      </p:grpSpPr>
      <p:pic>
        <p:nvPicPr>
          <p:cNvPr id="12" name="Picture 11" descr="prezentare-bkg-alb.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852755" y="766826"/>
            <a:ext cx="5639485" cy="593092"/>
          </a:xfrm>
          <a:solidFill>
            <a:schemeClr val="bg1"/>
          </a:solidFill>
        </p:spPr>
        <p:txBody>
          <a:bodyPr lIns="36000" tIns="0" rIns="0" bIns="0">
            <a:normAutofit/>
          </a:bodyPr>
          <a:lstStyle>
            <a:lvl1pPr algn="l">
              <a:defRPr sz="3000" b="1"/>
            </a:lvl1pPr>
          </a:lstStyle>
          <a:p>
            <a:r>
              <a:rPr lang="cs-CZ" dirty="0"/>
              <a:t>Click to edit Master title style</a:t>
            </a:r>
            <a:endParaRPr lang="en-US" dirty="0"/>
          </a:p>
        </p:txBody>
      </p:sp>
      <p:sp>
        <p:nvSpPr>
          <p:cNvPr id="3" name="Content Placeholder 2"/>
          <p:cNvSpPr>
            <a:spLocks noGrp="1"/>
          </p:cNvSpPr>
          <p:nvPr>
            <p:ph idx="1"/>
          </p:nvPr>
        </p:nvSpPr>
        <p:spPr>
          <a:xfrm>
            <a:off x="720724" y="1600200"/>
            <a:ext cx="7704139" cy="4690169"/>
          </a:xfrm>
        </p:spPr>
        <p:txBody>
          <a:bodyPr lIns="0" tIns="0" rIns="0" bIns="0" anchor="ctr" anchorCtr="0">
            <a:normAutofit/>
          </a:bodyPr>
          <a:lstStyle>
            <a:lvl1pPr marL="285750" indent="-285750" algn="just">
              <a:spcBef>
                <a:spcPts val="0"/>
              </a:spcBef>
              <a:buClr>
                <a:srgbClr val="E60000"/>
              </a:buClr>
              <a:buFont typeface="Arial" panose="020B0604020202020204" pitchFamily="34" charset="0"/>
              <a:buChar char="•"/>
              <a:defRPr sz="1800"/>
            </a:lvl1pPr>
            <a:lvl2pPr algn="just">
              <a:spcBef>
                <a:spcPts val="0"/>
              </a:spcBef>
              <a:buClr>
                <a:srgbClr val="E60000"/>
              </a:buClr>
              <a:defRPr sz="1600"/>
            </a:lvl2pPr>
            <a:lvl3pPr algn="just">
              <a:spcBef>
                <a:spcPts val="0"/>
              </a:spcBef>
              <a:defRPr sz="1600"/>
            </a:lvl3pPr>
            <a:lvl4pPr algn="just">
              <a:spcBef>
                <a:spcPts val="0"/>
              </a:spcBef>
              <a:buClr>
                <a:srgbClr val="E60000"/>
              </a:buClr>
              <a:defRPr sz="1600"/>
            </a:lvl4pPr>
            <a:lvl5pPr algn="just">
              <a:spcBef>
                <a:spcPts val="0"/>
              </a:spcBef>
              <a:defRPr sz="1600"/>
            </a:lvl5pPr>
          </a:lstStyle>
          <a:p>
            <a:pPr lvl="0"/>
            <a:r>
              <a:rPr lang="cs-CZ" dirty="0"/>
              <a:t>Click to edit Master text styles</a:t>
            </a:r>
          </a:p>
          <a:p>
            <a:pPr lvl="1"/>
            <a:r>
              <a:rPr lang="cs-CZ" dirty="0"/>
              <a:t>Second level</a:t>
            </a:r>
          </a:p>
          <a:p>
            <a:pPr lvl="2"/>
            <a:r>
              <a:rPr lang="cs-CZ" dirty="0"/>
              <a:t>Third level</a:t>
            </a:r>
          </a:p>
          <a:p>
            <a:pPr lvl="3"/>
            <a:r>
              <a:rPr lang="cs-CZ" dirty="0"/>
              <a:t>Fourth level</a:t>
            </a:r>
          </a:p>
          <a:p>
            <a:pPr lvl="4"/>
            <a:r>
              <a:rPr lang="cs-CZ" dirty="0"/>
              <a:t>Fifth level</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724" y="6353177"/>
            <a:ext cx="1507651" cy="390522"/>
          </a:xfrm>
          <a:prstGeom prst="rect">
            <a:avLst/>
          </a:prstGeom>
        </p:spPr>
      </p:pic>
    </p:spTree>
    <p:extLst>
      <p:ext uri="{BB962C8B-B14F-4D97-AF65-F5344CB8AC3E}">
        <p14:creationId xmlns:p14="http://schemas.microsoft.com/office/powerpoint/2010/main" val="2570663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meniu">
    <p:spTree>
      <p:nvGrpSpPr>
        <p:cNvPr id="1" name=""/>
        <p:cNvGrpSpPr/>
        <p:nvPr/>
      </p:nvGrpSpPr>
      <p:grpSpPr>
        <a:xfrm>
          <a:off x="0" y="0"/>
          <a:ext cx="0" cy="0"/>
          <a:chOff x="0" y="0"/>
          <a:chExt cx="0" cy="0"/>
        </a:xfrm>
      </p:grpSpPr>
      <p:pic>
        <p:nvPicPr>
          <p:cNvPr id="13" name="Picture 12" descr="prezentare-bkg-domeniu.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3999" cy="6857999"/>
          </a:xfrm>
          <a:prstGeom prst="rect">
            <a:avLst/>
          </a:prstGeom>
        </p:spPr>
      </p:pic>
      <p:sp>
        <p:nvSpPr>
          <p:cNvPr id="9" name="Title 1"/>
          <p:cNvSpPr>
            <a:spLocks noGrp="1"/>
          </p:cNvSpPr>
          <p:nvPr>
            <p:ph type="title"/>
          </p:nvPr>
        </p:nvSpPr>
        <p:spPr>
          <a:xfrm>
            <a:off x="873303" y="766826"/>
            <a:ext cx="5771337" cy="593092"/>
          </a:xfrm>
          <a:solidFill>
            <a:schemeClr val="bg1"/>
          </a:solidFill>
        </p:spPr>
        <p:txBody>
          <a:bodyPr lIns="36000" tIns="0" rIns="0" bIns="0">
            <a:noAutofit/>
          </a:bodyPr>
          <a:lstStyle>
            <a:lvl1pPr algn="l">
              <a:defRPr sz="3000" b="1"/>
            </a:lvl1pPr>
          </a:lstStyle>
          <a:p>
            <a:r>
              <a:rPr lang="cs-CZ" dirty="0"/>
              <a:t>Click to edit Master title style</a:t>
            </a:r>
            <a:endParaRPr lang="en-US" dirty="0"/>
          </a:p>
        </p:txBody>
      </p:sp>
      <p:sp>
        <p:nvSpPr>
          <p:cNvPr id="10" name="Text Placeholder 3"/>
          <p:cNvSpPr>
            <a:spLocks noGrp="1"/>
          </p:cNvSpPr>
          <p:nvPr>
            <p:ph type="body" sz="half" idx="2"/>
          </p:nvPr>
        </p:nvSpPr>
        <p:spPr>
          <a:xfrm>
            <a:off x="5472863" y="1701801"/>
            <a:ext cx="2952000" cy="3930650"/>
          </a:xfrm>
        </p:spPr>
        <p:txBody>
          <a:bodyPr lIns="0" tIns="0" rIns="0" bIns="0" anchor="ctr" anchorCtr="0">
            <a:normAutofit/>
          </a:bodyPr>
          <a:lstStyle>
            <a:lvl1pPr marL="0" indent="0" algn="just">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cs-CZ" dirty="0"/>
              <a:t>Click to edit Master text styles</a:t>
            </a: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724" y="6353177"/>
            <a:ext cx="1507651" cy="390522"/>
          </a:xfrm>
          <a:prstGeom prst="rect">
            <a:avLst/>
          </a:prstGeom>
        </p:spPr>
      </p:pic>
    </p:spTree>
    <p:extLst>
      <p:ext uri="{BB962C8B-B14F-4D97-AF65-F5344CB8AC3E}">
        <p14:creationId xmlns:p14="http://schemas.microsoft.com/office/powerpoint/2010/main" val="150044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oza verticala">
    <p:spTree>
      <p:nvGrpSpPr>
        <p:cNvPr id="1" name=""/>
        <p:cNvGrpSpPr/>
        <p:nvPr/>
      </p:nvGrpSpPr>
      <p:grpSpPr>
        <a:xfrm>
          <a:off x="0" y="0"/>
          <a:ext cx="0" cy="0"/>
          <a:chOff x="0" y="0"/>
          <a:chExt cx="0" cy="0"/>
        </a:xfrm>
      </p:grpSpPr>
      <p:pic>
        <p:nvPicPr>
          <p:cNvPr id="11" name="Picture 10" descr="prezentare-bkg-rosu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Content Placeholder 3"/>
          <p:cNvSpPr>
            <a:spLocks noGrp="1"/>
          </p:cNvSpPr>
          <p:nvPr>
            <p:ph sz="half" idx="2"/>
          </p:nvPr>
        </p:nvSpPr>
        <p:spPr>
          <a:xfrm>
            <a:off x="4552905" y="1419826"/>
            <a:ext cx="4591095" cy="5026304"/>
          </a:xfrm>
        </p:spPr>
        <p:txBody>
          <a:bodyPr>
            <a:normAutofit/>
          </a:bodyPr>
          <a:lstStyle>
            <a:lvl1pPr marL="457200" indent="-457200">
              <a:buFont typeface="Arial" panose="020B0604020202020204" pitchFamily="34" charset="0"/>
              <a:buChar cha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cs-CZ" dirty="0"/>
              <a:t>Click to edit Master text styles</a:t>
            </a:r>
          </a:p>
          <a:p>
            <a:pPr lvl="1"/>
            <a:r>
              <a:rPr lang="cs-CZ" dirty="0"/>
              <a:t>Second level</a:t>
            </a:r>
          </a:p>
          <a:p>
            <a:pPr lvl="2"/>
            <a:r>
              <a:rPr lang="cs-CZ" dirty="0"/>
              <a:t>Third level</a:t>
            </a:r>
          </a:p>
          <a:p>
            <a:pPr lvl="3"/>
            <a:r>
              <a:rPr lang="cs-CZ" dirty="0"/>
              <a:t>Fourth level</a:t>
            </a:r>
          </a:p>
          <a:p>
            <a:pPr lvl="4"/>
            <a:r>
              <a:rPr lang="cs-CZ" dirty="0"/>
              <a:t>Fifth level</a:t>
            </a:r>
            <a:endParaRPr lang="en-US" dirty="0"/>
          </a:p>
        </p:txBody>
      </p:sp>
      <p:sp>
        <p:nvSpPr>
          <p:cNvPr id="14" name="Text Placeholder 13"/>
          <p:cNvSpPr>
            <a:spLocks noGrp="1"/>
          </p:cNvSpPr>
          <p:nvPr>
            <p:ph type="body" sz="quarter" idx="10"/>
          </p:nvPr>
        </p:nvSpPr>
        <p:spPr>
          <a:xfrm>
            <a:off x="720725" y="1419826"/>
            <a:ext cx="3712366" cy="3471758"/>
          </a:xfrm>
        </p:spPr>
        <p:txBody>
          <a:bodyPr lIns="0" tIns="0" rIns="0" bIns="0" anchor="ctr" anchorCtr="0"/>
          <a:lstStyle>
            <a:lvl1pPr marL="0" indent="0" algn="l">
              <a:spcAft>
                <a:spcPts val="1200"/>
              </a:spcAft>
              <a:buNone/>
              <a:defRPr sz="3000">
                <a:solidFill>
                  <a:schemeClr val="bg1"/>
                </a:solidFill>
              </a:defRPr>
            </a:lvl1pPr>
            <a:lvl2pPr marL="90488" indent="-90488" algn="l">
              <a:buFont typeface="Arial"/>
              <a:buChar char="•"/>
              <a:defRPr sz="1600">
                <a:solidFill>
                  <a:schemeClr val="bg1"/>
                </a:solidFill>
              </a:defRPr>
            </a:lvl2pPr>
            <a:lvl3pPr marL="358775" indent="-179388" algn="l">
              <a:defRPr sz="1200">
                <a:solidFill>
                  <a:schemeClr val="bg1"/>
                </a:solidFill>
              </a:defRPr>
            </a:lvl3pPr>
            <a:lvl4pPr marL="358775" indent="-179388" algn="l">
              <a:defRPr sz="1200">
                <a:solidFill>
                  <a:schemeClr val="bg1"/>
                </a:solidFill>
              </a:defRPr>
            </a:lvl4pPr>
            <a:lvl5pPr marL="358775" indent="-179388" algn="l">
              <a:defRPr sz="1200">
                <a:solidFill>
                  <a:schemeClr val="bg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625259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ouă coloane v1">
    <p:spTree>
      <p:nvGrpSpPr>
        <p:cNvPr id="1" name=""/>
        <p:cNvGrpSpPr/>
        <p:nvPr/>
      </p:nvGrpSpPr>
      <p:grpSpPr>
        <a:xfrm>
          <a:off x="0" y="0"/>
          <a:ext cx="0" cy="0"/>
          <a:chOff x="0" y="0"/>
          <a:chExt cx="0" cy="0"/>
        </a:xfrm>
      </p:grpSpPr>
      <p:pic>
        <p:nvPicPr>
          <p:cNvPr id="10" name="Picture 9" descr="prezentare-bkg-alb.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 Placeholder 2"/>
          <p:cNvSpPr>
            <a:spLocks noGrp="1"/>
          </p:cNvSpPr>
          <p:nvPr>
            <p:ph type="body" idx="1"/>
          </p:nvPr>
        </p:nvSpPr>
        <p:spPr>
          <a:xfrm>
            <a:off x="720725" y="5643360"/>
            <a:ext cx="3776662" cy="449516"/>
          </a:xfrm>
        </p:spPr>
        <p:txBody>
          <a:bodyPr lIns="0" tIns="0" rIns="0" bIns="0" anchor="t" anchorCtr="0">
            <a:normAutofit/>
          </a:bodyPr>
          <a:lstStyle>
            <a:lvl1pPr marL="0" indent="0">
              <a:buNone/>
              <a:defRPr sz="1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dirty="0"/>
              <a:t>Click to edit Master text styles</a:t>
            </a:r>
          </a:p>
        </p:txBody>
      </p:sp>
      <p:sp>
        <p:nvSpPr>
          <p:cNvPr id="4" name="Content Placeholder 3"/>
          <p:cNvSpPr>
            <a:spLocks noGrp="1"/>
          </p:cNvSpPr>
          <p:nvPr>
            <p:ph sz="half" idx="2"/>
          </p:nvPr>
        </p:nvSpPr>
        <p:spPr>
          <a:xfrm>
            <a:off x="720724" y="1773371"/>
            <a:ext cx="3776663" cy="3810080"/>
          </a:xfrm>
        </p:spPr>
        <p:txBody>
          <a:bodyPr lIns="0" tIns="0" rIns="0" bIns="0" anchor="ctr" anchorCtr="0">
            <a:normAutofit/>
          </a:bodyPr>
          <a:lstStyle>
            <a:lvl1pPr>
              <a:defRPr sz="16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dirty="0"/>
              <a:t>Click to edit Master text styles</a:t>
            </a:r>
          </a:p>
        </p:txBody>
      </p:sp>
      <p:sp>
        <p:nvSpPr>
          <p:cNvPr id="6" name="Content Placeholder 5"/>
          <p:cNvSpPr>
            <a:spLocks noGrp="1"/>
          </p:cNvSpPr>
          <p:nvPr>
            <p:ph sz="quarter" idx="4"/>
          </p:nvPr>
        </p:nvSpPr>
        <p:spPr>
          <a:xfrm>
            <a:off x="4645026" y="1773371"/>
            <a:ext cx="3779838" cy="3810080"/>
          </a:xfrm>
        </p:spPr>
        <p:txBody>
          <a:bodyPr lIns="0" tIns="0" rIns="0" bIns="0" anchor="ctr" anchorCtr="0">
            <a:normAutofit/>
          </a:bodyPr>
          <a:lstStyle>
            <a:lvl1pPr>
              <a:defRPr sz="16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dirty="0"/>
              <a:t>Click to edit Master text styles</a:t>
            </a:r>
          </a:p>
        </p:txBody>
      </p:sp>
      <p:sp>
        <p:nvSpPr>
          <p:cNvPr id="12" name="Title 1"/>
          <p:cNvSpPr>
            <a:spLocks noGrp="1"/>
          </p:cNvSpPr>
          <p:nvPr>
            <p:ph type="title"/>
          </p:nvPr>
        </p:nvSpPr>
        <p:spPr>
          <a:xfrm>
            <a:off x="852755" y="766826"/>
            <a:ext cx="5548045" cy="593092"/>
          </a:xfrm>
          <a:solidFill>
            <a:schemeClr val="bg1"/>
          </a:solidFill>
        </p:spPr>
        <p:txBody>
          <a:bodyPr lIns="36000" tIns="0" rIns="0" bIns="0">
            <a:normAutofit/>
          </a:bodyPr>
          <a:lstStyle>
            <a:lvl1pPr algn="l">
              <a:defRPr sz="3000" b="1"/>
            </a:lvl1pPr>
          </a:lstStyle>
          <a:p>
            <a:r>
              <a:rPr lang="cs-CZ" dirty="0"/>
              <a:t>Click to edit Master title style</a:t>
            </a:r>
            <a:endParaRPr lang="en-US" dirty="0"/>
          </a:p>
        </p:txBody>
      </p:sp>
      <p:sp>
        <p:nvSpPr>
          <p:cNvPr id="13" name="Text Placeholder 2"/>
          <p:cNvSpPr>
            <a:spLocks noGrp="1"/>
          </p:cNvSpPr>
          <p:nvPr>
            <p:ph type="body" idx="10"/>
          </p:nvPr>
        </p:nvSpPr>
        <p:spPr>
          <a:xfrm>
            <a:off x="4648202" y="5643360"/>
            <a:ext cx="3776662" cy="449516"/>
          </a:xfrm>
        </p:spPr>
        <p:txBody>
          <a:bodyPr lIns="0" tIns="0" rIns="0" bIns="0" anchor="t" anchorCtr="0">
            <a:normAutofit/>
          </a:bodyPr>
          <a:lstStyle>
            <a:lvl1pPr marL="0" indent="0">
              <a:buNone/>
              <a:defRPr sz="1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dirty="0"/>
              <a:t>Click to edit Master text styles</a:t>
            </a:r>
          </a:p>
        </p:txBody>
      </p:sp>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724" y="6353177"/>
            <a:ext cx="1507651" cy="390522"/>
          </a:xfrm>
          <a:prstGeom prst="rect">
            <a:avLst/>
          </a:prstGeom>
        </p:spPr>
      </p:pic>
    </p:spTree>
    <p:extLst>
      <p:ext uri="{BB962C8B-B14F-4D97-AF65-F5344CB8AC3E}">
        <p14:creationId xmlns:p14="http://schemas.microsoft.com/office/powerpoint/2010/main" val="2876717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ouă coloane v2">
    <p:spTree>
      <p:nvGrpSpPr>
        <p:cNvPr id="1" name=""/>
        <p:cNvGrpSpPr/>
        <p:nvPr/>
      </p:nvGrpSpPr>
      <p:grpSpPr>
        <a:xfrm>
          <a:off x="0" y="0"/>
          <a:ext cx="0" cy="0"/>
          <a:chOff x="0" y="0"/>
          <a:chExt cx="0" cy="0"/>
        </a:xfrm>
      </p:grpSpPr>
      <p:pic>
        <p:nvPicPr>
          <p:cNvPr id="10" name="Picture 9" descr="prezentare-bkg-alb.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2" name="Title 1"/>
          <p:cNvSpPr>
            <a:spLocks noGrp="1"/>
          </p:cNvSpPr>
          <p:nvPr>
            <p:ph type="title"/>
          </p:nvPr>
        </p:nvSpPr>
        <p:spPr>
          <a:xfrm>
            <a:off x="883578" y="766826"/>
            <a:ext cx="5784350" cy="593092"/>
          </a:xfrm>
          <a:solidFill>
            <a:schemeClr val="bg1"/>
          </a:solidFill>
        </p:spPr>
        <p:txBody>
          <a:bodyPr lIns="36000" tIns="0" rIns="0" bIns="0">
            <a:normAutofit/>
          </a:bodyPr>
          <a:lstStyle>
            <a:lvl1pPr algn="l">
              <a:defRPr sz="3000" b="1"/>
            </a:lvl1pPr>
          </a:lstStyle>
          <a:p>
            <a:r>
              <a:rPr lang="cs-CZ" dirty="0"/>
              <a:t>Click to edit Master title style</a:t>
            </a:r>
            <a:endParaRPr lang="en-US" dirty="0"/>
          </a:p>
        </p:txBody>
      </p:sp>
      <p:sp>
        <p:nvSpPr>
          <p:cNvPr id="9" name="Content Placeholder 3"/>
          <p:cNvSpPr>
            <a:spLocks noGrp="1"/>
          </p:cNvSpPr>
          <p:nvPr>
            <p:ph sz="half" idx="2"/>
          </p:nvPr>
        </p:nvSpPr>
        <p:spPr>
          <a:xfrm>
            <a:off x="720724" y="1773371"/>
            <a:ext cx="3776663" cy="4499026"/>
          </a:xfrm>
        </p:spPr>
        <p:txBody>
          <a:bodyPr lIns="0" tIns="0" rIns="0" bIns="0" anchor="ctr" anchorCtr="0">
            <a:normAutofit/>
          </a:bodyPr>
          <a:lstStyle>
            <a:lvl1pPr>
              <a:defRPr sz="16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dirty="0"/>
              <a:t>Click to edit Master text styles</a:t>
            </a:r>
          </a:p>
        </p:txBody>
      </p:sp>
      <p:sp>
        <p:nvSpPr>
          <p:cNvPr id="14" name="Content Placeholder 5"/>
          <p:cNvSpPr>
            <a:spLocks noGrp="1"/>
          </p:cNvSpPr>
          <p:nvPr>
            <p:ph sz="quarter" idx="4"/>
          </p:nvPr>
        </p:nvSpPr>
        <p:spPr>
          <a:xfrm>
            <a:off x="4645026" y="1773370"/>
            <a:ext cx="3779838" cy="4499027"/>
          </a:xfrm>
        </p:spPr>
        <p:txBody>
          <a:bodyPr lIns="0" tIns="0" rIns="0" bIns="0" anchor="ctr" anchorCtr="0">
            <a:normAutofit/>
          </a:bodyPr>
          <a:lstStyle>
            <a:lvl1pPr>
              <a:defRPr sz="16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dirty="0"/>
              <a:t>Click to edit Master text styles</a:t>
            </a: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724" y="6353177"/>
            <a:ext cx="1507651" cy="390522"/>
          </a:xfrm>
          <a:prstGeom prst="rect">
            <a:avLst/>
          </a:prstGeom>
        </p:spPr>
      </p:pic>
    </p:spTree>
    <p:extLst>
      <p:ext uri="{BB962C8B-B14F-4D97-AF65-F5344CB8AC3E}">
        <p14:creationId xmlns:p14="http://schemas.microsoft.com/office/powerpoint/2010/main" val="2258782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2910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12" name="Picture 11" descr="prezentare-titlu-bk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676400"/>
            <a:ext cx="9144000" cy="5181600"/>
          </a:xfrm>
          <a:prstGeom prst="rect">
            <a:avLst/>
          </a:prstGeom>
        </p:spPr>
      </p:pic>
      <p:sp>
        <p:nvSpPr>
          <p:cNvPr id="2" name="Title 1"/>
          <p:cNvSpPr>
            <a:spLocks noGrp="1"/>
          </p:cNvSpPr>
          <p:nvPr>
            <p:ph type="ctrTitle"/>
          </p:nvPr>
        </p:nvSpPr>
        <p:spPr>
          <a:xfrm>
            <a:off x="719138" y="2520000"/>
            <a:ext cx="7705725" cy="1174545"/>
          </a:xfrm>
        </p:spPr>
        <p:txBody>
          <a:bodyPr lIns="0" tIns="0" rIns="0" bIns="0" anchor="t" anchorCtr="0">
            <a:normAutofit/>
          </a:bodyPr>
          <a:lstStyle>
            <a:lvl1pPr algn="l">
              <a:defRPr sz="4000" b="1">
                <a:solidFill>
                  <a:schemeClr val="bg1"/>
                </a:solidFill>
              </a:defRPr>
            </a:lvl1pPr>
          </a:lstStyle>
          <a:p>
            <a:r>
              <a:rPr lang="cs-CZ" dirty="0"/>
              <a:t>Click to edit Master title style</a:t>
            </a:r>
            <a:endParaRPr lang="en-US" dirty="0"/>
          </a:p>
        </p:txBody>
      </p:sp>
      <p:pic>
        <p:nvPicPr>
          <p:cNvPr id="10" name="Picture 9" descr="teamnet transformig technology logo rgb.wm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9138" y="687776"/>
            <a:ext cx="3081600" cy="281798"/>
          </a:xfrm>
          <a:prstGeom prst="rect">
            <a:avLst/>
          </a:prstGeom>
        </p:spPr>
      </p:pic>
    </p:spTree>
    <p:extLst>
      <p:ext uri="{BB962C8B-B14F-4D97-AF65-F5344CB8AC3E}">
        <p14:creationId xmlns:p14="http://schemas.microsoft.com/office/powerpoint/2010/main" val="2887443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cs-CZ"/>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cs-CZ"/>
              <a:t>Click to edit Master text styles</a:t>
            </a:r>
          </a:p>
          <a:p>
            <a:pPr lvl="1"/>
            <a:r>
              <a:rPr lang="cs-CZ"/>
              <a:t>Second level</a:t>
            </a:r>
          </a:p>
          <a:p>
            <a:pPr lvl="2"/>
            <a:r>
              <a:rPr lang="cs-CZ"/>
              <a:t>Third level</a:t>
            </a:r>
          </a:p>
          <a:p>
            <a:pPr lvl="3"/>
            <a:r>
              <a:rPr lang="cs-CZ"/>
              <a:t>Fourth level</a:t>
            </a:r>
          </a:p>
          <a:p>
            <a:pPr lvl="4"/>
            <a:r>
              <a:rPr lang="cs-CZ"/>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a:cs typeface="Arial"/>
              </a:defRPr>
            </a:lvl1pPr>
          </a:lstStyle>
          <a:p>
            <a:fld id="{0DDD1723-F08C-BC4A-A158-087EDAF93B47}" type="datetimeFigureOut">
              <a:rPr lang="en-US"/>
              <a:pPr/>
              <a:t>7/11/2016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a:cs typeface="Aria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a:cs typeface="Arial"/>
              </a:defRPr>
            </a:lvl1pPr>
          </a:lstStyle>
          <a:p>
            <a:fld id="{0CA058A1-CBA4-D04F-93B6-1CEDCCC56854}" type="slidenum">
              <a:rPr lang="en-US"/>
              <a:pPr/>
              <a:t>‹#›</a:t>
            </a:fld>
            <a:endParaRPr lang="en-US"/>
          </a:p>
        </p:txBody>
      </p:sp>
    </p:spTree>
    <p:extLst>
      <p:ext uri="{BB962C8B-B14F-4D97-AF65-F5344CB8AC3E}">
        <p14:creationId xmlns:p14="http://schemas.microsoft.com/office/powerpoint/2010/main" val="3068172585"/>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50" r:id="rId3"/>
    <p:sldLayoutId id="2147483651" r:id="rId4"/>
    <p:sldLayoutId id="2147483652" r:id="rId5"/>
    <p:sldLayoutId id="2147483653" r:id="rId6"/>
    <p:sldLayoutId id="2147483656" r:id="rId7"/>
    <p:sldLayoutId id="2147483655" r:id="rId8"/>
    <p:sldLayoutId id="2147483657" r:id="rId9"/>
  </p:sldLayoutIdLst>
  <p:txStyles>
    <p:titleStyle>
      <a:lvl1pPr algn="ctr" defTabSz="457200" rtl="0" eaLnBrk="1" latinLnBrk="0" hangingPunct="1">
        <a:spcBef>
          <a:spcPct val="0"/>
        </a:spcBef>
        <a:buNone/>
        <a:defRPr sz="4400" kern="1200">
          <a:solidFill>
            <a:srgbClr val="565A5C"/>
          </a:solidFill>
          <a:latin typeface="Arial"/>
          <a:ea typeface="+mj-ea"/>
          <a:cs typeface="Arial"/>
        </a:defRPr>
      </a:lvl1pPr>
    </p:titleStyle>
    <p:bodyStyle>
      <a:lvl1pPr marL="0" indent="0" algn="l" defTabSz="457200" rtl="0" eaLnBrk="1" latinLnBrk="0" hangingPunct="1">
        <a:spcBef>
          <a:spcPct val="20000"/>
        </a:spcBef>
        <a:buFont typeface="Arial"/>
        <a:buNone/>
        <a:defRPr sz="3200" kern="1200">
          <a:solidFill>
            <a:srgbClr val="565A5C"/>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rgbClr val="565A5C"/>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rgbClr val="565A5C"/>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rgbClr val="565A5C"/>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rgbClr val="565A5C"/>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9.gif"/></Relationships>
</file>

<file path=ppt/slides/_rels/slide3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hyperlink" Target="http://java.sun.com/j2se/1.5/docs/api/java/lang/String.html" TargetMode="External"/><Relationship Id="rId2" Type="http://schemas.openxmlformats.org/officeDocument/2006/relationships/hyperlink" Target="http://docs.oracle.com/javaee/5/api/javax/servlet/http/HttpSession.html" TargetMode="External"/><Relationship Id="rId1" Type="http://schemas.openxmlformats.org/officeDocument/2006/relationships/slideLayout" Target="../slideLayouts/slideLayout3.xml"/><Relationship Id="rId5" Type="http://schemas.openxmlformats.org/officeDocument/2006/relationships/image" Target="../media/image18.jpeg"/><Relationship Id="rId4" Type="http://schemas.openxmlformats.org/officeDocument/2006/relationships/hyperlink" Target="http://java.sun.com/j2se/1.5/docs/api/java/lang/Object.html"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2357" y="2520000"/>
            <a:ext cx="7705725" cy="1174545"/>
          </a:xfrm>
        </p:spPr>
        <p:txBody>
          <a:bodyPr>
            <a:normAutofit fontScale="90000"/>
          </a:bodyPr>
          <a:lstStyle/>
          <a:p>
            <a:r>
              <a:rPr lang="en-US" dirty="0" smtClean="0"/>
              <a:t> Web Applications – part 2</a:t>
            </a:r>
            <a:br>
              <a:rPr lang="en-US" dirty="0" smtClean="0"/>
            </a:b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0057" y="3388676"/>
            <a:ext cx="1859914" cy="2004574"/>
          </a:xfrm>
          <a:prstGeom prst="rect">
            <a:avLst/>
          </a:prstGeom>
        </p:spPr>
      </p:pic>
      <p:sp>
        <p:nvSpPr>
          <p:cNvPr id="6" name="TextBox 5"/>
          <p:cNvSpPr txBox="1"/>
          <p:nvPr/>
        </p:nvSpPr>
        <p:spPr>
          <a:xfrm>
            <a:off x="662661" y="5680659"/>
            <a:ext cx="2494465" cy="584775"/>
          </a:xfrm>
          <a:prstGeom prst="rect">
            <a:avLst/>
          </a:prstGeom>
          <a:noFill/>
        </p:spPr>
        <p:txBody>
          <a:bodyPr wrap="none" rtlCol="0">
            <a:spAutoFit/>
          </a:bodyPr>
          <a:lstStyle/>
          <a:p>
            <a:r>
              <a:rPr lang="en-US" sz="1600" dirty="0" smtClean="0">
                <a:solidFill>
                  <a:schemeClr val="bg1"/>
                </a:solidFill>
              </a:rPr>
              <a:t>Author: </a:t>
            </a:r>
            <a:r>
              <a:rPr lang="en-US" sz="1600" dirty="0" err="1" smtClean="0">
                <a:solidFill>
                  <a:schemeClr val="bg1"/>
                </a:solidFill>
              </a:rPr>
              <a:t>Viorel</a:t>
            </a:r>
            <a:r>
              <a:rPr lang="en-US" sz="1600" dirty="0" smtClean="0">
                <a:solidFill>
                  <a:schemeClr val="bg1"/>
                </a:solidFill>
              </a:rPr>
              <a:t> TACLICIU</a:t>
            </a:r>
          </a:p>
          <a:p>
            <a:r>
              <a:rPr lang="en-US" sz="1600" dirty="0">
                <a:solidFill>
                  <a:schemeClr val="bg1"/>
                </a:solidFill>
              </a:rPr>
              <a:t> </a:t>
            </a:r>
            <a:r>
              <a:rPr lang="en-US" sz="1600" dirty="0" smtClean="0">
                <a:solidFill>
                  <a:schemeClr val="bg1"/>
                </a:solidFill>
              </a:rPr>
              <a:t>           Adrian DAFINOIU</a:t>
            </a:r>
            <a:endParaRPr lang="ro-RO" sz="1600" dirty="0">
              <a:solidFill>
                <a:schemeClr val="bg1"/>
              </a:solidFill>
            </a:endParaRPr>
          </a:p>
        </p:txBody>
      </p:sp>
      <p:sp>
        <p:nvSpPr>
          <p:cNvPr id="7" name="TextBox 6"/>
          <p:cNvSpPr txBox="1"/>
          <p:nvPr/>
        </p:nvSpPr>
        <p:spPr>
          <a:xfrm>
            <a:off x="3426373" y="5393250"/>
            <a:ext cx="3890012" cy="1354217"/>
          </a:xfrm>
          <a:prstGeom prst="rect">
            <a:avLst/>
          </a:prstGeom>
          <a:noFill/>
        </p:spPr>
        <p:txBody>
          <a:bodyPr wrap="square" rtlCol="0">
            <a:spAutoFit/>
          </a:bodyPr>
          <a:lstStyle/>
          <a:p>
            <a:endParaRPr lang="en-US" dirty="0" smtClean="0">
              <a:solidFill>
                <a:schemeClr val="bg1"/>
              </a:solidFill>
            </a:endParaRPr>
          </a:p>
          <a:p>
            <a:r>
              <a:rPr lang="en-US" sz="1600" dirty="0" smtClean="0">
                <a:solidFill>
                  <a:schemeClr val="bg1"/>
                </a:solidFill>
              </a:rPr>
              <a:t>Trainers: Daniela-Oana BESLIU</a:t>
            </a:r>
          </a:p>
          <a:p>
            <a:r>
              <a:rPr lang="en-US" sz="1600" dirty="0" smtClean="0">
                <a:solidFill>
                  <a:schemeClr val="bg1"/>
                </a:solidFill>
              </a:rPr>
              <a:t>               Mihai VADUVA</a:t>
            </a:r>
          </a:p>
          <a:p>
            <a:r>
              <a:rPr lang="en-US" sz="1600" dirty="0">
                <a:solidFill>
                  <a:schemeClr val="bg1"/>
                </a:solidFill>
              </a:rPr>
              <a:t> </a:t>
            </a:r>
            <a:r>
              <a:rPr lang="en-US" sz="1600" dirty="0" smtClean="0">
                <a:solidFill>
                  <a:schemeClr val="bg1"/>
                </a:solidFill>
              </a:rPr>
              <a:t>              Andrei </a:t>
            </a:r>
            <a:r>
              <a:rPr lang="en-US" sz="1600" dirty="0" err="1" smtClean="0">
                <a:solidFill>
                  <a:schemeClr val="bg1"/>
                </a:solidFill>
              </a:rPr>
              <a:t>Marica</a:t>
            </a:r>
            <a:endParaRPr lang="en-US" sz="1600" dirty="0" smtClean="0">
              <a:solidFill>
                <a:schemeClr val="bg1"/>
              </a:solidFill>
            </a:endParaRPr>
          </a:p>
          <a:p>
            <a:r>
              <a:rPr lang="en-US" sz="1600" dirty="0">
                <a:solidFill>
                  <a:schemeClr val="bg1"/>
                </a:solidFill>
              </a:rPr>
              <a:t>               </a:t>
            </a:r>
            <a:r>
              <a:rPr lang="en-US" sz="1600" dirty="0" err="1">
                <a:solidFill>
                  <a:schemeClr val="bg1"/>
                </a:solidFill>
              </a:rPr>
              <a:t>Tekin</a:t>
            </a:r>
            <a:r>
              <a:rPr lang="en-US" sz="1600" dirty="0">
                <a:solidFill>
                  <a:schemeClr val="bg1"/>
                </a:solidFill>
              </a:rPr>
              <a:t> Omer-Ali</a:t>
            </a:r>
            <a:endParaRPr lang="ro-RO" sz="1600" dirty="0">
              <a:solidFill>
                <a:schemeClr val="bg1"/>
              </a:solidFill>
            </a:endParaRPr>
          </a:p>
        </p:txBody>
      </p:sp>
    </p:spTree>
    <p:extLst>
      <p:ext uri="{BB962C8B-B14F-4D97-AF65-F5344CB8AC3E}">
        <p14:creationId xmlns:p14="http://schemas.microsoft.com/office/powerpoint/2010/main" val="19082413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720724" y="1600200"/>
            <a:ext cx="7704139" cy="4690169"/>
          </a:xfrm>
          <a:prstGeom prst="rect">
            <a:avLst/>
          </a:prstGeom>
        </p:spPr>
        <p:txBody>
          <a:bodyPr vert="horz" lIns="0" tIns="0" rIns="0" bIns="0" rtlCol="0" anchor="ctr" anchorCtr="0">
            <a:normAutofit/>
          </a:bodyPr>
          <a:lstStyle>
            <a:lvl1pPr marL="285750" indent="-285750" algn="just" defTabSz="457200" rtl="0" eaLnBrk="1" latinLnBrk="0" hangingPunct="1">
              <a:spcBef>
                <a:spcPts val="0"/>
              </a:spcBef>
              <a:buClr>
                <a:srgbClr val="E60000"/>
              </a:buClr>
              <a:buFont typeface="Arial" panose="020B0604020202020204" pitchFamily="34" charset="0"/>
              <a:buChar char="•"/>
              <a:defRPr sz="1800" kern="1200">
                <a:solidFill>
                  <a:srgbClr val="565A5C"/>
                </a:solidFill>
                <a:latin typeface="Arial"/>
                <a:ea typeface="+mn-ea"/>
                <a:cs typeface="Arial"/>
              </a:defRPr>
            </a:lvl1pPr>
            <a:lvl2pPr marL="742950" indent="-28575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2pPr>
            <a:lvl3pPr marL="1143000" indent="-228600" algn="just" defTabSz="457200" rtl="0" eaLnBrk="1" latinLnBrk="0" hangingPunct="1">
              <a:spcBef>
                <a:spcPts val="0"/>
              </a:spcBef>
              <a:buFont typeface="Arial"/>
              <a:buChar char="•"/>
              <a:defRPr sz="1600" kern="1200">
                <a:solidFill>
                  <a:srgbClr val="565A5C"/>
                </a:solidFill>
                <a:latin typeface="Arial"/>
                <a:ea typeface="+mn-ea"/>
                <a:cs typeface="Arial"/>
              </a:defRPr>
            </a:lvl3pPr>
            <a:lvl4pPr marL="1600200" indent="-22860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4pPr>
            <a:lvl5pPr marL="2057400" indent="-228600" algn="just" defTabSz="457200" rtl="0" eaLnBrk="1" latinLnBrk="0" hangingPunct="1">
              <a:spcBef>
                <a:spcPts val="0"/>
              </a:spcBef>
              <a:buFont typeface="Arial"/>
              <a:buChar char="»"/>
              <a:defRPr sz="1600" kern="1200">
                <a:solidFill>
                  <a:srgbClr val="565A5C"/>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ro-RO" dirty="0"/>
          </a:p>
        </p:txBody>
      </p:sp>
      <p:sp>
        <p:nvSpPr>
          <p:cNvPr id="5" name="TextBox 4"/>
          <p:cNvSpPr txBox="1"/>
          <p:nvPr/>
        </p:nvSpPr>
        <p:spPr>
          <a:xfrm>
            <a:off x="852755" y="2086313"/>
            <a:ext cx="7572107" cy="3717941"/>
          </a:xfrm>
          <a:prstGeom prst="rect">
            <a:avLst/>
          </a:prstGeom>
          <a:noFill/>
        </p:spPr>
        <p:txBody>
          <a:bodyPr wrap="square" rtlCol="0">
            <a:spAutoFit/>
          </a:bodyPr>
          <a:lstStyle/>
          <a:p>
            <a:pPr lvl="0" defTabSz="914400" fontAlgn="base">
              <a:spcBef>
                <a:spcPct val="20000"/>
              </a:spcBef>
              <a:spcAft>
                <a:spcPct val="0"/>
              </a:spcAft>
              <a:buFontTx/>
              <a:buChar char="•"/>
            </a:pPr>
            <a:r>
              <a:rPr lang="en-US" altLang="en-US" b="1" dirty="0">
                <a:solidFill>
                  <a:srgbClr val="009999"/>
                </a:solidFill>
                <a:latin typeface="Trebuchet MS" panose="020B0603020202020204" pitchFamily="34" charset="0"/>
                <a:cs typeface="Arial" panose="020B0604020202020204" pitchFamily="34" charset="0"/>
              </a:rPr>
              <a:t>What are declarations?</a:t>
            </a:r>
          </a:p>
          <a:p>
            <a:pPr lvl="1" defTabSz="914400" fontAlgn="base">
              <a:spcBef>
                <a:spcPct val="20000"/>
              </a:spcBef>
              <a:spcAft>
                <a:spcPct val="0"/>
              </a:spcAft>
              <a:buFontTx/>
              <a:buChar char="–"/>
            </a:pPr>
            <a:r>
              <a:rPr lang="en-US" altLang="en-US" sz="1600" b="1" dirty="0">
                <a:solidFill>
                  <a:srgbClr val="000000"/>
                </a:solidFill>
                <a:latin typeface="Trebuchet MS" panose="020B0603020202020204" pitchFamily="34" charset="0"/>
                <a:cs typeface="Arial" panose="020B0604020202020204" pitchFamily="34" charset="0"/>
              </a:rPr>
              <a:t>Whatever goes inside the “&lt;%{JAVA_HERE}%&gt;” tags is called a </a:t>
            </a:r>
            <a:r>
              <a:rPr lang="en-US" altLang="en-US" sz="1600" b="1" dirty="0" err="1">
                <a:solidFill>
                  <a:srgbClr val="000000"/>
                </a:solidFill>
                <a:latin typeface="Trebuchet MS" panose="020B0603020202020204" pitchFamily="34" charset="0"/>
                <a:cs typeface="Arial" panose="020B0604020202020204" pitchFamily="34" charset="0"/>
              </a:rPr>
              <a:t>scriptlet</a:t>
            </a:r>
            <a:endParaRPr lang="en-US" altLang="en-US" sz="1600" b="1" dirty="0">
              <a:solidFill>
                <a:srgbClr val="000000"/>
              </a:solidFill>
              <a:latin typeface="Trebuchet MS" panose="020B0603020202020204" pitchFamily="34" charset="0"/>
              <a:cs typeface="Arial" panose="020B0604020202020204" pitchFamily="34" charset="0"/>
            </a:endParaRPr>
          </a:p>
          <a:p>
            <a:pPr lvl="1" defTabSz="914400" fontAlgn="base">
              <a:spcBef>
                <a:spcPct val="20000"/>
              </a:spcBef>
              <a:spcAft>
                <a:spcPct val="0"/>
              </a:spcAft>
              <a:buFontTx/>
              <a:buChar char="–"/>
            </a:pPr>
            <a:r>
              <a:rPr lang="en-US" altLang="en-US" sz="1600" b="1" dirty="0">
                <a:solidFill>
                  <a:srgbClr val="000000"/>
                </a:solidFill>
                <a:latin typeface="Trebuchet MS" panose="020B0603020202020204" pitchFamily="34" charset="0"/>
                <a:cs typeface="Arial" panose="020B0604020202020204" pitchFamily="34" charset="0"/>
              </a:rPr>
              <a:t>Everything you write in a </a:t>
            </a:r>
            <a:r>
              <a:rPr lang="en-US" altLang="en-US" sz="1600" b="1" dirty="0" err="1">
                <a:solidFill>
                  <a:srgbClr val="000000"/>
                </a:solidFill>
                <a:latin typeface="Trebuchet MS" panose="020B0603020202020204" pitchFamily="34" charset="0"/>
                <a:cs typeface="Arial" panose="020B0604020202020204" pitchFamily="34" charset="0"/>
              </a:rPr>
              <a:t>scriptlets</a:t>
            </a:r>
            <a:r>
              <a:rPr lang="en-US" altLang="en-US" sz="1600" b="1" dirty="0">
                <a:solidFill>
                  <a:srgbClr val="000000"/>
                </a:solidFill>
                <a:latin typeface="Trebuchet MS" panose="020B0603020202020204" pitchFamily="34" charset="0"/>
                <a:cs typeface="Arial" panose="020B0604020202020204" pitchFamily="34" charset="0"/>
              </a:rPr>
              <a:t> goes in the service method</a:t>
            </a:r>
          </a:p>
          <a:p>
            <a:pPr lvl="1" defTabSz="914400" fontAlgn="base">
              <a:spcBef>
                <a:spcPct val="20000"/>
              </a:spcBef>
              <a:spcAft>
                <a:spcPct val="0"/>
              </a:spcAft>
              <a:buFontTx/>
              <a:buChar char="–"/>
            </a:pPr>
            <a:r>
              <a:rPr lang="en-US" altLang="en-US" sz="1600" b="1" dirty="0">
                <a:solidFill>
                  <a:srgbClr val="000000"/>
                </a:solidFill>
                <a:latin typeface="Trebuchet MS" panose="020B0603020202020204" pitchFamily="34" charset="0"/>
                <a:cs typeface="Arial" panose="020B0604020202020204" pitchFamily="34" charset="0"/>
              </a:rPr>
              <a:t>Treat variables in </a:t>
            </a:r>
            <a:r>
              <a:rPr lang="en-US" altLang="en-US" sz="1600" b="1" dirty="0" err="1">
                <a:solidFill>
                  <a:srgbClr val="000000"/>
                </a:solidFill>
                <a:latin typeface="Trebuchet MS" panose="020B0603020202020204" pitchFamily="34" charset="0"/>
                <a:cs typeface="Arial" panose="020B0604020202020204" pitchFamily="34" charset="0"/>
              </a:rPr>
              <a:t>scriptlets</a:t>
            </a:r>
            <a:r>
              <a:rPr lang="en-US" altLang="en-US" sz="1600" b="1" dirty="0">
                <a:solidFill>
                  <a:srgbClr val="000000"/>
                </a:solidFill>
                <a:latin typeface="Trebuchet MS" panose="020B0603020202020204" pitchFamily="34" charset="0"/>
                <a:cs typeface="Arial" panose="020B0604020202020204" pitchFamily="34" charset="0"/>
              </a:rPr>
              <a:t> as method/local variables</a:t>
            </a:r>
          </a:p>
          <a:p>
            <a:pPr lvl="0" defTabSz="914400" fontAlgn="base">
              <a:spcBef>
                <a:spcPct val="20000"/>
              </a:spcBef>
              <a:spcAft>
                <a:spcPct val="0"/>
              </a:spcAft>
            </a:pPr>
            <a:endParaRPr lang="en-US" altLang="en-US" b="1" dirty="0">
              <a:solidFill>
                <a:srgbClr val="000000"/>
              </a:solidFill>
              <a:latin typeface="Trebuchet MS" panose="020B0603020202020204" pitchFamily="34" charset="0"/>
              <a:cs typeface="Arial" panose="020B0604020202020204" pitchFamily="34" charset="0"/>
            </a:endParaRPr>
          </a:p>
          <a:p>
            <a:pPr lvl="0" defTabSz="914400" fontAlgn="base">
              <a:spcBef>
                <a:spcPct val="20000"/>
              </a:spcBef>
              <a:spcAft>
                <a:spcPct val="0"/>
              </a:spcAft>
              <a:buFontTx/>
              <a:buChar char="•"/>
            </a:pPr>
            <a:r>
              <a:rPr lang="en-US" altLang="en-US" b="1" dirty="0">
                <a:solidFill>
                  <a:srgbClr val="009999"/>
                </a:solidFill>
                <a:latin typeface="Trebuchet MS" panose="020B0603020202020204" pitchFamily="34" charset="0"/>
                <a:cs typeface="Arial" panose="020B0604020202020204" pitchFamily="34" charset="0"/>
              </a:rPr>
              <a:t>What do you put in </a:t>
            </a:r>
            <a:r>
              <a:rPr lang="en-US" altLang="en-US" b="1" dirty="0" err="1">
                <a:solidFill>
                  <a:srgbClr val="009999"/>
                </a:solidFill>
                <a:latin typeface="Trebuchet MS" panose="020B0603020202020204" pitchFamily="34" charset="0"/>
                <a:cs typeface="Arial" panose="020B0604020202020204" pitchFamily="34" charset="0"/>
              </a:rPr>
              <a:t>scriptlets</a:t>
            </a:r>
            <a:r>
              <a:rPr lang="en-US" altLang="en-US" b="1" dirty="0">
                <a:solidFill>
                  <a:srgbClr val="009999"/>
                </a:solidFill>
                <a:latin typeface="Trebuchet MS" panose="020B0603020202020204" pitchFamily="34" charset="0"/>
                <a:cs typeface="Arial" panose="020B0604020202020204" pitchFamily="34" charset="0"/>
              </a:rPr>
              <a:t>?</a:t>
            </a:r>
          </a:p>
          <a:p>
            <a:pPr lvl="1" defTabSz="914400" fontAlgn="base">
              <a:spcBef>
                <a:spcPct val="20000"/>
              </a:spcBef>
              <a:spcAft>
                <a:spcPct val="0"/>
              </a:spcAft>
              <a:buFontTx/>
              <a:buChar char="–"/>
            </a:pPr>
            <a:r>
              <a:rPr lang="en-US" altLang="en-US" sz="1600" b="1" dirty="0">
                <a:solidFill>
                  <a:srgbClr val="000000"/>
                </a:solidFill>
                <a:latin typeface="Trebuchet MS" panose="020B0603020202020204" pitchFamily="34" charset="0"/>
                <a:cs typeface="Arial" panose="020B0604020202020204" pitchFamily="34" charset="0"/>
              </a:rPr>
              <a:t>Business logic in JSPs are put in </a:t>
            </a:r>
            <a:r>
              <a:rPr lang="en-US" altLang="en-US" sz="1600" b="1" dirty="0" err="1">
                <a:solidFill>
                  <a:srgbClr val="000000"/>
                </a:solidFill>
                <a:latin typeface="Trebuchet MS" panose="020B0603020202020204" pitchFamily="34" charset="0"/>
                <a:cs typeface="Arial" panose="020B0604020202020204" pitchFamily="34" charset="0"/>
              </a:rPr>
              <a:t>scriptlets</a:t>
            </a:r>
            <a:r>
              <a:rPr lang="en-US" altLang="en-US" sz="1600" b="1" dirty="0">
                <a:solidFill>
                  <a:srgbClr val="000000"/>
                </a:solidFill>
                <a:latin typeface="Trebuchet MS" panose="020B0603020202020204" pitchFamily="34" charset="0"/>
                <a:cs typeface="Arial" panose="020B0604020202020204" pitchFamily="34" charset="0"/>
              </a:rPr>
              <a:t>. Set of java statements</a:t>
            </a:r>
          </a:p>
          <a:p>
            <a:pPr lvl="0" defTabSz="914400" fontAlgn="base">
              <a:spcBef>
                <a:spcPct val="20000"/>
              </a:spcBef>
              <a:spcAft>
                <a:spcPct val="0"/>
              </a:spcAft>
            </a:pPr>
            <a:endParaRPr lang="en-US" altLang="en-US" b="1" dirty="0">
              <a:solidFill>
                <a:srgbClr val="000000"/>
              </a:solidFill>
              <a:latin typeface="Trebuchet MS" panose="020B0603020202020204" pitchFamily="34" charset="0"/>
              <a:cs typeface="Arial" panose="020B0604020202020204" pitchFamily="34" charset="0"/>
            </a:endParaRPr>
          </a:p>
          <a:p>
            <a:pPr lvl="0" defTabSz="914400" fontAlgn="base">
              <a:spcBef>
                <a:spcPct val="20000"/>
              </a:spcBef>
              <a:spcAft>
                <a:spcPct val="0"/>
              </a:spcAft>
              <a:buFontTx/>
              <a:buChar char="•"/>
            </a:pPr>
            <a:r>
              <a:rPr lang="en-US" altLang="en-US" b="1" dirty="0">
                <a:solidFill>
                  <a:srgbClr val="009999"/>
                </a:solidFill>
                <a:latin typeface="Trebuchet MS" panose="020B0603020202020204" pitchFamily="34" charset="0"/>
                <a:cs typeface="Arial" panose="020B0604020202020204" pitchFamily="34" charset="0"/>
              </a:rPr>
              <a:t>Why do you need </a:t>
            </a:r>
            <a:r>
              <a:rPr lang="en-US" altLang="en-US" b="1" dirty="0" err="1">
                <a:solidFill>
                  <a:srgbClr val="009999"/>
                </a:solidFill>
                <a:latin typeface="Trebuchet MS" panose="020B0603020202020204" pitchFamily="34" charset="0"/>
                <a:cs typeface="Arial" panose="020B0604020202020204" pitchFamily="34" charset="0"/>
              </a:rPr>
              <a:t>scriptlets</a:t>
            </a:r>
            <a:r>
              <a:rPr lang="en-US" altLang="en-US" b="1" dirty="0">
                <a:solidFill>
                  <a:srgbClr val="009999"/>
                </a:solidFill>
                <a:latin typeface="Trebuchet MS" panose="020B0603020202020204" pitchFamily="34" charset="0"/>
                <a:cs typeface="Arial" panose="020B0604020202020204" pitchFamily="34" charset="0"/>
              </a:rPr>
              <a:t>?</a:t>
            </a:r>
          </a:p>
          <a:p>
            <a:pPr lvl="1" defTabSz="914400" fontAlgn="base">
              <a:spcBef>
                <a:spcPct val="20000"/>
              </a:spcBef>
              <a:spcAft>
                <a:spcPct val="0"/>
              </a:spcAft>
              <a:buFontTx/>
              <a:buChar char="–"/>
            </a:pPr>
            <a:r>
              <a:rPr lang="en-US" altLang="en-US" sz="1600" b="1" dirty="0">
                <a:solidFill>
                  <a:srgbClr val="000000"/>
                </a:solidFill>
                <a:latin typeface="Trebuchet MS" panose="020B0603020202020204" pitchFamily="34" charset="0"/>
                <a:cs typeface="Arial" panose="020B0604020202020204" pitchFamily="34" charset="0"/>
              </a:rPr>
              <a:t>Need to perform some small business logic (if logic is complex, do in java)</a:t>
            </a:r>
          </a:p>
          <a:p>
            <a:pPr lvl="1" defTabSz="914400" fontAlgn="base">
              <a:spcBef>
                <a:spcPct val="20000"/>
              </a:spcBef>
              <a:spcAft>
                <a:spcPct val="0"/>
              </a:spcAft>
              <a:buFontTx/>
              <a:buChar char="–"/>
            </a:pPr>
            <a:r>
              <a:rPr lang="en-US" altLang="en-US" sz="1600" b="1" dirty="0">
                <a:solidFill>
                  <a:srgbClr val="000000"/>
                </a:solidFill>
                <a:latin typeface="Trebuchet MS" panose="020B0603020202020204" pitchFamily="34" charset="0"/>
                <a:cs typeface="Arial" panose="020B0604020202020204" pitchFamily="34" charset="0"/>
              </a:rPr>
              <a:t>Need to perform some basic validations</a:t>
            </a:r>
            <a:endParaRPr lang="en-US" altLang="en-US" sz="1600" b="1" dirty="0">
              <a:solidFill>
                <a:srgbClr val="000000"/>
              </a:solidFill>
              <a:latin typeface="Trebuchet MS" panose="020B0603020202020204" pitchFamily="34" charset="0"/>
              <a:cs typeface="Arial" panose="020B0604020202020204" pitchFamily="34" charset="0"/>
            </a:endParaRPr>
          </a:p>
        </p:txBody>
      </p:sp>
      <p:sp>
        <p:nvSpPr>
          <p:cNvPr id="6" name="Title 1"/>
          <p:cNvSpPr txBox="1">
            <a:spLocks/>
          </p:cNvSpPr>
          <p:nvPr/>
        </p:nvSpPr>
        <p:spPr>
          <a:xfrm>
            <a:off x="1010411" y="766826"/>
            <a:ext cx="3824348" cy="593092"/>
          </a:xfrm>
          <a:prstGeom prst="rect">
            <a:avLst/>
          </a:prstGeom>
          <a:solidFill>
            <a:schemeClr val="bg1"/>
          </a:solidFill>
        </p:spPr>
        <p:txBody>
          <a:bodyPr vert="horz" lIns="36000" tIns="0" rIns="0" bIns="0" rtlCol="0" anchor="ctr">
            <a:normAutofit/>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smtClean="0"/>
              <a:t>JSP - </a:t>
            </a:r>
            <a:r>
              <a:rPr lang="en-US" dirty="0" err="1" smtClean="0"/>
              <a:t>Scriptlets</a:t>
            </a:r>
            <a:endParaRPr lang="ro-RO" dirty="0"/>
          </a:p>
        </p:txBody>
      </p:sp>
    </p:spTree>
    <p:extLst>
      <p:ext uri="{BB962C8B-B14F-4D97-AF65-F5344CB8AC3E}">
        <p14:creationId xmlns:p14="http://schemas.microsoft.com/office/powerpoint/2010/main" val="10043790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720724" y="1600200"/>
            <a:ext cx="7704139" cy="4690169"/>
          </a:xfrm>
          <a:prstGeom prst="rect">
            <a:avLst/>
          </a:prstGeom>
        </p:spPr>
        <p:txBody>
          <a:bodyPr vert="horz" lIns="0" tIns="0" rIns="0" bIns="0" rtlCol="0" anchor="ctr" anchorCtr="0">
            <a:normAutofit/>
          </a:bodyPr>
          <a:lstStyle>
            <a:lvl1pPr marL="285750" indent="-285750" algn="just" defTabSz="457200" rtl="0" eaLnBrk="1" latinLnBrk="0" hangingPunct="1">
              <a:spcBef>
                <a:spcPts val="0"/>
              </a:spcBef>
              <a:buClr>
                <a:srgbClr val="E60000"/>
              </a:buClr>
              <a:buFont typeface="Arial" panose="020B0604020202020204" pitchFamily="34" charset="0"/>
              <a:buChar char="•"/>
              <a:defRPr sz="1800" kern="1200">
                <a:solidFill>
                  <a:srgbClr val="565A5C"/>
                </a:solidFill>
                <a:latin typeface="Arial"/>
                <a:ea typeface="+mn-ea"/>
                <a:cs typeface="Arial"/>
              </a:defRPr>
            </a:lvl1pPr>
            <a:lvl2pPr marL="742950" indent="-28575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2pPr>
            <a:lvl3pPr marL="1143000" indent="-228600" algn="just" defTabSz="457200" rtl="0" eaLnBrk="1" latinLnBrk="0" hangingPunct="1">
              <a:spcBef>
                <a:spcPts val="0"/>
              </a:spcBef>
              <a:buFont typeface="Arial"/>
              <a:buChar char="•"/>
              <a:defRPr sz="1600" kern="1200">
                <a:solidFill>
                  <a:srgbClr val="565A5C"/>
                </a:solidFill>
                <a:latin typeface="Arial"/>
                <a:ea typeface="+mn-ea"/>
                <a:cs typeface="Arial"/>
              </a:defRPr>
            </a:lvl3pPr>
            <a:lvl4pPr marL="1600200" indent="-22860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4pPr>
            <a:lvl5pPr marL="2057400" indent="-228600" algn="just" defTabSz="457200" rtl="0" eaLnBrk="1" latinLnBrk="0" hangingPunct="1">
              <a:spcBef>
                <a:spcPts val="0"/>
              </a:spcBef>
              <a:buFont typeface="Arial"/>
              <a:buChar char="»"/>
              <a:defRPr sz="1600" kern="1200">
                <a:solidFill>
                  <a:srgbClr val="565A5C"/>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ro-RO" dirty="0"/>
          </a:p>
        </p:txBody>
      </p:sp>
      <p:sp>
        <p:nvSpPr>
          <p:cNvPr id="5" name="TextBox 4"/>
          <p:cNvSpPr txBox="1"/>
          <p:nvPr/>
        </p:nvSpPr>
        <p:spPr>
          <a:xfrm>
            <a:off x="852756" y="2098919"/>
            <a:ext cx="7572107" cy="3139321"/>
          </a:xfrm>
          <a:prstGeom prst="rect">
            <a:avLst/>
          </a:prstGeom>
          <a:noFill/>
        </p:spPr>
        <p:txBody>
          <a:bodyPr wrap="square" rtlCol="0">
            <a:spAutoFit/>
          </a:bodyPr>
          <a:lstStyle/>
          <a:p>
            <a:r>
              <a:rPr lang="en-US" dirty="0" smtClean="0"/>
              <a:t>Example </a:t>
            </a:r>
            <a:r>
              <a:rPr lang="en-US" dirty="0" smtClean="0"/>
              <a:t>of </a:t>
            </a:r>
            <a:r>
              <a:rPr lang="en-US" b="1" dirty="0" smtClean="0"/>
              <a:t>scriptlet</a:t>
            </a:r>
            <a:r>
              <a:rPr lang="en-US" dirty="0" smtClean="0"/>
              <a:t>:</a:t>
            </a:r>
          </a:p>
          <a:p>
            <a:r>
              <a:rPr lang="en-US" b="1" dirty="0" smtClean="0"/>
              <a:t>&lt;html&gt;</a:t>
            </a:r>
          </a:p>
          <a:p>
            <a:r>
              <a:rPr lang="en-US" b="1" dirty="0" smtClean="0"/>
              <a:t>	&lt;body&gt;</a:t>
            </a:r>
          </a:p>
          <a:p>
            <a:r>
              <a:rPr lang="en-US" b="1" dirty="0" smtClean="0"/>
              <a:t>		</a:t>
            </a:r>
            <a:r>
              <a:rPr lang="en-US" b="1" dirty="0" smtClean="0">
                <a:solidFill>
                  <a:schemeClr val="tx2">
                    <a:lumMod val="50000"/>
                  </a:schemeClr>
                </a:solidFill>
              </a:rPr>
              <a:t>&lt;%     </a:t>
            </a:r>
          </a:p>
          <a:p>
            <a:r>
              <a:rPr lang="en-US" b="1" dirty="0" smtClean="0">
                <a:solidFill>
                  <a:schemeClr val="tx2">
                    <a:lumMod val="50000"/>
                  </a:schemeClr>
                </a:solidFill>
              </a:rPr>
              <a:t>	  	        // This is a scriptlet.  </a:t>
            </a:r>
          </a:p>
          <a:p>
            <a:r>
              <a:rPr lang="en-US" b="1" dirty="0" smtClean="0">
                <a:solidFill>
                  <a:schemeClr val="tx2">
                    <a:lumMod val="50000"/>
                  </a:schemeClr>
                </a:solidFill>
              </a:rPr>
              <a:t>  	               </a:t>
            </a:r>
            <a:r>
              <a:rPr lang="en-US" b="1" dirty="0" err="1">
                <a:solidFill>
                  <a:schemeClr val="tx2">
                    <a:lumMod val="50000"/>
                  </a:schemeClr>
                </a:solidFill>
              </a:rPr>
              <a:t>System.out.println</a:t>
            </a:r>
            <a:r>
              <a:rPr lang="en-US" b="1" dirty="0" smtClean="0">
                <a:solidFill>
                  <a:schemeClr val="tx2">
                    <a:lumMod val="50000"/>
                  </a:schemeClr>
                </a:solidFill>
              </a:rPr>
              <a:t>( “Enjoy Zero To Hero" );   </a:t>
            </a:r>
          </a:p>
          <a:p>
            <a:r>
              <a:rPr lang="en-US" b="1" dirty="0" smtClean="0">
                <a:solidFill>
                  <a:schemeClr val="tx2">
                    <a:lumMod val="50000"/>
                  </a:schemeClr>
                </a:solidFill>
              </a:rPr>
              <a:t>	               </a:t>
            </a:r>
            <a:r>
              <a:rPr lang="en-US" b="1" dirty="0" err="1" smtClean="0">
                <a:solidFill>
                  <a:schemeClr val="tx2">
                    <a:lumMod val="50000"/>
                  </a:schemeClr>
                </a:solidFill>
              </a:rPr>
              <a:t>java.util.Date</a:t>
            </a:r>
            <a:r>
              <a:rPr lang="en-US" b="1" dirty="0" smtClean="0">
                <a:solidFill>
                  <a:schemeClr val="tx2">
                    <a:lumMod val="50000"/>
                  </a:schemeClr>
                </a:solidFill>
              </a:rPr>
              <a:t> today = new </a:t>
            </a:r>
            <a:r>
              <a:rPr lang="en-US" b="1" dirty="0" err="1" smtClean="0">
                <a:solidFill>
                  <a:schemeClr val="tx2">
                    <a:lumMod val="50000"/>
                  </a:schemeClr>
                </a:solidFill>
              </a:rPr>
              <a:t>java.util.Date</a:t>
            </a:r>
            <a:r>
              <a:rPr lang="en-US" b="1" dirty="0" smtClean="0">
                <a:solidFill>
                  <a:schemeClr val="tx2">
                    <a:lumMod val="50000"/>
                  </a:schemeClr>
                </a:solidFill>
              </a:rPr>
              <a:t>();</a:t>
            </a:r>
          </a:p>
          <a:p>
            <a:r>
              <a:rPr lang="en-US" b="1" dirty="0" smtClean="0">
                <a:solidFill>
                  <a:schemeClr val="tx2">
                    <a:lumMod val="50000"/>
                  </a:schemeClr>
                </a:solidFill>
              </a:rPr>
              <a:t>		%&gt;</a:t>
            </a:r>
          </a:p>
          <a:p>
            <a:r>
              <a:rPr lang="en-US" b="1" dirty="0" smtClean="0"/>
              <a:t>		Today is </a:t>
            </a:r>
            <a:r>
              <a:rPr lang="en-US" b="1" dirty="0" smtClean="0">
                <a:solidFill>
                  <a:schemeClr val="tx2">
                    <a:lumMod val="50000"/>
                  </a:schemeClr>
                </a:solidFill>
              </a:rPr>
              <a:t>&lt;%= today %&gt;</a:t>
            </a:r>
          </a:p>
          <a:p>
            <a:r>
              <a:rPr lang="en-US" b="1" dirty="0" smtClean="0"/>
              <a:t>	&lt;/body&gt;</a:t>
            </a:r>
          </a:p>
          <a:p>
            <a:r>
              <a:rPr lang="en-US" b="1" dirty="0" smtClean="0"/>
              <a:t>&lt;/html&gt;</a:t>
            </a:r>
          </a:p>
        </p:txBody>
      </p:sp>
      <p:sp>
        <p:nvSpPr>
          <p:cNvPr id="6" name="Title 1"/>
          <p:cNvSpPr txBox="1">
            <a:spLocks/>
          </p:cNvSpPr>
          <p:nvPr/>
        </p:nvSpPr>
        <p:spPr>
          <a:xfrm>
            <a:off x="1010411" y="766826"/>
            <a:ext cx="3824348" cy="593092"/>
          </a:xfrm>
          <a:prstGeom prst="rect">
            <a:avLst/>
          </a:prstGeom>
          <a:solidFill>
            <a:schemeClr val="bg1"/>
          </a:solidFill>
        </p:spPr>
        <p:txBody>
          <a:bodyPr vert="horz" lIns="36000" tIns="0" rIns="0" bIns="0" rtlCol="0" anchor="ctr">
            <a:normAutofit/>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smtClean="0"/>
              <a:t>JSP - </a:t>
            </a:r>
            <a:r>
              <a:rPr lang="en-US" dirty="0" err="1" smtClean="0"/>
              <a:t>Scriptlets</a:t>
            </a:r>
            <a:endParaRPr lang="ro-RO" dirty="0"/>
          </a:p>
        </p:txBody>
      </p:sp>
    </p:spTree>
    <p:extLst>
      <p:ext uri="{BB962C8B-B14F-4D97-AF65-F5344CB8AC3E}">
        <p14:creationId xmlns:p14="http://schemas.microsoft.com/office/powerpoint/2010/main" val="6853547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33290" y="421228"/>
            <a:ext cx="1714591" cy="1284288"/>
          </a:xfrm>
        </p:spPr>
      </p:pic>
      <p:sp>
        <p:nvSpPr>
          <p:cNvPr id="7" name="Content Placeholder 2"/>
          <p:cNvSpPr txBox="1">
            <a:spLocks/>
          </p:cNvSpPr>
          <p:nvPr/>
        </p:nvSpPr>
        <p:spPr>
          <a:xfrm>
            <a:off x="720724" y="1600200"/>
            <a:ext cx="7704139" cy="4690169"/>
          </a:xfrm>
          <a:prstGeom prst="rect">
            <a:avLst/>
          </a:prstGeom>
        </p:spPr>
        <p:txBody>
          <a:bodyPr vert="horz" lIns="0" tIns="0" rIns="0" bIns="0" rtlCol="0" anchor="ctr" anchorCtr="0">
            <a:normAutofit/>
          </a:bodyPr>
          <a:lstStyle>
            <a:lvl1pPr marL="285750" indent="-285750" algn="just" defTabSz="457200" rtl="0" eaLnBrk="1" latinLnBrk="0" hangingPunct="1">
              <a:spcBef>
                <a:spcPts val="0"/>
              </a:spcBef>
              <a:buClr>
                <a:srgbClr val="E60000"/>
              </a:buClr>
              <a:buFont typeface="Arial" panose="020B0604020202020204" pitchFamily="34" charset="0"/>
              <a:buChar char="•"/>
              <a:defRPr sz="1800" kern="1200">
                <a:solidFill>
                  <a:srgbClr val="565A5C"/>
                </a:solidFill>
                <a:latin typeface="Arial"/>
                <a:ea typeface="+mn-ea"/>
                <a:cs typeface="Arial"/>
              </a:defRPr>
            </a:lvl1pPr>
            <a:lvl2pPr marL="742950" indent="-28575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2pPr>
            <a:lvl3pPr marL="1143000" indent="-228600" algn="just" defTabSz="457200" rtl="0" eaLnBrk="1" latinLnBrk="0" hangingPunct="1">
              <a:spcBef>
                <a:spcPts val="0"/>
              </a:spcBef>
              <a:buFont typeface="Arial"/>
              <a:buChar char="•"/>
              <a:defRPr sz="1600" kern="1200">
                <a:solidFill>
                  <a:srgbClr val="565A5C"/>
                </a:solidFill>
                <a:latin typeface="Arial"/>
                <a:ea typeface="+mn-ea"/>
                <a:cs typeface="Arial"/>
              </a:defRPr>
            </a:lvl3pPr>
            <a:lvl4pPr marL="1600200" indent="-22860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4pPr>
            <a:lvl5pPr marL="2057400" indent="-228600" algn="just" defTabSz="457200" rtl="0" eaLnBrk="1" latinLnBrk="0" hangingPunct="1">
              <a:spcBef>
                <a:spcPts val="0"/>
              </a:spcBef>
              <a:buFont typeface="Arial"/>
              <a:buChar char="»"/>
              <a:defRPr sz="1600" kern="1200">
                <a:solidFill>
                  <a:srgbClr val="565A5C"/>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ct val="20000"/>
              </a:spcBef>
              <a:buFontTx/>
              <a:buChar char="•"/>
            </a:pPr>
            <a:r>
              <a:rPr lang="en-US" altLang="en-US" b="1" dirty="0">
                <a:solidFill>
                  <a:schemeClr val="hlink"/>
                </a:solidFill>
                <a:latin typeface="Trebuchet MS" panose="020B0603020202020204" pitchFamily="34" charset="0"/>
              </a:rPr>
              <a:t>What are expressions?</a:t>
            </a:r>
          </a:p>
          <a:p>
            <a:pPr lvl="1">
              <a:spcBef>
                <a:spcPct val="20000"/>
              </a:spcBef>
              <a:buFontTx/>
              <a:buChar char="–"/>
            </a:pPr>
            <a:r>
              <a:rPr lang="en-US" altLang="en-US" b="1" dirty="0">
                <a:latin typeface="Trebuchet MS" panose="020B0603020202020204" pitchFamily="34" charset="0"/>
              </a:rPr>
              <a:t>Whatever goes inside the “&lt;%={JAVA_HERE}%&gt;” tags is called an expression</a:t>
            </a:r>
          </a:p>
          <a:p>
            <a:pPr lvl="1">
              <a:spcBef>
                <a:spcPct val="20000"/>
              </a:spcBef>
              <a:buFontTx/>
              <a:buChar char="–"/>
            </a:pPr>
            <a:r>
              <a:rPr lang="en-US" altLang="en-US" b="1" dirty="0">
                <a:latin typeface="Trebuchet MS" panose="020B0603020202020204" pitchFamily="34" charset="0"/>
              </a:rPr>
              <a:t>Code inside expressions is evaluated, and output is displayed</a:t>
            </a:r>
          </a:p>
          <a:p>
            <a:pPr lvl="1">
              <a:spcBef>
                <a:spcPct val="20000"/>
              </a:spcBef>
              <a:buFontTx/>
              <a:buChar char="–"/>
            </a:pPr>
            <a:r>
              <a:rPr lang="en-US" altLang="en-US" b="1" dirty="0">
                <a:latin typeface="Trebuchet MS" panose="020B0603020202020204" pitchFamily="34" charset="0"/>
              </a:rPr>
              <a:t>Whatever is put inside expressions should evaluate to a value</a:t>
            </a:r>
          </a:p>
          <a:p>
            <a:pPr>
              <a:spcBef>
                <a:spcPct val="20000"/>
              </a:spcBef>
            </a:pPr>
            <a:endParaRPr lang="en-US" altLang="en-US" b="1" dirty="0">
              <a:latin typeface="Trebuchet MS" panose="020B0603020202020204" pitchFamily="34" charset="0"/>
            </a:endParaRPr>
          </a:p>
          <a:p>
            <a:pPr>
              <a:spcBef>
                <a:spcPct val="20000"/>
              </a:spcBef>
              <a:buFontTx/>
              <a:buChar char="•"/>
            </a:pPr>
            <a:r>
              <a:rPr lang="en-US" altLang="en-US" b="1" dirty="0">
                <a:solidFill>
                  <a:schemeClr val="hlink"/>
                </a:solidFill>
                <a:latin typeface="Trebuchet MS" panose="020B0603020202020204" pitchFamily="34" charset="0"/>
              </a:rPr>
              <a:t>What do you put in </a:t>
            </a:r>
            <a:r>
              <a:rPr lang="en-US" altLang="en-US" b="1" dirty="0" err="1">
                <a:solidFill>
                  <a:schemeClr val="hlink"/>
                </a:solidFill>
                <a:latin typeface="Trebuchet MS" panose="020B0603020202020204" pitchFamily="34" charset="0"/>
              </a:rPr>
              <a:t>scriptlets</a:t>
            </a:r>
            <a:r>
              <a:rPr lang="en-US" altLang="en-US" b="1" dirty="0">
                <a:solidFill>
                  <a:schemeClr val="hlink"/>
                </a:solidFill>
                <a:latin typeface="Trebuchet MS" panose="020B0603020202020204" pitchFamily="34" charset="0"/>
              </a:rPr>
              <a:t>?</a:t>
            </a:r>
          </a:p>
          <a:p>
            <a:pPr lvl="1">
              <a:spcBef>
                <a:spcPct val="20000"/>
              </a:spcBef>
              <a:buFontTx/>
              <a:buChar char="–"/>
            </a:pPr>
            <a:r>
              <a:rPr lang="en-US" altLang="en-US" b="1" dirty="0">
                <a:latin typeface="Trebuchet MS" panose="020B0603020202020204" pitchFamily="34" charset="0"/>
              </a:rPr>
              <a:t>Variables or methods that return some values</a:t>
            </a:r>
          </a:p>
          <a:p>
            <a:pPr>
              <a:spcBef>
                <a:spcPct val="20000"/>
              </a:spcBef>
            </a:pPr>
            <a:endParaRPr lang="en-US" altLang="en-US" b="1" dirty="0">
              <a:latin typeface="Trebuchet MS" panose="020B0603020202020204" pitchFamily="34" charset="0"/>
            </a:endParaRPr>
          </a:p>
          <a:p>
            <a:pPr>
              <a:spcBef>
                <a:spcPct val="20000"/>
              </a:spcBef>
              <a:buFontTx/>
              <a:buChar char="•"/>
            </a:pPr>
            <a:r>
              <a:rPr lang="en-US" altLang="en-US" b="1" dirty="0">
                <a:solidFill>
                  <a:schemeClr val="hlink"/>
                </a:solidFill>
                <a:latin typeface="Trebuchet MS" panose="020B0603020202020204" pitchFamily="34" charset="0"/>
              </a:rPr>
              <a:t>Why do you need </a:t>
            </a:r>
            <a:r>
              <a:rPr lang="en-US" altLang="en-US" b="1" dirty="0" err="1">
                <a:solidFill>
                  <a:schemeClr val="hlink"/>
                </a:solidFill>
                <a:latin typeface="Trebuchet MS" panose="020B0603020202020204" pitchFamily="34" charset="0"/>
              </a:rPr>
              <a:t>scriptlets</a:t>
            </a:r>
            <a:r>
              <a:rPr lang="en-US" altLang="en-US" b="1" dirty="0">
                <a:solidFill>
                  <a:schemeClr val="hlink"/>
                </a:solidFill>
                <a:latin typeface="Trebuchet MS" panose="020B0603020202020204" pitchFamily="34" charset="0"/>
              </a:rPr>
              <a:t>?</a:t>
            </a:r>
          </a:p>
          <a:p>
            <a:pPr lvl="1">
              <a:spcBef>
                <a:spcPct val="20000"/>
              </a:spcBef>
              <a:buFontTx/>
              <a:buChar char="–"/>
            </a:pPr>
            <a:r>
              <a:rPr lang="en-US" altLang="en-US" b="1" dirty="0">
                <a:latin typeface="Trebuchet MS" panose="020B0603020202020204" pitchFamily="34" charset="0"/>
              </a:rPr>
              <a:t>Need to print some text onto the page</a:t>
            </a:r>
            <a:endParaRPr lang="en-US" altLang="en-US" b="1" dirty="0">
              <a:latin typeface="Trebuchet MS" panose="020B0603020202020204" pitchFamily="34" charset="0"/>
            </a:endParaRPr>
          </a:p>
        </p:txBody>
      </p:sp>
      <p:sp>
        <p:nvSpPr>
          <p:cNvPr id="5" name="Title 1"/>
          <p:cNvSpPr txBox="1">
            <a:spLocks/>
          </p:cNvSpPr>
          <p:nvPr/>
        </p:nvSpPr>
        <p:spPr>
          <a:xfrm>
            <a:off x="1010410" y="766826"/>
            <a:ext cx="5722879" cy="593092"/>
          </a:xfrm>
          <a:prstGeom prst="rect">
            <a:avLst/>
          </a:prstGeom>
          <a:solidFill>
            <a:schemeClr val="bg1"/>
          </a:solidFill>
        </p:spPr>
        <p:txBody>
          <a:bodyPr vert="horz" lIns="36000" tIns="0" rIns="0" bIns="0" rtlCol="0" anchor="ctr">
            <a:normAutofit/>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smtClean="0"/>
              <a:t>JSP - </a:t>
            </a:r>
            <a:r>
              <a:rPr lang="en-US" dirty="0" smtClean="0"/>
              <a:t>Expressions</a:t>
            </a:r>
            <a:endParaRPr lang="ro-RO" dirty="0"/>
          </a:p>
        </p:txBody>
      </p:sp>
    </p:spTree>
    <p:extLst>
      <p:ext uri="{BB962C8B-B14F-4D97-AF65-F5344CB8AC3E}">
        <p14:creationId xmlns:p14="http://schemas.microsoft.com/office/powerpoint/2010/main" val="38015405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33290" y="421228"/>
            <a:ext cx="1714591" cy="1284288"/>
          </a:xfrm>
        </p:spPr>
      </p:pic>
      <p:sp>
        <p:nvSpPr>
          <p:cNvPr id="7" name="Content Placeholder 2"/>
          <p:cNvSpPr txBox="1">
            <a:spLocks/>
          </p:cNvSpPr>
          <p:nvPr/>
        </p:nvSpPr>
        <p:spPr>
          <a:xfrm>
            <a:off x="720724" y="2317898"/>
            <a:ext cx="7704139" cy="3143132"/>
          </a:xfrm>
          <a:prstGeom prst="rect">
            <a:avLst/>
          </a:prstGeom>
        </p:spPr>
        <p:txBody>
          <a:bodyPr vert="horz" lIns="0" tIns="0" rIns="0" bIns="0" rtlCol="0" anchor="ctr" anchorCtr="0">
            <a:normAutofit/>
          </a:bodyPr>
          <a:lstStyle>
            <a:lvl1pPr marL="285750" indent="-285750" algn="just" defTabSz="457200" rtl="0" eaLnBrk="1" latinLnBrk="0" hangingPunct="1">
              <a:spcBef>
                <a:spcPts val="0"/>
              </a:spcBef>
              <a:buClr>
                <a:srgbClr val="E60000"/>
              </a:buClr>
              <a:buFont typeface="Arial" panose="020B0604020202020204" pitchFamily="34" charset="0"/>
              <a:buChar char="•"/>
              <a:defRPr sz="1800" kern="1200">
                <a:solidFill>
                  <a:srgbClr val="565A5C"/>
                </a:solidFill>
                <a:latin typeface="Arial"/>
                <a:ea typeface="+mn-ea"/>
                <a:cs typeface="Arial"/>
              </a:defRPr>
            </a:lvl1pPr>
            <a:lvl2pPr marL="742950" indent="-28575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2pPr>
            <a:lvl3pPr marL="1143000" indent="-228600" algn="just" defTabSz="457200" rtl="0" eaLnBrk="1" latinLnBrk="0" hangingPunct="1">
              <a:spcBef>
                <a:spcPts val="0"/>
              </a:spcBef>
              <a:buFont typeface="Arial"/>
              <a:buChar char="•"/>
              <a:defRPr sz="1600" kern="1200">
                <a:solidFill>
                  <a:srgbClr val="565A5C"/>
                </a:solidFill>
                <a:latin typeface="Arial"/>
                <a:ea typeface="+mn-ea"/>
                <a:cs typeface="Arial"/>
              </a:defRPr>
            </a:lvl3pPr>
            <a:lvl4pPr marL="1600200" indent="-22860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4pPr>
            <a:lvl5pPr marL="2057400" indent="-228600" algn="just" defTabSz="457200" rtl="0" eaLnBrk="1" latinLnBrk="0" hangingPunct="1">
              <a:spcBef>
                <a:spcPts val="0"/>
              </a:spcBef>
              <a:buFont typeface="Arial"/>
              <a:buChar char="»"/>
              <a:defRPr sz="1600" kern="1200">
                <a:solidFill>
                  <a:srgbClr val="565A5C"/>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None/>
            </a:pPr>
            <a:r>
              <a:rPr lang="en-US" b="1" dirty="0" smtClean="0"/>
              <a:t>	   </a:t>
            </a:r>
          </a:p>
          <a:p>
            <a:pPr lvl="1">
              <a:buFontTx/>
              <a:buNone/>
            </a:pPr>
            <a:endParaRPr lang="en-US" sz="2400" b="1" dirty="0" smtClean="0"/>
          </a:p>
          <a:p>
            <a:pPr lvl="1">
              <a:buFontTx/>
              <a:buNone/>
            </a:pPr>
            <a:endParaRPr lang="en-US" sz="2400" b="1" dirty="0" smtClean="0"/>
          </a:p>
          <a:p>
            <a:pPr marL="0" indent="0">
              <a:buNone/>
            </a:pPr>
            <a:r>
              <a:rPr lang="en-US" b="1" dirty="0"/>
              <a:t>&lt;html&gt;</a:t>
            </a:r>
            <a:r>
              <a:rPr lang="en-US" dirty="0"/>
              <a:t>  </a:t>
            </a:r>
          </a:p>
          <a:p>
            <a:pPr marL="0" indent="0">
              <a:buNone/>
            </a:pPr>
            <a:r>
              <a:rPr lang="en-US" b="1" dirty="0"/>
              <a:t>	&lt;body&gt;</a:t>
            </a:r>
            <a:r>
              <a:rPr lang="en-US" dirty="0"/>
              <a:t>  </a:t>
            </a:r>
          </a:p>
          <a:p>
            <a:pPr marL="0" indent="0">
              <a:buNone/>
            </a:pPr>
            <a:r>
              <a:rPr lang="en-US" b="1" dirty="0"/>
              <a:t>		</a:t>
            </a:r>
            <a:r>
              <a:rPr lang="en-US" b="1" dirty="0">
                <a:solidFill>
                  <a:schemeClr val="tx2">
                    <a:lumMod val="50000"/>
                  </a:schemeClr>
                </a:solidFill>
              </a:rPr>
              <a:t>&lt;%! </a:t>
            </a:r>
            <a:r>
              <a:rPr lang="en-US" b="1" dirty="0" err="1">
                <a:solidFill>
                  <a:schemeClr val="tx2">
                    <a:lumMod val="50000"/>
                  </a:schemeClr>
                </a:solidFill>
              </a:rPr>
              <a:t>int</a:t>
            </a:r>
            <a:r>
              <a:rPr lang="en-US" b="1" dirty="0">
                <a:solidFill>
                  <a:schemeClr val="tx2">
                    <a:lumMod val="50000"/>
                  </a:schemeClr>
                </a:solidFill>
              </a:rPr>
              <a:t> data=50; %&gt;  </a:t>
            </a:r>
          </a:p>
          <a:p>
            <a:pPr marL="0" indent="0">
              <a:buNone/>
            </a:pPr>
            <a:r>
              <a:rPr lang="en-US" b="1" dirty="0">
                <a:solidFill>
                  <a:schemeClr val="tx2">
                    <a:lumMod val="50000"/>
                  </a:schemeClr>
                </a:solidFill>
              </a:rPr>
              <a:t>		&lt;%= "Value of the variable is:"+data %&gt;  </a:t>
            </a:r>
          </a:p>
          <a:p>
            <a:pPr marL="0" indent="0">
              <a:buNone/>
            </a:pPr>
            <a:r>
              <a:rPr lang="en-US" b="1" dirty="0"/>
              <a:t>	&lt;/body&gt;</a:t>
            </a:r>
            <a:r>
              <a:rPr lang="en-US" dirty="0"/>
              <a:t>          </a:t>
            </a:r>
            <a:r>
              <a:rPr lang="en-US" b="1" dirty="0"/>
              <a:t> </a:t>
            </a:r>
            <a:endParaRPr lang="en-US" dirty="0"/>
          </a:p>
          <a:p>
            <a:pPr marL="0" indent="0">
              <a:buNone/>
            </a:pPr>
            <a:r>
              <a:rPr lang="en-US" b="1" dirty="0"/>
              <a:t>&lt;/html&gt;</a:t>
            </a:r>
            <a:r>
              <a:rPr lang="en-US" dirty="0"/>
              <a:t>  </a:t>
            </a:r>
          </a:p>
          <a:p>
            <a:pPr lvl="1">
              <a:buFontTx/>
              <a:buNone/>
            </a:pPr>
            <a:endParaRPr lang="en-US" dirty="0"/>
          </a:p>
          <a:p>
            <a:endParaRPr lang="ro-RO" dirty="0"/>
          </a:p>
        </p:txBody>
      </p:sp>
      <p:sp>
        <p:nvSpPr>
          <p:cNvPr id="5" name="Title 1"/>
          <p:cNvSpPr txBox="1">
            <a:spLocks/>
          </p:cNvSpPr>
          <p:nvPr/>
        </p:nvSpPr>
        <p:spPr>
          <a:xfrm>
            <a:off x="1010410" y="766826"/>
            <a:ext cx="5722879" cy="593092"/>
          </a:xfrm>
          <a:prstGeom prst="rect">
            <a:avLst/>
          </a:prstGeom>
          <a:solidFill>
            <a:schemeClr val="bg1"/>
          </a:solidFill>
        </p:spPr>
        <p:txBody>
          <a:bodyPr vert="horz" lIns="36000" tIns="0" rIns="0" bIns="0" rtlCol="0" anchor="ctr">
            <a:normAutofit/>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smtClean="0"/>
              <a:t>JSP - </a:t>
            </a:r>
            <a:r>
              <a:rPr lang="en-US" dirty="0" smtClean="0"/>
              <a:t>Expressions</a:t>
            </a:r>
            <a:endParaRPr lang="ro-RO" dirty="0"/>
          </a:p>
        </p:txBody>
      </p:sp>
    </p:spTree>
    <p:extLst>
      <p:ext uri="{BB962C8B-B14F-4D97-AF65-F5344CB8AC3E}">
        <p14:creationId xmlns:p14="http://schemas.microsoft.com/office/powerpoint/2010/main" val="10370412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33290" y="421228"/>
            <a:ext cx="1714591" cy="1284288"/>
          </a:xfrm>
        </p:spPr>
      </p:pic>
      <p:sp>
        <p:nvSpPr>
          <p:cNvPr id="7" name="Content Placeholder 2"/>
          <p:cNvSpPr txBox="1">
            <a:spLocks/>
          </p:cNvSpPr>
          <p:nvPr/>
        </p:nvSpPr>
        <p:spPr>
          <a:xfrm>
            <a:off x="720724" y="1600200"/>
            <a:ext cx="7704139" cy="4690169"/>
          </a:xfrm>
          <a:prstGeom prst="rect">
            <a:avLst/>
          </a:prstGeom>
        </p:spPr>
        <p:txBody>
          <a:bodyPr vert="horz" lIns="0" tIns="0" rIns="0" bIns="0" rtlCol="0" anchor="ctr" anchorCtr="0">
            <a:normAutofit/>
          </a:bodyPr>
          <a:lstStyle>
            <a:lvl1pPr marL="285750" indent="-285750" algn="just" defTabSz="457200" rtl="0" eaLnBrk="1" latinLnBrk="0" hangingPunct="1">
              <a:spcBef>
                <a:spcPts val="0"/>
              </a:spcBef>
              <a:buClr>
                <a:srgbClr val="E60000"/>
              </a:buClr>
              <a:buFont typeface="Arial" panose="020B0604020202020204" pitchFamily="34" charset="0"/>
              <a:buChar char="•"/>
              <a:defRPr sz="1800" kern="1200">
                <a:solidFill>
                  <a:srgbClr val="565A5C"/>
                </a:solidFill>
                <a:latin typeface="Arial"/>
                <a:ea typeface="+mn-ea"/>
                <a:cs typeface="Arial"/>
              </a:defRPr>
            </a:lvl1pPr>
            <a:lvl2pPr marL="742950" indent="-28575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2pPr>
            <a:lvl3pPr marL="1143000" indent="-228600" algn="just" defTabSz="457200" rtl="0" eaLnBrk="1" latinLnBrk="0" hangingPunct="1">
              <a:spcBef>
                <a:spcPts val="0"/>
              </a:spcBef>
              <a:buFont typeface="Arial"/>
              <a:buChar char="•"/>
              <a:defRPr sz="1600" kern="1200">
                <a:solidFill>
                  <a:srgbClr val="565A5C"/>
                </a:solidFill>
                <a:latin typeface="Arial"/>
                <a:ea typeface="+mn-ea"/>
                <a:cs typeface="Arial"/>
              </a:defRPr>
            </a:lvl3pPr>
            <a:lvl4pPr marL="1600200" indent="-22860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4pPr>
            <a:lvl5pPr marL="2057400" indent="-228600" algn="just" defTabSz="457200" rtl="0" eaLnBrk="1" latinLnBrk="0" hangingPunct="1">
              <a:spcBef>
                <a:spcPts val="0"/>
              </a:spcBef>
              <a:buFont typeface="Arial"/>
              <a:buChar char="»"/>
              <a:defRPr sz="1600" kern="1200">
                <a:solidFill>
                  <a:srgbClr val="565A5C"/>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ct val="20000"/>
              </a:spcBef>
              <a:buFontTx/>
              <a:buChar char="•"/>
            </a:pPr>
            <a:r>
              <a:rPr lang="en-US" altLang="en-US" b="1" dirty="0">
                <a:solidFill>
                  <a:schemeClr val="hlink"/>
                </a:solidFill>
                <a:latin typeface="Trebuchet MS" panose="020B0603020202020204" pitchFamily="34" charset="0"/>
              </a:rPr>
              <a:t>What are directives?</a:t>
            </a:r>
          </a:p>
          <a:p>
            <a:pPr lvl="1">
              <a:spcBef>
                <a:spcPct val="20000"/>
              </a:spcBef>
              <a:buFontTx/>
              <a:buChar char="–"/>
            </a:pPr>
            <a:r>
              <a:rPr lang="en-US" altLang="en-US" b="1" dirty="0">
                <a:latin typeface="Trebuchet MS" panose="020B0603020202020204" pitchFamily="34" charset="0"/>
              </a:rPr>
              <a:t>Whatever goes inside the “&lt;%@{DIRECTIVES}%&gt;” tags is called a directive</a:t>
            </a:r>
          </a:p>
          <a:p>
            <a:pPr lvl="1">
              <a:spcBef>
                <a:spcPct val="20000"/>
              </a:spcBef>
              <a:buFontTx/>
              <a:buChar char="–"/>
            </a:pPr>
            <a:r>
              <a:rPr lang="en-US" altLang="en-US" b="1" dirty="0">
                <a:latin typeface="Trebuchet MS" panose="020B0603020202020204" pitchFamily="34" charset="0"/>
              </a:rPr>
              <a:t>Directives gives pre-processing commands to the JSP Engine.</a:t>
            </a:r>
          </a:p>
          <a:p>
            <a:pPr lvl="1">
              <a:spcBef>
                <a:spcPct val="20000"/>
              </a:spcBef>
              <a:buFontTx/>
              <a:buChar char="–"/>
            </a:pPr>
            <a:r>
              <a:rPr lang="en-US" altLang="en-US" b="1" dirty="0">
                <a:latin typeface="Trebuchet MS" panose="020B0603020202020204" pitchFamily="34" charset="0"/>
              </a:rPr>
              <a:t>Everything in directives are processed before JSP is translated to Servlet</a:t>
            </a:r>
          </a:p>
          <a:p>
            <a:pPr>
              <a:spcBef>
                <a:spcPct val="20000"/>
              </a:spcBef>
            </a:pPr>
            <a:endParaRPr lang="en-US" altLang="en-US" b="1" dirty="0">
              <a:latin typeface="Trebuchet MS" panose="020B0603020202020204" pitchFamily="34" charset="0"/>
            </a:endParaRPr>
          </a:p>
          <a:p>
            <a:pPr>
              <a:spcBef>
                <a:spcPct val="20000"/>
              </a:spcBef>
              <a:buFontTx/>
              <a:buChar char="•"/>
            </a:pPr>
            <a:r>
              <a:rPr lang="en-US" altLang="en-US" b="1" dirty="0">
                <a:solidFill>
                  <a:schemeClr val="hlink"/>
                </a:solidFill>
                <a:latin typeface="Trebuchet MS" panose="020B0603020202020204" pitchFamily="34" charset="0"/>
              </a:rPr>
              <a:t>What do you put in directives?</a:t>
            </a:r>
          </a:p>
          <a:p>
            <a:pPr lvl="1">
              <a:spcBef>
                <a:spcPct val="20000"/>
              </a:spcBef>
              <a:buFontTx/>
              <a:buChar char="–"/>
            </a:pPr>
            <a:r>
              <a:rPr lang="en-US" altLang="en-US" b="1" dirty="0">
                <a:latin typeface="Trebuchet MS" panose="020B0603020202020204" pitchFamily="34" charset="0"/>
              </a:rPr>
              <a:t>Processing commands to the JSP Engine.</a:t>
            </a:r>
          </a:p>
          <a:p>
            <a:pPr>
              <a:spcBef>
                <a:spcPct val="20000"/>
              </a:spcBef>
            </a:pPr>
            <a:endParaRPr lang="en-US" altLang="en-US" b="1" dirty="0">
              <a:latin typeface="Trebuchet MS" panose="020B0603020202020204" pitchFamily="34" charset="0"/>
            </a:endParaRPr>
          </a:p>
          <a:p>
            <a:pPr>
              <a:spcBef>
                <a:spcPct val="20000"/>
              </a:spcBef>
              <a:buFontTx/>
              <a:buChar char="•"/>
            </a:pPr>
            <a:r>
              <a:rPr lang="en-US" altLang="en-US" b="1" dirty="0">
                <a:solidFill>
                  <a:schemeClr val="hlink"/>
                </a:solidFill>
                <a:latin typeface="Trebuchet MS" panose="020B0603020202020204" pitchFamily="34" charset="0"/>
              </a:rPr>
              <a:t>Why do you need directives?</a:t>
            </a:r>
          </a:p>
          <a:p>
            <a:pPr lvl="1">
              <a:spcBef>
                <a:spcPct val="20000"/>
              </a:spcBef>
              <a:buFontTx/>
              <a:buChar char="–"/>
            </a:pPr>
            <a:r>
              <a:rPr lang="en-US" altLang="en-US" b="1" dirty="0">
                <a:latin typeface="Trebuchet MS" panose="020B0603020202020204" pitchFamily="34" charset="0"/>
              </a:rPr>
              <a:t>To incorporate certain additional features into the JSP</a:t>
            </a:r>
          </a:p>
          <a:p>
            <a:pPr lvl="1">
              <a:spcBef>
                <a:spcPct val="20000"/>
              </a:spcBef>
              <a:buFontTx/>
              <a:buChar char="–"/>
            </a:pPr>
            <a:r>
              <a:rPr lang="en-US" altLang="en-US" b="1" dirty="0">
                <a:latin typeface="Trebuchet MS" panose="020B0603020202020204" pitchFamily="34" charset="0"/>
              </a:rPr>
              <a:t>Modifying the Servlet </a:t>
            </a:r>
            <a:r>
              <a:rPr lang="en-US" altLang="en-US" b="1" dirty="0" err="1">
                <a:latin typeface="Trebuchet MS" panose="020B0603020202020204" pitchFamily="34" charset="0"/>
              </a:rPr>
              <a:t>behaviour</a:t>
            </a:r>
            <a:r>
              <a:rPr lang="en-US" altLang="en-US" b="1" dirty="0">
                <a:latin typeface="Trebuchet MS" panose="020B0603020202020204" pitchFamily="34" charset="0"/>
              </a:rPr>
              <a:t> generated from the JSP</a:t>
            </a:r>
          </a:p>
          <a:p>
            <a:pPr lvl="1">
              <a:spcBef>
                <a:spcPct val="20000"/>
              </a:spcBef>
              <a:buFontTx/>
              <a:buChar char="–"/>
            </a:pPr>
            <a:r>
              <a:rPr lang="en-US" altLang="en-US" b="1" dirty="0">
                <a:latin typeface="Trebuchet MS" panose="020B0603020202020204" pitchFamily="34" charset="0"/>
              </a:rPr>
              <a:t>Include other html/</a:t>
            </a:r>
            <a:r>
              <a:rPr lang="en-US" altLang="en-US" b="1" dirty="0" err="1">
                <a:latin typeface="Trebuchet MS" panose="020B0603020202020204" pitchFamily="34" charset="0"/>
              </a:rPr>
              <a:t>jsp</a:t>
            </a:r>
            <a:r>
              <a:rPr lang="en-US" altLang="en-US" b="1" dirty="0">
                <a:latin typeface="Trebuchet MS" panose="020B0603020202020204" pitchFamily="34" charset="0"/>
              </a:rPr>
              <a:t> files in the JSP.</a:t>
            </a:r>
          </a:p>
          <a:p>
            <a:pPr lvl="1">
              <a:spcBef>
                <a:spcPct val="20000"/>
              </a:spcBef>
              <a:buFontTx/>
              <a:buChar char="–"/>
            </a:pPr>
            <a:r>
              <a:rPr lang="en-US" altLang="en-US" b="1" dirty="0">
                <a:latin typeface="Trebuchet MS" panose="020B0603020202020204" pitchFamily="34" charset="0"/>
              </a:rPr>
              <a:t>Provide tag libraries</a:t>
            </a:r>
            <a:endParaRPr lang="en-US" altLang="en-US" b="1" dirty="0">
              <a:latin typeface="Trebuchet MS" panose="020B0603020202020204" pitchFamily="34" charset="0"/>
            </a:endParaRPr>
          </a:p>
        </p:txBody>
      </p:sp>
      <p:sp>
        <p:nvSpPr>
          <p:cNvPr id="5" name="Title 1"/>
          <p:cNvSpPr txBox="1">
            <a:spLocks/>
          </p:cNvSpPr>
          <p:nvPr/>
        </p:nvSpPr>
        <p:spPr>
          <a:xfrm>
            <a:off x="1010411" y="766826"/>
            <a:ext cx="3869934" cy="593092"/>
          </a:xfrm>
          <a:prstGeom prst="rect">
            <a:avLst/>
          </a:prstGeom>
          <a:solidFill>
            <a:schemeClr val="bg1"/>
          </a:solidFill>
        </p:spPr>
        <p:txBody>
          <a:bodyPr vert="horz" lIns="36000" tIns="0" rIns="0" bIns="0" rtlCol="0" anchor="ctr">
            <a:normAutofit/>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smtClean="0"/>
              <a:t>JSP - </a:t>
            </a:r>
            <a:r>
              <a:rPr lang="en-US" dirty="0" smtClean="0"/>
              <a:t>Directives</a:t>
            </a:r>
            <a:endParaRPr lang="ro-RO" dirty="0"/>
          </a:p>
        </p:txBody>
      </p:sp>
    </p:spTree>
    <p:extLst>
      <p:ext uri="{BB962C8B-B14F-4D97-AF65-F5344CB8AC3E}">
        <p14:creationId xmlns:p14="http://schemas.microsoft.com/office/powerpoint/2010/main" val="21150207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33290" y="421228"/>
            <a:ext cx="1714591" cy="1284288"/>
          </a:xfrm>
        </p:spPr>
      </p:pic>
      <p:sp>
        <p:nvSpPr>
          <p:cNvPr id="7" name="Content Placeholder 2"/>
          <p:cNvSpPr txBox="1">
            <a:spLocks/>
          </p:cNvSpPr>
          <p:nvPr/>
        </p:nvSpPr>
        <p:spPr>
          <a:xfrm>
            <a:off x="720724" y="1600200"/>
            <a:ext cx="7704139" cy="4690169"/>
          </a:xfrm>
          <a:prstGeom prst="rect">
            <a:avLst/>
          </a:prstGeom>
        </p:spPr>
        <p:txBody>
          <a:bodyPr vert="horz" lIns="0" tIns="0" rIns="0" bIns="0" rtlCol="0" anchor="ctr" anchorCtr="0">
            <a:normAutofit/>
          </a:bodyPr>
          <a:lstStyle>
            <a:lvl1pPr marL="285750" indent="-285750" algn="just" defTabSz="457200" rtl="0" eaLnBrk="1" latinLnBrk="0" hangingPunct="1">
              <a:spcBef>
                <a:spcPts val="0"/>
              </a:spcBef>
              <a:buClr>
                <a:srgbClr val="E60000"/>
              </a:buClr>
              <a:buFont typeface="Arial" panose="020B0604020202020204" pitchFamily="34" charset="0"/>
              <a:buChar char="•"/>
              <a:defRPr sz="1800" kern="1200">
                <a:solidFill>
                  <a:srgbClr val="565A5C"/>
                </a:solidFill>
                <a:latin typeface="Arial"/>
                <a:ea typeface="+mn-ea"/>
                <a:cs typeface="Arial"/>
              </a:defRPr>
            </a:lvl1pPr>
            <a:lvl2pPr marL="742950" indent="-28575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2pPr>
            <a:lvl3pPr marL="1143000" indent="-228600" algn="just" defTabSz="457200" rtl="0" eaLnBrk="1" latinLnBrk="0" hangingPunct="1">
              <a:spcBef>
                <a:spcPts val="0"/>
              </a:spcBef>
              <a:buFont typeface="Arial"/>
              <a:buChar char="•"/>
              <a:defRPr sz="1600" kern="1200">
                <a:solidFill>
                  <a:srgbClr val="565A5C"/>
                </a:solidFill>
                <a:latin typeface="Arial"/>
                <a:ea typeface="+mn-ea"/>
                <a:cs typeface="Arial"/>
              </a:defRPr>
            </a:lvl3pPr>
            <a:lvl4pPr marL="1600200" indent="-22860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4pPr>
            <a:lvl5pPr marL="2057400" indent="-228600" algn="just" defTabSz="457200" rtl="0" eaLnBrk="1" latinLnBrk="0" hangingPunct="1">
              <a:spcBef>
                <a:spcPts val="0"/>
              </a:spcBef>
              <a:buFont typeface="Arial"/>
              <a:buChar char="»"/>
              <a:defRPr sz="1600" kern="1200">
                <a:solidFill>
                  <a:srgbClr val="565A5C"/>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None/>
            </a:pPr>
            <a:r>
              <a:rPr lang="en-US" b="1" dirty="0" smtClean="0"/>
              <a:t>	   </a:t>
            </a:r>
          </a:p>
          <a:p>
            <a:pPr>
              <a:buNone/>
            </a:pPr>
            <a:r>
              <a:rPr lang="en-US" b="1" dirty="0" smtClean="0"/>
              <a:t>      </a:t>
            </a:r>
            <a:endParaRPr lang="en-US" dirty="0" smtClean="0"/>
          </a:p>
          <a:p>
            <a:r>
              <a:rPr lang="en-US" dirty="0" smtClean="0"/>
              <a:t>Page </a:t>
            </a:r>
            <a:r>
              <a:rPr lang="en-US" dirty="0" smtClean="0"/>
              <a:t>directive</a:t>
            </a:r>
          </a:p>
          <a:p>
            <a:pPr lvl="1">
              <a:buFontTx/>
              <a:buNone/>
            </a:pPr>
            <a:r>
              <a:rPr lang="en-US" sz="1800" dirty="0" smtClean="0"/>
              <a:t>&lt;%@ page </a:t>
            </a:r>
            <a:r>
              <a:rPr lang="en-US" sz="1800" b="1" dirty="0" smtClean="0"/>
              <a:t>language</a:t>
            </a:r>
            <a:r>
              <a:rPr lang="en-US" sz="1800" dirty="0" smtClean="0"/>
              <a:t>=“java” %&gt; </a:t>
            </a:r>
          </a:p>
          <a:p>
            <a:pPr lvl="1">
              <a:buFontTx/>
              <a:buNone/>
            </a:pPr>
            <a:r>
              <a:rPr lang="en-US" sz="1800" dirty="0" smtClean="0"/>
              <a:t>&lt;%@ page </a:t>
            </a:r>
            <a:r>
              <a:rPr lang="en-US" sz="1800" b="1" dirty="0" smtClean="0"/>
              <a:t>import</a:t>
            </a:r>
            <a:r>
              <a:rPr lang="en-US" sz="1800" dirty="0" smtClean="0"/>
              <a:t>=“java.util.*” %&gt; </a:t>
            </a:r>
          </a:p>
          <a:p>
            <a:r>
              <a:rPr lang="en-US" dirty="0" smtClean="0"/>
              <a:t>Include directive</a:t>
            </a:r>
          </a:p>
          <a:p>
            <a:pPr lvl="1">
              <a:buFontTx/>
              <a:buNone/>
            </a:pPr>
            <a:r>
              <a:rPr lang="en-US" sz="1800" dirty="0" smtClean="0"/>
              <a:t>&lt;%@ include </a:t>
            </a:r>
            <a:r>
              <a:rPr lang="en-US" sz="1800" b="1" dirty="0" smtClean="0"/>
              <a:t>file</a:t>
            </a:r>
            <a:r>
              <a:rPr lang="en-US" sz="1800" dirty="0" smtClean="0"/>
              <a:t>=“copyright.html” %&gt;</a:t>
            </a:r>
          </a:p>
          <a:p>
            <a:pPr lvl="1">
              <a:buFontTx/>
              <a:buNone/>
            </a:pPr>
            <a:endParaRPr lang="en-US" sz="1800" dirty="0"/>
          </a:p>
          <a:p>
            <a:endParaRPr lang="ro-RO" dirty="0"/>
          </a:p>
        </p:txBody>
      </p:sp>
      <p:sp>
        <p:nvSpPr>
          <p:cNvPr id="5" name="Title 1"/>
          <p:cNvSpPr txBox="1">
            <a:spLocks/>
          </p:cNvSpPr>
          <p:nvPr/>
        </p:nvSpPr>
        <p:spPr>
          <a:xfrm>
            <a:off x="1010411" y="766826"/>
            <a:ext cx="3933729" cy="593092"/>
          </a:xfrm>
          <a:prstGeom prst="rect">
            <a:avLst/>
          </a:prstGeom>
          <a:solidFill>
            <a:schemeClr val="bg1"/>
          </a:solidFill>
        </p:spPr>
        <p:txBody>
          <a:bodyPr vert="horz" lIns="36000" tIns="0" rIns="0" bIns="0" rtlCol="0" anchor="ctr">
            <a:normAutofit/>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smtClean="0"/>
              <a:t>JSP - </a:t>
            </a:r>
            <a:r>
              <a:rPr lang="en-US" dirty="0" smtClean="0"/>
              <a:t>Directives</a:t>
            </a:r>
            <a:endParaRPr lang="ro-RO" dirty="0"/>
          </a:p>
        </p:txBody>
      </p:sp>
    </p:spTree>
    <p:extLst>
      <p:ext uri="{BB962C8B-B14F-4D97-AF65-F5344CB8AC3E}">
        <p14:creationId xmlns:p14="http://schemas.microsoft.com/office/powerpoint/2010/main" val="6304637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720724" y="1600200"/>
            <a:ext cx="7704139" cy="4690169"/>
          </a:xfrm>
          <a:prstGeom prst="rect">
            <a:avLst/>
          </a:prstGeom>
        </p:spPr>
        <p:txBody>
          <a:bodyPr vert="horz" lIns="0" tIns="0" rIns="0" bIns="0" rtlCol="0" anchor="ctr" anchorCtr="0">
            <a:normAutofit/>
          </a:bodyPr>
          <a:lstStyle>
            <a:lvl1pPr marL="285750" indent="-285750" algn="just" defTabSz="457200" rtl="0" eaLnBrk="1" latinLnBrk="0" hangingPunct="1">
              <a:spcBef>
                <a:spcPts val="0"/>
              </a:spcBef>
              <a:buClr>
                <a:srgbClr val="E60000"/>
              </a:buClr>
              <a:buFont typeface="Arial" panose="020B0604020202020204" pitchFamily="34" charset="0"/>
              <a:buChar char="•"/>
              <a:defRPr sz="1800" kern="1200">
                <a:solidFill>
                  <a:srgbClr val="565A5C"/>
                </a:solidFill>
                <a:latin typeface="Arial"/>
                <a:ea typeface="+mn-ea"/>
                <a:cs typeface="Arial"/>
              </a:defRPr>
            </a:lvl1pPr>
            <a:lvl2pPr marL="742950" indent="-28575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2pPr>
            <a:lvl3pPr marL="1143000" indent="-228600" algn="just" defTabSz="457200" rtl="0" eaLnBrk="1" latinLnBrk="0" hangingPunct="1">
              <a:spcBef>
                <a:spcPts val="0"/>
              </a:spcBef>
              <a:buFont typeface="Arial"/>
              <a:buChar char="•"/>
              <a:defRPr sz="1600" kern="1200">
                <a:solidFill>
                  <a:srgbClr val="565A5C"/>
                </a:solidFill>
                <a:latin typeface="Arial"/>
                <a:ea typeface="+mn-ea"/>
                <a:cs typeface="Arial"/>
              </a:defRPr>
            </a:lvl3pPr>
            <a:lvl4pPr marL="1600200" indent="-22860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4pPr>
            <a:lvl5pPr marL="2057400" indent="-228600" algn="just" defTabSz="457200" rtl="0" eaLnBrk="1" latinLnBrk="0" hangingPunct="1">
              <a:spcBef>
                <a:spcPts val="0"/>
              </a:spcBef>
              <a:buFont typeface="Arial"/>
              <a:buChar char="»"/>
              <a:defRPr sz="1600" kern="1200">
                <a:solidFill>
                  <a:srgbClr val="565A5C"/>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ro-RO" dirty="0"/>
          </a:p>
        </p:txBody>
      </p:sp>
      <p:sp>
        <p:nvSpPr>
          <p:cNvPr id="6" name="Content Placeholder 5"/>
          <p:cNvSpPr>
            <a:spLocks noGrp="1"/>
          </p:cNvSpPr>
          <p:nvPr>
            <p:ph idx="1"/>
          </p:nvPr>
        </p:nvSpPr>
        <p:spPr>
          <a:xfrm>
            <a:off x="720724" y="1485900"/>
            <a:ext cx="7704139" cy="4204394"/>
          </a:xfrm>
        </p:spPr>
        <p:txBody>
          <a:bodyPr/>
          <a:lstStyle/>
          <a:p>
            <a:pPr marL="533400" indent="-533400">
              <a:lnSpc>
                <a:spcPct val="90000"/>
              </a:lnSpc>
              <a:buNone/>
            </a:pPr>
            <a:r>
              <a:rPr lang="en-US" sz="2400" b="1" dirty="0" smtClean="0"/>
              <a:t>How a JSP is executed</a:t>
            </a:r>
          </a:p>
          <a:p>
            <a:pPr marL="533400" indent="-533400">
              <a:lnSpc>
                <a:spcPct val="90000"/>
              </a:lnSpc>
              <a:buFont typeface="Wingdings" pitchFamily="2" charset="2"/>
              <a:buAutoNum type="arabicPeriod"/>
            </a:pPr>
            <a:endParaRPr lang="en-US" dirty="0" smtClean="0"/>
          </a:p>
          <a:p>
            <a:pPr marL="533400" indent="-533400" algn="l">
              <a:lnSpc>
                <a:spcPct val="90000"/>
              </a:lnSpc>
              <a:buFont typeface="Wingdings" pitchFamily="2" charset="2"/>
              <a:buAutoNum type="arabicPeriod"/>
            </a:pPr>
            <a:r>
              <a:rPr lang="en-US" dirty="0" smtClean="0"/>
              <a:t>HTTP server receives request for .jsp file</a:t>
            </a:r>
          </a:p>
          <a:p>
            <a:pPr marL="533400" indent="-533400" algn="l">
              <a:lnSpc>
                <a:spcPct val="90000"/>
              </a:lnSpc>
              <a:buFont typeface="Wingdings" pitchFamily="2" charset="2"/>
              <a:buAutoNum type="arabicPeriod"/>
            </a:pPr>
            <a:r>
              <a:rPr lang="en-US" dirty="0" smtClean="0"/>
              <a:t>The .jsp file is located (can be in any directory)</a:t>
            </a:r>
          </a:p>
          <a:p>
            <a:pPr marL="533400" indent="-533400" algn="l">
              <a:lnSpc>
                <a:spcPct val="90000"/>
              </a:lnSpc>
              <a:buFont typeface="Wingdings" pitchFamily="2" charset="2"/>
              <a:buAutoNum type="arabicPeriod"/>
            </a:pPr>
            <a:r>
              <a:rPr lang="en-US" dirty="0" smtClean="0"/>
              <a:t>Tomcat is called and passed the .jsp file</a:t>
            </a:r>
          </a:p>
          <a:p>
            <a:pPr marL="533400" indent="-533400" algn="l">
              <a:lnSpc>
                <a:spcPct val="90000"/>
              </a:lnSpc>
              <a:buFont typeface="Wingdings" pitchFamily="2" charset="2"/>
              <a:buAutoNum type="arabicPeriod"/>
            </a:pPr>
            <a:r>
              <a:rPr lang="en-US" dirty="0" smtClean="0"/>
              <a:t>A servlet is created based on JSP code (that may include also java code beside HTML)</a:t>
            </a:r>
          </a:p>
          <a:p>
            <a:pPr marL="533400" indent="-533400" algn="l">
              <a:lnSpc>
                <a:spcPct val="90000"/>
              </a:lnSpc>
              <a:buFont typeface="Wingdings" pitchFamily="2" charset="2"/>
              <a:buAutoNum type="arabicPeriod"/>
            </a:pPr>
            <a:r>
              <a:rPr lang="en-US" dirty="0" smtClean="0"/>
              <a:t>The servlet .java and .class files are written to disk, internal to Tomcat under the folder </a:t>
            </a:r>
            <a:r>
              <a:rPr lang="en-US" sz="1600" b="1" dirty="0" smtClean="0"/>
              <a:t>%CATALINA_HOME%\work\Catalina\&lt;your_application&gt;\org\apache\jsp</a:t>
            </a:r>
            <a:endParaRPr lang="en-US" dirty="0" smtClean="0"/>
          </a:p>
          <a:p>
            <a:pPr marL="533400" indent="-533400" algn="l">
              <a:lnSpc>
                <a:spcPct val="90000"/>
              </a:lnSpc>
              <a:buFont typeface="Wingdings" pitchFamily="2" charset="2"/>
              <a:buAutoNum type="arabicPeriod"/>
            </a:pPr>
            <a:r>
              <a:rPr lang="en-US" dirty="0" smtClean="0"/>
              <a:t>The .class file is processed by the JVM within Tomcat like any other servlet</a:t>
            </a:r>
          </a:p>
          <a:p>
            <a:pPr marL="533400" indent="-533400" algn="l">
              <a:lnSpc>
                <a:spcPct val="90000"/>
              </a:lnSpc>
              <a:buFont typeface="Wingdings" pitchFamily="2" charset="2"/>
              <a:buAutoNum type="arabicPeriod"/>
            </a:pPr>
            <a:r>
              <a:rPr lang="en-US" dirty="0" smtClean="0"/>
              <a:t>HTML code is generated by the servlet and returned</a:t>
            </a:r>
            <a:endParaRPr lang="en-US" dirty="0"/>
          </a:p>
        </p:txBody>
      </p:sp>
      <p:sp>
        <p:nvSpPr>
          <p:cNvPr id="8" name="Title 1"/>
          <p:cNvSpPr txBox="1">
            <a:spLocks/>
          </p:cNvSpPr>
          <p:nvPr/>
        </p:nvSpPr>
        <p:spPr>
          <a:xfrm>
            <a:off x="1010411" y="766826"/>
            <a:ext cx="3824348" cy="593092"/>
          </a:xfrm>
          <a:prstGeom prst="rect">
            <a:avLst/>
          </a:prstGeom>
          <a:solidFill>
            <a:schemeClr val="bg1"/>
          </a:solidFill>
        </p:spPr>
        <p:txBody>
          <a:bodyPr vert="horz" lIns="36000" tIns="0" rIns="0" bIns="0" rtlCol="0" anchor="ctr">
            <a:normAutofit/>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smtClean="0"/>
              <a:t>JSP - Model</a:t>
            </a:r>
            <a:endParaRPr lang="ro-RO" dirty="0"/>
          </a:p>
        </p:txBody>
      </p:sp>
    </p:spTree>
    <p:extLst>
      <p:ext uri="{BB962C8B-B14F-4D97-AF65-F5344CB8AC3E}">
        <p14:creationId xmlns:p14="http://schemas.microsoft.com/office/powerpoint/2010/main" val="26521190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720724" y="1600200"/>
            <a:ext cx="7704139" cy="4690169"/>
          </a:xfrm>
          <a:prstGeom prst="rect">
            <a:avLst/>
          </a:prstGeom>
        </p:spPr>
        <p:txBody>
          <a:bodyPr vert="horz" lIns="0" tIns="0" rIns="0" bIns="0" rtlCol="0" anchor="ctr" anchorCtr="0">
            <a:normAutofit/>
          </a:bodyPr>
          <a:lstStyle>
            <a:lvl1pPr marL="285750" indent="-285750" algn="just" defTabSz="457200" rtl="0" eaLnBrk="1" latinLnBrk="0" hangingPunct="1">
              <a:spcBef>
                <a:spcPts val="0"/>
              </a:spcBef>
              <a:buClr>
                <a:srgbClr val="E60000"/>
              </a:buClr>
              <a:buFont typeface="Arial" panose="020B0604020202020204" pitchFamily="34" charset="0"/>
              <a:buChar char="•"/>
              <a:defRPr sz="1800" kern="1200">
                <a:solidFill>
                  <a:srgbClr val="565A5C"/>
                </a:solidFill>
                <a:latin typeface="Arial"/>
                <a:ea typeface="+mn-ea"/>
                <a:cs typeface="Arial"/>
              </a:defRPr>
            </a:lvl1pPr>
            <a:lvl2pPr marL="742950" indent="-28575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2pPr>
            <a:lvl3pPr marL="1143000" indent="-228600" algn="just" defTabSz="457200" rtl="0" eaLnBrk="1" latinLnBrk="0" hangingPunct="1">
              <a:spcBef>
                <a:spcPts val="0"/>
              </a:spcBef>
              <a:buFont typeface="Arial"/>
              <a:buChar char="•"/>
              <a:defRPr sz="1600" kern="1200">
                <a:solidFill>
                  <a:srgbClr val="565A5C"/>
                </a:solidFill>
                <a:latin typeface="Arial"/>
                <a:ea typeface="+mn-ea"/>
                <a:cs typeface="Arial"/>
              </a:defRPr>
            </a:lvl3pPr>
            <a:lvl4pPr marL="1600200" indent="-22860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4pPr>
            <a:lvl5pPr marL="2057400" indent="-228600" algn="just" defTabSz="457200" rtl="0" eaLnBrk="1" latinLnBrk="0" hangingPunct="1">
              <a:spcBef>
                <a:spcPts val="0"/>
              </a:spcBef>
              <a:buFont typeface="Arial"/>
              <a:buChar char="»"/>
              <a:defRPr sz="1600" kern="1200">
                <a:solidFill>
                  <a:srgbClr val="565A5C"/>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ro-RO" dirty="0"/>
          </a:p>
        </p:txBody>
      </p:sp>
      <p:sp>
        <p:nvSpPr>
          <p:cNvPr id="8" name="Title 1"/>
          <p:cNvSpPr txBox="1">
            <a:spLocks/>
          </p:cNvSpPr>
          <p:nvPr/>
        </p:nvSpPr>
        <p:spPr>
          <a:xfrm>
            <a:off x="1010411" y="766826"/>
            <a:ext cx="3824348" cy="593092"/>
          </a:xfrm>
          <a:prstGeom prst="rect">
            <a:avLst/>
          </a:prstGeom>
          <a:solidFill>
            <a:schemeClr val="bg1"/>
          </a:solidFill>
        </p:spPr>
        <p:txBody>
          <a:bodyPr vert="horz" lIns="36000" tIns="0" rIns="0" bIns="0" rtlCol="0" anchor="ctr">
            <a:normAutofit/>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smtClean="0"/>
              <a:t>JSP - Model</a:t>
            </a:r>
            <a:endParaRPr lang="ro-RO" dirty="0"/>
          </a:p>
        </p:txBody>
      </p:sp>
      <p:sp>
        <p:nvSpPr>
          <p:cNvPr id="9" name="AutoShape 4"/>
          <p:cNvSpPr>
            <a:spLocks noChangeArrowheads="1"/>
          </p:cNvSpPr>
          <p:nvPr/>
        </p:nvSpPr>
        <p:spPr bwMode="auto">
          <a:xfrm flipV="1">
            <a:off x="76200" y="1638299"/>
            <a:ext cx="3886200" cy="4652068"/>
          </a:xfrm>
          <a:prstGeom prst="foldedCorner">
            <a:avLst>
              <a:gd name="adj" fmla="val 8255"/>
            </a:avLst>
          </a:prstGeom>
          <a:noFill/>
          <a:ln w="9525">
            <a:solidFill>
              <a:schemeClr val="tx1"/>
            </a:solidFill>
            <a:round/>
            <a:headEnd/>
            <a:tailEnd/>
          </a:ln>
          <a:effectLst/>
          <a:extLst/>
        </p:spPr>
        <p:txBody>
          <a:bodyPr rot="10800000" wrap="none"/>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en-US" altLang="en-US" sz="1600" dirty="0"/>
              <a:t>&lt;%@ page import=“foo.*” %&gt;</a:t>
            </a:r>
          </a:p>
          <a:p>
            <a:pPr eaLnBrk="1" hangingPunct="1"/>
            <a:endParaRPr lang="en-US" altLang="en-US" sz="1600" dirty="0"/>
          </a:p>
          <a:p>
            <a:pPr eaLnBrk="1" hangingPunct="1"/>
            <a:r>
              <a:rPr lang="en-US" altLang="en-US" sz="1600" dirty="0"/>
              <a:t>&lt;html&gt;</a:t>
            </a:r>
          </a:p>
          <a:p>
            <a:pPr eaLnBrk="1" hangingPunct="1"/>
            <a:r>
              <a:rPr lang="en-US" altLang="en-US" sz="1600" dirty="0"/>
              <a:t> &lt;body&gt;</a:t>
            </a:r>
          </a:p>
          <a:p>
            <a:pPr eaLnBrk="1" hangingPunct="1"/>
            <a:r>
              <a:rPr lang="en-US" altLang="en-US" sz="1600" dirty="0"/>
              <a:t>     </a:t>
            </a:r>
          </a:p>
          <a:p>
            <a:pPr eaLnBrk="1" hangingPunct="1"/>
            <a:r>
              <a:rPr lang="en-US" altLang="en-US" sz="1600" dirty="0"/>
              <a:t>     &lt;% </a:t>
            </a:r>
            <a:r>
              <a:rPr lang="en-US" altLang="en-US" sz="1600" dirty="0" err="1"/>
              <a:t>int</a:t>
            </a:r>
            <a:r>
              <a:rPr lang="en-US" altLang="en-US" sz="1600" dirty="0"/>
              <a:t> </a:t>
            </a:r>
            <a:r>
              <a:rPr lang="en-US" altLang="en-US" sz="1600" dirty="0" err="1"/>
              <a:t>i</a:t>
            </a:r>
            <a:r>
              <a:rPr lang="en-US" altLang="en-US" sz="1600" dirty="0"/>
              <a:t> = 10; %&gt;</a:t>
            </a:r>
          </a:p>
          <a:p>
            <a:pPr eaLnBrk="1" hangingPunct="1"/>
            <a:r>
              <a:rPr lang="en-US" altLang="en-US" sz="1600" dirty="0"/>
              <a:t>     &lt;%! </a:t>
            </a:r>
            <a:r>
              <a:rPr lang="en-US" altLang="en-US" sz="1600" dirty="0" err="1"/>
              <a:t>int</a:t>
            </a:r>
            <a:r>
              <a:rPr lang="en-US" altLang="en-US" sz="1600" dirty="0"/>
              <a:t> count = 0; %&gt;</a:t>
            </a:r>
          </a:p>
          <a:p>
            <a:pPr eaLnBrk="1" hangingPunct="1"/>
            <a:r>
              <a:rPr lang="en-US" altLang="en-US" sz="1600" dirty="0"/>
              <a:t>     </a:t>
            </a:r>
          </a:p>
          <a:p>
            <a:pPr eaLnBrk="1" hangingPunct="1"/>
            <a:r>
              <a:rPr lang="en-US" altLang="en-US" sz="1600" dirty="0"/>
              <a:t>     Hello! Welcome</a:t>
            </a:r>
          </a:p>
          <a:p>
            <a:pPr eaLnBrk="1" hangingPunct="1"/>
            <a:r>
              <a:rPr lang="en-US" altLang="en-US" sz="1600" dirty="0"/>
              <a:t>     </a:t>
            </a:r>
          </a:p>
          <a:p>
            <a:pPr eaLnBrk="1" hangingPunct="1"/>
            <a:r>
              <a:rPr lang="en-US" altLang="en-US" sz="1600" dirty="0"/>
              <a:t>     &lt;%! Public void display()</a:t>
            </a:r>
          </a:p>
          <a:p>
            <a:pPr eaLnBrk="1" hangingPunct="1"/>
            <a:r>
              <a:rPr lang="en-US" altLang="en-US" sz="1600" dirty="0"/>
              <a:t>            {</a:t>
            </a:r>
          </a:p>
          <a:p>
            <a:pPr eaLnBrk="1" hangingPunct="1"/>
            <a:r>
              <a:rPr lang="en-US" altLang="en-US" sz="1600" dirty="0"/>
              <a:t>               </a:t>
            </a:r>
            <a:r>
              <a:rPr lang="en-US" altLang="en-US" sz="1600" dirty="0" err="1"/>
              <a:t>out.println</a:t>
            </a:r>
            <a:r>
              <a:rPr lang="en-US" altLang="en-US" sz="1600" dirty="0"/>
              <a:t>(“Hello”);</a:t>
            </a:r>
          </a:p>
          <a:p>
            <a:pPr eaLnBrk="1" hangingPunct="1"/>
            <a:r>
              <a:rPr lang="en-US" altLang="en-US" sz="1600" dirty="0"/>
              <a:t>            } %&gt;</a:t>
            </a:r>
          </a:p>
          <a:p>
            <a:pPr eaLnBrk="1" hangingPunct="1"/>
            <a:r>
              <a:rPr lang="en-US" altLang="en-US" sz="1600" dirty="0"/>
              <a:t>  </a:t>
            </a:r>
          </a:p>
          <a:p>
            <a:pPr eaLnBrk="1" hangingPunct="1"/>
            <a:r>
              <a:rPr lang="en-US" altLang="en-US" sz="1600" dirty="0"/>
              <a:t>&lt;/body&gt;</a:t>
            </a:r>
          </a:p>
          <a:p>
            <a:pPr eaLnBrk="1" hangingPunct="1"/>
            <a:r>
              <a:rPr lang="en-US" altLang="en-US" sz="1600" dirty="0"/>
              <a:t>&lt;/html&gt;</a:t>
            </a:r>
          </a:p>
        </p:txBody>
      </p:sp>
      <p:sp>
        <p:nvSpPr>
          <p:cNvPr id="10" name="AutoShape 5"/>
          <p:cNvSpPr>
            <a:spLocks noChangeArrowheads="1"/>
          </p:cNvSpPr>
          <p:nvPr/>
        </p:nvSpPr>
        <p:spPr bwMode="auto">
          <a:xfrm flipV="1">
            <a:off x="5107172" y="1638299"/>
            <a:ext cx="3886200" cy="4652068"/>
          </a:xfrm>
          <a:prstGeom prst="foldedCorner">
            <a:avLst>
              <a:gd name="adj" fmla="val 7190"/>
            </a:avLst>
          </a:prstGeom>
          <a:noFill/>
          <a:ln w="9525">
            <a:solidFill>
              <a:schemeClr val="tx1"/>
            </a:solidFill>
            <a:round/>
            <a:headEnd/>
            <a:tailEnd/>
          </a:ln>
          <a:effectLst/>
          <a:extLst/>
        </p:spPr>
        <p:txBody>
          <a:bodyPr rot="10800000" wrap="none"/>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en-US" altLang="en-US" sz="1500" dirty="0"/>
              <a:t>import javax.servlet.HttpServlet.*</a:t>
            </a:r>
          </a:p>
          <a:p>
            <a:pPr eaLnBrk="1" hangingPunct="1"/>
            <a:r>
              <a:rPr lang="en-US" altLang="en-US" sz="1500" dirty="0"/>
              <a:t>import foo.*;</a:t>
            </a:r>
          </a:p>
          <a:p>
            <a:pPr eaLnBrk="1" hangingPunct="1"/>
            <a:r>
              <a:rPr lang="en-US" altLang="en-US" sz="1500" dirty="0"/>
              <a:t>public class </a:t>
            </a:r>
            <a:r>
              <a:rPr lang="en-US" altLang="en-US" sz="1500" dirty="0" err="1"/>
              <a:t>MyJsp_jsp</a:t>
            </a:r>
            <a:r>
              <a:rPr lang="en-US" altLang="en-US" sz="1500" dirty="0"/>
              <a:t> extends </a:t>
            </a:r>
          </a:p>
          <a:p>
            <a:pPr eaLnBrk="1" hangingPunct="1"/>
            <a:r>
              <a:rPr lang="en-US" altLang="en-US" sz="1500" dirty="0" err="1"/>
              <a:t>HttpServlet</a:t>
            </a:r>
            <a:endParaRPr lang="en-US" altLang="en-US" sz="1500" dirty="0"/>
          </a:p>
          <a:p>
            <a:pPr eaLnBrk="1" hangingPunct="1"/>
            <a:r>
              <a:rPr lang="en-US" altLang="en-US" sz="1500" dirty="0"/>
              <a:t>{</a:t>
            </a:r>
          </a:p>
          <a:p>
            <a:pPr eaLnBrk="1" hangingPunct="1"/>
            <a:r>
              <a:rPr lang="en-US" altLang="en-US" sz="1500" dirty="0"/>
              <a:t> </a:t>
            </a:r>
            <a:r>
              <a:rPr lang="en-US" altLang="en-US" sz="1500" dirty="0" err="1"/>
              <a:t>int</a:t>
            </a:r>
            <a:r>
              <a:rPr lang="en-US" altLang="en-US" sz="1500" dirty="0"/>
              <a:t> count = 0;</a:t>
            </a:r>
          </a:p>
          <a:p>
            <a:pPr eaLnBrk="1" hangingPunct="1"/>
            <a:r>
              <a:rPr lang="en-US" altLang="en-US" sz="1500" dirty="0"/>
              <a:t> public void display() </a:t>
            </a:r>
          </a:p>
          <a:p>
            <a:pPr eaLnBrk="1" hangingPunct="1"/>
            <a:r>
              <a:rPr lang="en-US" altLang="en-US" sz="1500" dirty="0"/>
              <a:t> { </a:t>
            </a:r>
          </a:p>
          <a:p>
            <a:pPr eaLnBrk="1" hangingPunct="1"/>
            <a:r>
              <a:rPr lang="en-US" altLang="en-US" sz="1500" dirty="0"/>
              <a:t>   </a:t>
            </a:r>
            <a:r>
              <a:rPr lang="en-US" altLang="en-US" sz="1500" dirty="0" err="1"/>
              <a:t>out.println</a:t>
            </a:r>
            <a:r>
              <a:rPr lang="en-US" altLang="en-US" sz="1500" dirty="0"/>
              <a:t>(“Hello”);</a:t>
            </a:r>
          </a:p>
          <a:p>
            <a:pPr eaLnBrk="1" hangingPunct="1"/>
            <a:r>
              <a:rPr lang="en-US" altLang="en-US" sz="1500" dirty="0"/>
              <a:t>}</a:t>
            </a:r>
          </a:p>
          <a:p>
            <a:pPr eaLnBrk="1" hangingPunct="1"/>
            <a:r>
              <a:rPr lang="en-US" altLang="en-US" sz="1500" dirty="0"/>
              <a:t> public void _</a:t>
            </a:r>
            <a:r>
              <a:rPr lang="en-US" altLang="en-US" sz="1500" dirty="0" err="1"/>
              <a:t>jspService</a:t>
            </a:r>
            <a:r>
              <a:rPr lang="en-US" altLang="en-US" sz="1500" dirty="0"/>
              <a:t>(</a:t>
            </a:r>
            <a:r>
              <a:rPr lang="en-US" altLang="en-US" sz="1500" dirty="0" err="1"/>
              <a:t>req</a:t>
            </a:r>
            <a:r>
              <a:rPr lang="en-US" altLang="en-US" sz="1500" dirty="0"/>
              <a:t>, res)</a:t>
            </a:r>
          </a:p>
          <a:p>
            <a:pPr eaLnBrk="1" hangingPunct="1"/>
            <a:r>
              <a:rPr lang="en-US" altLang="en-US" sz="1500" dirty="0"/>
              <a:t> {</a:t>
            </a:r>
          </a:p>
          <a:p>
            <a:pPr eaLnBrk="1" hangingPunct="1"/>
            <a:r>
              <a:rPr lang="en-US" altLang="en-US" sz="1500" dirty="0"/>
              <a:t>   </a:t>
            </a:r>
            <a:r>
              <a:rPr lang="en-US" altLang="en-US" sz="1500" dirty="0" err="1"/>
              <a:t>int</a:t>
            </a:r>
            <a:r>
              <a:rPr lang="en-US" altLang="en-US" sz="1500" dirty="0"/>
              <a:t> </a:t>
            </a:r>
            <a:r>
              <a:rPr lang="en-US" altLang="en-US" sz="1500" dirty="0" err="1"/>
              <a:t>i</a:t>
            </a:r>
            <a:r>
              <a:rPr lang="en-US" altLang="en-US" sz="1500" dirty="0"/>
              <a:t> = 0;</a:t>
            </a:r>
          </a:p>
          <a:p>
            <a:pPr eaLnBrk="1" hangingPunct="1"/>
            <a:r>
              <a:rPr lang="en-US" altLang="en-US" sz="1500" dirty="0"/>
              <a:t>   </a:t>
            </a:r>
            <a:r>
              <a:rPr lang="en-US" altLang="en-US" sz="1500" dirty="0" err="1"/>
              <a:t>out.println</a:t>
            </a:r>
            <a:r>
              <a:rPr lang="en-US" altLang="en-US" sz="1500" dirty="0"/>
              <a:t>(“&lt;html&gt;\r&lt;body&gt;”);</a:t>
            </a:r>
          </a:p>
          <a:p>
            <a:pPr eaLnBrk="1" hangingPunct="1"/>
            <a:r>
              <a:rPr lang="en-US" altLang="en-US" sz="1500" dirty="0"/>
              <a:t>   </a:t>
            </a:r>
            <a:r>
              <a:rPr lang="en-US" altLang="en-US" sz="1500" dirty="0" err="1"/>
              <a:t>out.println</a:t>
            </a:r>
            <a:r>
              <a:rPr lang="en-US" altLang="en-US" sz="1500" dirty="0"/>
              <a:t>(“Hello! Welcome”);</a:t>
            </a:r>
          </a:p>
          <a:p>
            <a:pPr eaLnBrk="1" hangingPunct="1"/>
            <a:r>
              <a:rPr lang="en-US" altLang="en-US" sz="1500" dirty="0"/>
              <a:t> }   </a:t>
            </a:r>
          </a:p>
          <a:p>
            <a:pPr eaLnBrk="1" hangingPunct="1"/>
            <a:r>
              <a:rPr lang="en-US" altLang="en-US" sz="1500" dirty="0"/>
              <a:t>}   </a:t>
            </a:r>
          </a:p>
        </p:txBody>
      </p:sp>
      <p:cxnSp>
        <p:nvCxnSpPr>
          <p:cNvPr id="11" name="AutoShape 8"/>
          <p:cNvCxnSpPr>
            <a:cxnSpLocks noChangeShapeType="1"/>
          </p:cNvCxnSpPr>
          <p:nvPr/>
        </p:nvCxnSpPr>
        <p:spPr bwMode="auto">
          <a:xfrm>
            <a:off x="3019647" y="2105686"/>
            <a:ext cx="2161953" cy="152400"/>
          </a:xfrm>
          <a:prstGeom prst="curvedConnector3">
            <a:avLst>
              <a:gd name="adj1" fmla="val 5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AutoShape 11"/>
          <p:cNvCxnSpPr>
            <a:cxnSpLocks noChangeShapeType="1"/>
            <a:stCxn id="16" idx="3"/>
            <a:endCxn id="10" idx="1"/>
          </p:cNvCxnSpPr>
          <p:nvPr/>
        </p:nvCxnSpPr>
        <p:spPr bwMode="auto">
          <a:xfrm flipV="1">
            <a:off x="3106968" y="3964333"/>
            <a:ext cx="2000204" cy="1006388"/>
          </a:xfrm>
          <a:prstGeom prst="curvedConnector3">
            <a:avLst>
              <a:gd name="adj1" fmla="val 5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Rectangle 13"/>
          <p:cNvSpPr>
            <a:spLocks noChangeArrowheads="1"/>
          </p:cNvSpPr>
          <p:nvPr/>
        </p:nvSpPr>
        <p:spPr bwMode="auto">
          <a:xfrm>
            <a:off x="158861" y="1877086"/>
            <a:ext cx="2765092" cy="4572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endParaRPr lang="en-IN" altLang="en-US"/>
          </a:p>
        </p:txBody>
      </p:sp>
      <p:sp>
        <p:nvSpPr>
          <p:cNvPr id="15" name="Rectangle 14"/>
          <p:cNvSpPr>
            <a:spLocks noChangeArrowheads="1"/>
          </p:cNvSpPr>
          <p:nvPr/>
        </p:nvSpPr>
        <p:spPr bwMode="auto">
          <a:xfrm>
            <a:off x="5181600" y="2143785"/>
            <a:ext cx="1144772" cy="3048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endParaRPr lang="en-IN" altLang="en-US"/>
          </a:p>
        </p:txBody>
      </p:sp>
      <p:sp>
        <p:nvSpPr>
          <p:cNvPr id="16" name="Rectangle 15"/>
          <p:cNvSpPr>
            <a:spLocks noChangeArrowheads="1"/>
          </p:cNvSpPr>
          <p:nvPr/>
        </p:nvSpPr>
        <p:spPr bwMode="auto">
          <a:xfrm>
            <a:off x="363768" y="4361121"/>
            <a:ext cx="2743200" cy="1219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endParaRPr lang="en-IN" altLang="en-US"/>
          </a:p>
        </p:txBody>
      </p:sp>
      <p:sp>
        <p:nvSpPr>
          <p:cNvPr id="18" name="Rectangle 17"/>
          <p:cNvSpPr>
            <a:spLocks noChangeArrowheads="1"/>
          </p:cNvSpPr>
          <p:nvPr/>
        </p:nvSpPr>
        <p:spPr bwMode="auto">
          <a:xfrm>
            <a:off x="5181600" y="3390898"/>
            <a:ext cx="2362200" cy="88339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endParaRPr lang="en-IN" altLang="en-US"/>
          </a:p>
        </p:txBody>
      </p:sp>
    </p:spTree>
    <p:extLst>
      <p:ext uri="{BB962C8B-B14F-4D97-AF65-F5344CB8AC3E}">
        <p14:creationId xmlns:p14="http://schemas.microsoft.com/office/powerpoint/2010/main" val="8197643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03172" y="1719840"/>
            <a:ext cx="7725128" cy="923330"/>
          </a:xfrm>
          <a:prstGeom prst="rect">
            <a:avLst/>
          </a:prstGeom>
        </p:spPr>
        <p:txBody>
          <a:bodyPr wrap="square">
            <a:spAutoFit/>
          </a:bodyPr>
          <a:lstStyle/>
          <a:p>
            <a:pPr marL="285750" indent="-285750">
              <a:buFont typeface="Arial" panose="020B0604020202020204" pitchFamily="34" charset="0"/>
              <a:buChar char="•"/>
            </a:pPr>
            <a:r>
              <a:rPr lang="en-US" dirty="0"/>
              <a:t>Open file </a:t>
            </a:r>
            <a:r>
              <a:rPr lang="en-US" dirty="0" err="1"/>
              <a:t>WorkShop</a:t>
            </a:r>
            <a:r>
              <a:rPr lang="en-US" dirty="0"/>
              <a:t> 1 - JSP - </a:t>
            </a:r>
            <a:r>
              <a:rPr lang="en-US" dirty="0" smtClean="0"/>
              <a:t>1.0.docx</a:t>
            </a:r>
          </a:p>
          <a:p>
            <a:endParaRPr lang="en-US" b="1" dirty="0" smtClean="0"/>
          </a:p>
          <a:p>
            <a:pPr marL="285750" indent="-285750">
              <a:buFont typeface="Arial" panose="020B0604020202020204" pitchFamily="34" charset="0"/>
              <a:buChar char="•"/>
            </a:pPr>
            <a:r>
              <a:rPr lang="en-US" dirty="0" smtClean="0"/>
              <a:t>Begin workshop </a:t>
            </a:r>
            <a:endParaRPr lang="en-US" dirty="0"/>
          </a:p>
        </p:txBody>
      </p:sp>
      <p:pic>
        <p:nvPicPr>
          <p:cNvPr id="7"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19006" y="2800910"/>
            <a:ext cx="4093459" cy="3161362"/>
          </a:xfrm>
        </p:spPr>
      </p:pic>
      <p:sp>
        <p:nvSpPr>
          <p:cNvPr id="6" name="Title 1"/>
          <p:cNvSpPr txBox="1">
            <a:spLocks/>
          </p:cNvSpPr>
          <p:nvPr/>
        </p:nvSpPr>
        <p:spPr>
          <a:xfrm>
            <a:off x="1010410" y="766826"/>
            <a:ext cx="5722879" cy="593092"/>
          </a:xfrm>
          <a:prstGeom prst="rect">
            <a:avLst/>
          </a:prstGeom>
          <a:solidFill>
            <a:schemeClr val="bg1"/>
          </a:solidFill>
        </p:spPr>
        <p:txBody>
          <a:bodyPr vert="horz" lIns="36000" tIns="0" rIns="0" bIns="0" rtlCol="0" anchor="ctr">
            <a:normAutofit/>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smtClean="0"/>
              <a:t>JSP - Worksho</a:t>
            </a:r>
            <a:r>
              <a:rPr lang="en-US" dirty="0"/>
              <a:t>p</a:t>
            </a:r>
            <a:endParaRPr lang="ro-RO" dirty="0"/>
          </a:p>
        </p:txBody>
      </p:sp>
    </p:spTree>
    <p:extLst>
      <p:ext uri="{BB962C8B-B14F-4D97-AF65-F5344CB8AC3E}">
        <p14:creationId xmlns:p14="http://schemas.microsoft.com/office/powerpoint/2010/main" val="9285435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0971" y="3200484"/>
            <a:ext cx="7705725" cy="733563"/>
          </a:xfrm>
        </p:spPr>
        <p:txBody>
          <a:bodyPr>
            <a:normAutofit/>
          </a:bodyPr>
          <a:lstStyle/>
          <a:p>
            <a:pPr algn="ctr"/>
            <a:r>
              <a:rPr lang="en-US" dirty="0" err="1"/>
              <a:t>RequestDispatcher</a:t>
            </a:r>
            <a:endParaRPr lang="en-US" dirty="0"/>
          </a:p>
        </p:txBody>
      </p:sp>
    </p:spTree>
    <p:extLst>
      <p:ext uri="{BB962C8B-B14F-4D97-AF65-F5344CB8AC3E}">
        <p14:creationId xmlns:p14="http://schemas.microsoft.com/office/powerpoint/2010/main" val="36859549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6839" y="766826"/>
            <a:ext cx="2121672" cy="593092"/>
          </a:xfrm>
        </p:spPr>
        <p:txBody>
          <a:bodyPr/>
          <a:lstStyle/>
          <a:p>
            <a:r>
              <a:rPr lang="en-US" dirty="0" smtClean="0"/>
              <a:t>Contents</a:t>
            </a:r>
            <a:endParaRPr lang="ro-RO" dirty="0"/>
          </a:p>
        </p:txBody>
      </p:sp>
      <p:sp>
        <p:nvSpPr>
          <p:cNvPr id="3" name="Content Placeholder 2"/>
          <p:cNvSpPr>
            <a:spLocks noGrp="1"/>
          </p:cNvSpPr>
          <p:nvPr>
            <p:ph idx="1"/>
          </p:nvPr>
        </p:nvSpPr>
        <p:spPr/>
        <p:txBody>
          <a:bodyPr>
            <a:normAutofit/>
          </a:bodyPr>
          <a:lstStyle/>
          <a:p>
            <a:endParaRPr lang="en-US" b="1" dirty="0" smtClean="0"/>
          </a:p>
          <a:p>
            <a:endParaRPr lang="en-US" b="1" dirty="0"/>
          </a:p>
          <a:p>
            <a:endParaRPr lang="en-US" b="1" dirty="0" smtClean="0"/>
          </a:p>
          <a:p>
            <a:r>
              <a:rPr lang="en-US" b="1" dirty="0" smtClean="0"/>
              <a:t>Java Server Pages (JSP)</a:t>
            </a:r>
          </a:p>
          <a:p>
            <a:pPr marL="0" indent="0">
              <a:buNone/>
            </a:pPr>
            <a:endParaRPr lang="ro-RO" b="1" dirty="0"/>
          </a:p>
          <a:p>
            <a:r>
              <a:rPr lang="en-US" b="1" dirty="0" smtClean="0"/>
              <a:t>RequestDispatcher</a:t>
            </a:r>
          </a:p>
          <a:p>
            <a:endParaRPr lang="ro-RO" b="1" dirty="0"/>
          </a:p>
          <a:p>
            <a:r>
              <a:rPr lang="en-US" b="1" dirty="0" smtClean="0"/>
              <a:t>Filters</a:t>
            </a:r>
          </a:p>
          <a:p>
            <a:endParaRPr lang="en-US" b="1" dirty="0" smtClean="0"/>
          </a:p>
          <a:p>
            <a:r>
              <a:rPr lang="en-US" b="1" dirty="0" smtClean="0"/>
              <a:t>Sessions</a:t>
            </a:r>
          </a:p>
          <a:p>
            <a:endParaRPr lang="en-US" b="1" dirty="0" smtClean="0"/>
          </a:p>
          <a:p>
            <a:r>
              <a:rPr lang="en-US" b="1" dirty="0" smtClean="0"/>
              <a:t>Q&amp;A</a:t>
            </a:r>
            <a:endParaRPr lang="en-US" b="1" dirty="0"/>
          </a:p>
          <a:p>
            <a:endParaRPr lang="en-US" b="1" dirty="0" smtClean="0"/>
          </a:p>
          <a:p>
            <a:endParaRPr lang="en-US" b="1" dirty="0"/>
          </a:p>
          <a:p>
            <a:endParaRPr lang="ro-RO" b="1" dirty="0"/>
          </a:p>
          <a:p>
            <a:endParaRPr lang="ro-RO"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8400" y="632334"/>
            <a:ext cx="3446463" cy="2167740"/>
          </a:xfrm>
          <a:prstGeom prst="rect">
            <a:avLst/>
          </a:prstGeom>
        </p:spPr>
      </p:pic>
    </p:spTree>
    <p:extLst>
      <p:ext uri="{BB962C8B-B14F-4D97-AF65-F5344CB8AC3E}">
        <p14:creationId xmlns:p14="http://schemas.microsoft.com/office/powerpoint/2010/main" val="1146302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756" y="766826"/>
            <a:ext cx="3766870" cy="593092"/>
          </a:xfrm>
        </p:spPr>
        <p:txBody>
          <a:bodyPr/>
          <a:lstStyle/>
          <a:p>
            <a:r>
              <a:rPr lang="en-US" dirty="0" smtClean="0"/>
              <a:t>RequestDispatcher</a:t>
            </a:r>
            <a:endParaRPr lang="ro-RO" dirty="0"/>
          </a:p>
        </p:txBody>
      </p:sp>
      <p:sp>
        <p:nvSpPr>
          <p:cNvPr id="3" name="Content Placeholder 2"/>
          <p:cNvSpPr>
            <a:spLocks noGrp="1"/>
          </p:cNvSpPr>
          <p:nvPr>
            <p:ph idx="1"/>
          </p:nvPr>
        </p:nvSpPr>
        <p:spPr/>
        <p:txBody>
          <a:bodyPr/>
          <a:lstStyle/>
          <a:p>
            <a:endParaRPr lang="en-US" dirty="0"/>
          </a:p>
          <a:p>
            <a:endParaRPr lang="ro-RO" dirty="0"/>
          </a:p>
        </p:txBody>
      </p:sp>
      <p:pic>
        <p:nvPicPr>
          <p:cNvPr id="15361" name="Picture 1" descr="E:\Z2H\Servlets\RequestDispatcher.png"/>
          <p:cNvPicPr>
            <a:picLocks noChangeAspect="1" noChangeArrowheads="1"/>
          </p:cNvPicPr>
          <p:nvPr/>
        </p:nvPicPr>
        <p:blipFill>
          <a:blip r:embed="rId3"/>
          <a:srcRect/>
          <a:stretch>
            <a:fillRect/>
          </a:stretch>
        </p:blipFill>
        <p:spPr bwMode="auto">
          <a:xfrm>
            <a:off x="1528762" y="2343150"/>
            <a:ext cx="6422523" cy="2556228"/>
          </a:xfrm>
          <a:prstGeom prst="rect">
            <a:avLst/>
          </a:prstGeom>
          <a:noFill/>
        </p:spPr>
      </p:pic>
    </p:spTree>
    <p:extLst>
      <p:ext uri="{BB962C8B-B14F-4D97-AF65-F5344CB8AC3E}">
        <p14:creationId xmlns:p14="http://schemas.microsoft.com/office/powerpoint/2010/main" val="22994165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755" y="766826"/>
            <a:ext cx="5431667" cy="593092"/>
          </a:xfrm>
        </p:spPr>
        <p:txBody>
          <a:bodyPr>
            <a:normAutofit/>
          </a:bodyPr>
          <a:lstStyle/>
          <a:p>
            <a:r>
              <a:rPr lang="en-US" dirty="0" err="1" smtClean="0"/>
              <a:t>RequestDispatcher</a:t>
            </a:r>
            <a:r>
              <a:rPr lang="en-US" dirty="0" smtClean="0"/>
              <a:t> - Interface</a:t>
            </a:r>
            <a:endParaRPr lang="ro-RO" dirty="0"/>
          </a:p>
        </p:txBody>
      </p:sp>
      <p:sp>
        <p:nvSpPr>
          <p:cNvPr id="3" name="Content Placeholder 2"/>
          <p:cNvSpPr>
            <a:spLocks noGrp="1"/>
          </p:cNvSpPr>
          <p:nvPr>
            <p:ph idx="1"/>
          </p:nvPr>
        </p:nvSpPr>
        <p:spPr/>
        <p:txBody>
          <a:bodyPr/>
          <a:lstStyle/>
          <a:p>
            <a:endParaRPr lang="en-US" dirty="0"/>
          </a:p>
          <a:p>
            <a:endParaRPr lang="ro-RO" dirty="0"/>
          </a:p>
        </p:txBody>
      </p:sp>
      <p:sp>
        <p:nvSpPr>
          <p:cNvPr id="5" name="TextBox 4"/>
          <p:cNvSpPr txBox="1"/>
          <p:nvPr/>
        </p:nvSpPr>
        <p:spPr>
          <a:xfrm>
            <a:off x="720723" y="2098668"/>
            <a:ext cx="7704139" cy="4431983"/>
          </a:xfrm>
          <a:prstGeom prst="rect">
            <a:avLst/>
          </a:prstGeom>
          <a:noFill/>
        </p:spPr>
        <p:txBody>
          <a:bodyPr wrap="square" rtlCol="0">
            <a:spAutoFit/>
          </a:bodyPr>
          <a:lstStyle/>
          <a:p>
            <a:pPr>
              <a:buFont typeface="Arial" pitchFamily="34" charset="0"/>
              <a:buChar char="•"/>
            </a:pPr>
            <a:r>
              <a:rPr lang="en-US" sz="2000" dirty="0" smtClean="0"/>
              <a:t> An interface that provides the facility of dispatching the request to another resource</a:t>
            </a:r>
          </a:p>
          <a:p>
            <a:pPr>
              <a:buFont typeface="Arial" pitchFamily="34" charset="0"/>
              <a:buChar char="•"/>
            </a:pPr>
            <a:r>
              <a:rPr lang="en-US" sz="2000" dirty="0" smtClean="0"/>
              <a:t> The resource called can be HTML, Servlet or JSP</a:t>
            </a:r>
          </a:p>
          <a:p>
            <a:endParaRPr lang="en-US" sz="2000" dirty="0" smtClean="0"/>
          </a:p>
          <a:p>
            <a:r>
              <a:rPr lang="en-US" sz="2000" b="1" dirty="0" smtClean="0">
                <a:solidFill>
                  <a:schemeClr val="tx2">
                    <a:lumMod val="50000"/>
                  </a:schemeClr>
                </a:solidFill>
              </a:rPr>
              <a:t>HttpServletRequest &amp; RequestDispatcher</a:t>
            </a:r>
          </a:p>
          <a:p>
            <a:endParaRPr lang="en-US" sz="2000" dirty="0" smtClean="0"/>
          </a:p>
          <a:p>
            <a:pPr>
              <a:buFont typeface="Arial" pitchFamily="34" charset="0"/>
              <a:buChar char="•"/>
            </a:pPr>
            <a:r>
              <a:rPr lang="en-US" sz="2000" dirty="0" smtClean="0"/>
              <a:t> Enables your servlet to "call" another servlet from inside another servlet </a:t>
            </a:r>
          </a:p>
          <a:p>
            <a:pPr>
              <a:buFont typeface="Arial" pitchFamily="34" charset="0"/>
              <a:buChar char="•"/>
            </a:pPr>
            <a:r>
              <a:rPr lang="en-US" sz="2000" dirty="0" smtClean="0"/>
              <a:t> The other servlet is called as if an HTTP request was sent to it by a browser</a:t>
            </a:r>
          </a:p>
          <a:p>
            <a:pPr>
              <a:buFont typeface="Arial" pitchFamily="34" charset="0"/>
              <a:buChar char="•"/>
            </a:pPr>
            <a:r>
              <a:rPr lang="en-US" sz="2000" dirty="0" smtClean="0"/>
              <a:t> A RequestDispatcher can be obtained from the HttpServletRequest object</a:t>
            </a:r>
          </a:p>
          <a:p>
            <a:pPr>
              <a:buFont typeface="Arial" pitchFamily="34" charset="0"/>
              <a:buChar char="•"/>
            </a:pPr>
            <a:endParaRPr lang="en-US" sz="2400" dirty="0" smtClean="0"/>
          </a:p>
          <a:p>
            <a:endParaRPr lang="en-US" b="1" dirty="0"/>
          </a:p>
        </p:txBody>
      </p:sp>
    </p:spTree>
    <p:extLst>
      <p:ext uri="{BB962C8B-B14F-4D97-AF65-F5344CB8AC3E}">
        <p14:creationId xmlns:p14="http://schemas.microsoft.com/office/powerpoint/2010/main" val="22994165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756" y="766826"/>
            <a:ext cx="3766870" cy="593092"/>
          </a:xfrm>
        </p:spPr>
        <p:txBody>
          <a:bodyPr/>
          <a:lstStyle/>
          <a:p>
            <a:r>
              <a:rPr lang="en-US" dirty="0" smtClean="0"/>
              <a:t>RequestDispatcher</a:t>
            </a:r>
            <a:endParaRPr lang="ro-RO" dirty="0"/>
          </a:p>
        </p:txBody>
      </p:sp>
      <p:sp>
        <p:nvSpPr>
          <p:cNvPr id="3" name="Content Placeholder 2"/>
          <p:cNvSpPr>
            <a:spLocks noGrp="1"/>
          </p:cNvSpPr>
          <p:nvPr>
            <p:ph idx="1"/>
          </p:nvPr>
        </p:nvSpPr>
        <p:spPr/>
        <p:txBody>
          <a:bodyPr/>
          <a:lstStyle/>
          <a:p>
            <a:endParaRPr lang="en-US" dirty="0"/>
          </a:p>
          <a:p>
            <a:endParaRPr lang="en-US" dirty="0" smtClean="0"/>
          </a:p>
          <a:p>
            <a:endParaRPr lang="en-US" dirty="0" smtClean="0"/>
          </a:p>
          <a:p>
            <a:pPr>
              <a:buNone/>
            </a:pPr>
            <a:endParaRPr lang="ro-RO" dirty="0"/>
          </a:p>
        </p:txBody>
      </p:sp>
      <p:sp>
        <p:nvSpPr>
          <p:cNvPr id="5" name="TextBox 4"/>
          <p:cNvSpPr txBox="1"/>
          <p:nvPr/>
        </p:nvSpPr>
        <p:spPr>
          <a:xfrm>
            <a:off x="720724" y="1724025"/>
            <a:ext cx="7704139" cy="4185761"/>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 </a:t>
            </a:r>
            <a:r>
              <a:rPr lang="en-US" sz="1600" b="1" dirty="0"/>
              <a:t>Getting a RequestDispatcher</a:t>
            </a:r>
          </a:p>
          <a:p>
            <a:pPr>
              <a:buFont typeface="Arial" pitchFamily="34" charset="0"/>
              <a:buChar char="•"/>
            </a:pPr>
            <a:endParaRPr lang="en-US" b="1" dirty="0" smtClean="0"/>
          </a:p>
          <a:p>
            <a:r>
              <a:rPr lang="en-US" sz="1600" dirty="0" smtClean="0"/>
              <a:t>protected void </a:t>
            </a:r>
            <a:r>
              <a:rPr lang="en-US" sz="1600" dirty="0" err="1" smtClean="0"/>
              <a:t>doPost</a:t>
            </a:r>
            <a:r>
              <a:rPr lang="en-US" sz="1600" dirty="0" smtClean="0"/>
              <a:t>(</a:t>
            </a:r>
            <a:r>
              <a:rPr lang="en-US" sz="1600" dirty="0" err="1" smtClean="0"/>
              <a:t>HttpServletRequest</a:t>
            </a:r>
            <a:r>
              <a:rPr lang="en-US" sz="1600" dirty="0" smtClean="0"/>
              <a:t> request,</a:t>
            </a:r>
          </a:p>
          <a:p>
            <a:r>
              <a:rPr lang="en-US" sz="1600" dirty="0" smtClean="0"/>
              <a:t>                      </a:t>
            </a:r>
            <a:r>
              <a:rPr lang="en-US" sz="1600" dirty="0" err="1" smtClean="0"/>
              <a:t>HttpServletResponse</a:t>
            </a:r>
            <a:r>
              <a:rPr lang="en-US" sz="1600" dirty="0" smtClean="0"/>
              <a:t> response)</a:t>
            </a:r>
          </a:p>
          <a:p>
            <a:r>
              <a:rPr lang="en-US" sz="1600" dirty="0" smtClean="0"/>
              <a:t>        throws </a:t>
            </a:r>
            <a:r>
              <a:rPr lang="en-US" sz="1600" dirty="0" err="1" smtClean="0"/>
              <a:t>ServletException</a:t>
            </a:r>
            <a:r>
              <a:rPr lang="en-US" sz="1600" dirty="0" smtClean="0"/>
              <a:t>, </a:t>
            </a:r>
            <a:r>
              <a:rPr lang="en-US" sz="1600" dirty="0" err="1" smtClean="0"/>
              <a:t>IOException</a:t>
            </a:r>
            <a:r>
              <a:rPr lang="en-US" sz="1600" dirty="0" smtClean="0"/>
              <a:t> {</a:t>
            </a:r>
          </a:p>
          <a:p>
            <a:pPr>
              <a:buFont typeface="Arial" pitchFamily="34" charset="0"/>
              <a:buChar char="•"/>
            </a:pPr>
            <a:endParaRPr lang="en-US" sz="1600" dirty="0" smtClean="0"/>
          </a:p>
          <a:p>
            <a:r>
              <a:rPr lang="en-US" sz="1600" dirty="0" smtClean="0"/>
              <a:t>  RequestDispatcher </a:t>
            </a:r>
            <a:r>
              <a:rPr lang="en-US" sz="1600" dirty="0" err="1" smtClean="0"/>
              <a:t>requestDispatcher</a:t>
            </a:r>
            <a:r>
              <a:rPr lang="en-US" sz="1600" dirty="0" smtClean="0"/>
              <a:t> =</a:t>
            </a:r>
          </a:p>
          <a:p>
            <a:r>
              <a:rPr lang="en-US" sz="1600" dirty="0" smtClean="0"/>
              <a:t>    </a:t>
            </a:r>
            <a:r>
              <a:rPr lang="en-US" sz="1600" dirty="0" err="1" smtClean="0"/>
              <a:t>request.getRequestDispatcher</a:t>
            </a:r>
            <a:r>
              <a:rPr lang="en-US" sz="1600" dirty="0" smtClean="0"/>
              <a:t>("/</a:t>
            </a:r>
            <a:r>
              <a:rPr lang="en-US" sz="1600" dirty="0" err="1" smtClean="0"/>
              <a:t>nextURL</a:t>
            </a:r>
            <a:r>
              <a:rPr lang="en-US" sz="1600" dirty="0" smtClean="0"/>
              <a:t>");</a:t>
            </a:r>
          </a:p>
          <a:p>
            <a:r>
              <a:rPr lang="en-US" sz="1600" dirty="0" smtClean="0"/>
              <a:t>}</a:t>
            </a:r>
          </a:p>
          <a:p>
            <a:endParaRPr lang="en-US" sz="1600" b="1" dirty="0" smtClean="0"/>
          </a:p>
          <a:p>
            <a:pPr marL="285750" indent="-285750">
              <a:buFont typeface="Arial" panose="020B0604020202020204" pitchFamily="34" charset="0"/>
              <a:buChar char="•"/>
            </a:pPr>
            <a:r>
              <a:rPr lang="en-US" sz="1600" b="1" dirty="0" smtClean="0"/>
              <a:t>Call RequestDispatcher using either include() or forward() method:</a:t>
            </a:r>
          </a:p>
          <a:p>
            <a:endParaRPr lang="en-US" sz="1600" b="1" dirty="0" smtClean="0"/>
          </a:p>
          <a:p>
            <a:r>
              <a:rPr lang="en-US" sz="1600" dirty="0" err="1" smtClean="0"/>
              <a:t>requestDispatcher.forward</a:t>
            </a:r>
            <a:r>
              <a:rPr lang="en-US" sz="1600" dirty="0" smtClean="0"/>
              <a:t>(request, response);</a:t>
            </a:r>
          </a:p>
          <a:p>
            <a:endParaRPr lang="en-US" sz="1600" dirty="0" smtClean="0"/>
          </a:p>
          <a:p>
            <a:r>
              <a:rPr lang="en-US" sz="1600" dirty="0" err="1" smtClean="0"/>
              <a:t>requestDispatcher.include</a:t>
            </a:r>
            <a:r>
              <a:rPr lang="en-US" sz="1600" dirty="0" smtClean="0"/>
              <a:t>(request, response);</a:t>
            </a:r>
          </a:p>
          <a:p>
            <a:endParaRPr lang="en-US" sz="1600" dirty="0" smtClean="0"/>
          </a:p>
        </p:txBody>
      </p:sp>
    </p:spTree>
    <p:extLst>
      <p:ext uri="{BB962C8B-B14F-4D97-AF65-F5344CB8AC3E}">
        <p14:creationId xmlns:p14="http://schemas.microsoft.com/office/powerpoint/2010/main" val="22994165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755" y="766826"/>
            <a:ext cx="7572107" cy="593092"/>
          </a:xfrm>
        </p:spPr>
        <p:txBody>
          <a:bodyPr>
            <a:normAutofit/>
          </a:bodyPr>
          <a:lstStyle/>
          <a:p>
            <a:r>
              <a:rPr lang="en-US" dirty="0" err="1" smtClean="0"/>
              <a:t>RequestDispatcher</a:t>
            </a:r>
            <a:r>
              <a:rPr lang="en-US" dirty="0" smtClean="0"/>
              <a:t> &amp; </a:t>
            </a:r>
            <a:r>
              <a:rPr lang="en-US" dirty="0" err="1" smtClean="0"/>
              <a:t>HttpServletRequest</a:t>
            </a:r>
            <a:r>
              <a:rPr lang="en-US" dirty="0" smtClean="0"/>
              <a:t> </a:t>
            </a:r>
            <a:endParaRPr lang="ro-RO" dirty="0"/>
          </a:p>
        </p:txBody>
      </p:sp>
      <p:sp>
        <p:nvSpPr>
          <p:cNvPr id="3" name="Content Placeholder 2"/>
          <p:cNvSpPr>
            <a:spLocks noGrp="1"/>
          </p:cNvSpPr>
          <p:nvPr>
            <p:ph idx="1"/>
          </p:nvPr>
        </p:nvSpPr>
        <p:spPr/>
        <p:txBody>
          <a:bodyPr/>
          <a:lstStyle/>
          <a:p>
            <a:endParaRPr lang="en-US" dirty="0"/>
          </a:p>
          <a:p>
            <a:endParaRPr lang="en-US" dirty="0" smtClean="0"/>
          </a:p>
          <a:p>
            <a:endParaRPr lang="en-US" dirty="0" smtClean="0"/>
          </a:p>
          <a:p>
            <a:pPr>
              <a:buNone/>
            </a:pPr>
            <a:endParaRPr lang="ro-RO" dirty="0"/>
          </a:p>
        </p:txBody>
      </p:sp>
      <p:sp>
        <p:nvSpPr>
          <p:cNvPr id="5" name="TextBox 4"/>
          <p:cNvSpPr txBox="1"/>
          <p:nvPr/>
        </p:nvSpPr>
        <p:spPr>
          <a:xfrm>
            <a:off x="720724" y="1724026"/>
            <a:ext cx="7704139" cy="5139869"/>
          </a:xfrm>
          <a:prstGeom prst="rect">
            <a:avLst/>
          </a:prstGeom>
          <a:noFill/>
        </p:spPr>
        <p:txBody>
          <a:bodyPr wrap="square" rtlCol="0">
            <a:spAutoFit/>
          </a:bodyPr>
          <a:lstStyle/>
          <a:p>
            <a:r>
              <a:rPr lang="en-US" sz="1600" dirty="0" smtClean="0"/>
              <a:t>You can share data between two servlets by adding and retrieving attributes using the request object. In this case, the scope of the attributes will be “request”</a:t>
            </a:r>
          </a:p>
          <a:p>
            <a:endParaRPr lang="en-US" sz="1600" dirty="0" smtClean="0"/>
          </a:p>
          <a:p>
            <a:r>
              <a:rPr lang="en-US" sz="1600" dirty="0" smtClean="0"/>
              <a:t>Method from HttpServletRequest:</a:t>
            </a:r>
          </a:p>
          <a:p>
            <a:r>
              <a:rPr lang="en-US" sz="1600" b="1" dirty="0" smtClean="0"/>
              <a:t>public void setAttribute(String name, Object o);</a:t>
            </a:r>
          </a:p>
          <a:p>
            <a:endParaRPr lang="en-US" sz="1600" dirty="0" smtClean="0"/>
          </a:p>
          <a:p>
            <a:r>
              <a:rPr lang="en-US" sz="2000" b="1" dirty="0" smtClean="0"/>
              <a:t>Example:</a:t>
            </a:r>
          </a:p>
          <a:p>
            <a:endParaRPr lang="en-US" sz="1600" dirty="0" smtClean="0"/>
          </a:p>
          <a:p>
            <a:pPr lvl="1"/>
            <a:r>
              <a:rPr lang="en-US" sz="1600" dirty="0" smtClean="0"/>
              <a:t>Setting attribute:</a:t>
            </a:r>
          </a:p>
          <a:p>
            <a:pPr lvl="1"/>
            <a:r>
              <a:rPr lang="en-US" sz="1600" b="1" dirty="0" smtClean="0"/>
              <a:t>request.setAttribute("</a:t>
            </a:r>
            <a:r>
              <a:rPr lang="en-US" sz="1600" b="1" dirty="0" err="1" smtClean="0"/>
              <a:t>someAttribute</a:t>
            </a:r>
            <a:r>
              <a:rPr lang="en-US" sz="1600" b="1" dirty="0" smtClean="0"/>
              <a:t>", "</a:t>
            </a:r>
            <a:r>
              <a:rPr lang="en-US" sz="1600" b="1" dirty="0" err="1" smtClean="0"/>
              <a:t>someAttributeValue</a:t>
            </a:r>
            <a:r>
              <a:rPr lang="en-US" sz="1600" b="1" dirty="0" smtClean="0"/>
              <a:t>");</a:t>
            </a:r>
          </a:p>
          <a:p>
            <a:pPr lvl="1"/>
            <a:r>
              <a:rPr lang="en-US" sz="1600" b="1" dirty="0" smtClean="0"/>
              <a:t>RequestDispatcher </a:t>
            </a:r>
            <a:r>
              <a:rPr lang="en-US" sz="1600" b="1" dirty="0" err="1" smtClean="0"/>
              <a:t>requestDispatcher</a:t>
            </a:r>
            <a:r>
              <a:rPr lang="en-US" sz="1600" b="1" dirty="0" smtClean="0"/>
              <a:t> =</a:t>
            </a:r>
          </a:p>
          <a:p>
            <a:pPr lvl="1"/>
            <a:r>
              <a:rPr lang="en-US" sz="1600" b="1" dirty="0" smtClean="0"/>
              <a:t>					</a:t>
            </a:r>
            <a:r>
              <a:rPr lang="en-US" sz="1600" b="1" dirty="0" err="1" smtClean="0"/>
              <a:t>request.getRequestDispatcher</a:t>
            </a:r>
            <a:r>
              <a:rPr lang="en-US" sz="1600" b="1" dirty="0" smtClean="0"/>
              <a:t>("/</a:t>
            </a:r>
            <a:r>
              <a:rPr lang="en-US" sz="1600" b="1" dirty="0" err="1" smtClean="0"/>
              <a:t>nextURL</a:t>
            </a:r>
            <a:r>
              <a:rPr lang="en-US" sz="1600" b="1" dirty="0" smtClean="0"/>
              <a:t>");</a:t>
            </a:r>
          </a:p>
          <a:p>
            <a:pPr lvl="1"/>
            <a:r>
              <a:rPr lang="en-US" sz="1600" b="1" dirty="0" err="1" smtClean="0"/>
              <a:t>requestDispatcher.forward</a:t>
            </a:r>
            <a:r>
              <a:rPr lang="en-US" sz="1600" b="1" dirty="0" smtClean="0"/>
              <a:t>(request, response);</a:t>
            </a:r>
          </a:p>
          <a:p>
            <a:pPr lvl="1"/>
            <a:endParaRPr lang="en-US" sz="1600" dirty="0" smtClean="0"/>
          </a:p>
          <a:p>
            <a:pPr lvl="1"/>
            <a:r>
              <a:rPr lang="en-US" sz="1600" dirty="0" smtClean="0"/>
              <a:t>Getting attribute:</a:t>
            </a:r>
          </a:p>
          <a:p>
            <a:pPr lvl="1"/>
            <a:r>
              <a:rPr lang="en-US" sz="1600" b="1" dirty="0" err="1" smtClean="0"/>
              <a:t>request.getAttribute</a:t>
            </a:r>
            <a:r>
              <a:rPr lang="en-US" sz="1600" b="1" dirty="0" smtClean="0"/>
              <a:t>("</a:t>
            </a:r>
            <a:r>
              <a:rPr lang="en-US" sz="1600" b="1" dirty="0" err="1" smtClean="0"/>
              <a:t>someAttribute</a:t>
            </a:r>
            <a:r>
              <a:rPr lang="en-US" sz="1600" b="1" dirty="0" smtClean="0"/>
              <a:t>");</a:t>
            </a:r>
          </a:p>
          <a:p>
            <a:endParaRPr lang="en-US" sz="1600" dirty="0" smtClean="0"/>
          </a:p>
          <a:p>
            <a:endParaRPr lang="en-US" sz="1600" dirty="0" smtClean="0"/>
          </a:p>
          <a:p>
            <a:endParaRPr lang="en-US" sz="1600" dirty="0" smtClean="0"/>
          </a:p>
          <a:p>
            <a:endParaRPr lang="en-US" sz="1600" dirty="0" smtClean="0"/>
          </a:p>
        </p:txBody>
      </p:sp>
    </p:spTree>
    <p:extLst>
      <p:ext uri="{BB962C8B-B14F-4D97-AF65-F5344CB8AC3E}">
        <p14:creationId xmlns:p14="http://schemas.microsoft.com/office/powerpoint/2010/main" val="22994165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754" y="766826"/>
            <a:ext cx="5614547" cy="593092"/>
          </a:xfrm>
        </p:spPr>
        <p:txBody>
          <a:bodyPr>
            <a:normAutofit/>
          </a:bodyPr>
          <a:lstStyle/>
          <a:p>
            <a:r>
              <a:rPr lang="en-US" dirty="0" err="1" smtClean="0"/>
              <a:t>RequestDispatcher</a:t>
            </a:r>
            <a:r>
              <a:rPr lang="en-US" dirty="0" smtClean="0"/>
              <a:t> - forward()</a:t>
            </a:r>
            <a:endParaRPr lang="ro-RO" dirty="0"/>
          </a:p>
        </p:txBody>
      </p:sp>
      <p:sp>
        <p:nvSpPr>
          <p:cNvPr id="3" name="Content Placeholder 2"/>
          <p:cNvSpPr>
            <a:spLocks noGrp="1"/>
          </p:cNvSpPr>
          <p:nvPr>
            <p:ph idx="1"/>
          </p:nvPr>
        </p:nvSpPr>
        <p:spPr/>
        <p:txBody>
          <a:bodyPr/>
          <a:lstStyle/>
          <a:p>
            <a:endParaRPr lang="en-US" dirty="0"/>
          </a:p>
          <a:p>
            <a:endParaRPr lang="en-US" dirty="0" smtClean="0"/>
          </a:p>
          <a:p>
            <a:endParaRPr lang="en-US" dirty="0" smtClean="0"/>
          </a:p>
          <a:p>
            <a:pPr>
              <a:buNone/>
            </a:pPr>
            <a:endParaRPr lang="ro-RO" dirty="0"/>
          </a:p>
        </p:txBody>
      </p:sp>
      <p:pic>
        <p:nvPicPr>
          <p:cNvPr id="39938" name="Picture 2"/>
          <p:cNvPicPr>
            <a:picLocks noChangeAspect="1" noChangeArrowheads="1"/>
          </p:cNvPicPr>
          <p:nvPr/>
        </p:nvPicPr>
        <p:blipFill>
          <a:blip r:embed="rId2"/>
          <a:srcRect/>
          <a:stretch>
            <a:fillRect/>
          </a:stretch>
        </p:blipFill>
        <p:spPr bwMode="auto">
          <a:xfrm>
            <a:off x="1195388" y="2314574"/>
            <a:ext cx="7855930" cy="3239559"/>
          </a:xfrm>
          <a:prstGeom prst="rect">
            <a:avLst/>
          </a:prstGeom>
          <a:noFill/>
          <a:ln w="9525">
            <a:noFill/>
            <a:miter lim="800000"/>
            <a:headEnd/>
            <a:tailEnd/>
          </a:ln>
        </p:spPr>
      </p:pic>
    </p:spTree>
    <p:extLst>
      <p:ext uri="{BB962C8B-B14F-4D97-AF65-F5344CB8AC3E}">
        <p14:creationId xmlns:p14="http://schemas.microsoft.com/office/powerpoint/2010/main" val="22994165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755" y="766826"/>
            <a:ext cx="5581295" cy="593092"/>
          </a:xfrm>
        </p:spPr>
        <p:txBody>
          <a:bodyPr>
            <a:normAutofit/>
          </a:bodyPr>
          <a:lstStyle/>
          <a:p>
            <a:r>
              <a:rPr lang="en-US" dirty="0" err="1" smtClean="0"/>
              <a:t>RequestDispatcher</a:t>
            </a:r>
            <a:r>
              <a:rPr lang="en-US" dirty="0" smtClean="0"/>
              <a:t> - include()</a:t>
            </a:r>
            <a:endParaRPr lang="ro-RO" dirty="0"/>
          </a:p>
        </p:txBody>
      </p:sp>
      <p:sp>
        <p:nvSpPr>
          <p:cNvPr id="3" name="Content Placeholder 2"/>
          <p:cNvSpPr>
            <a:spLocks noGrp="1"/>
          </p:cNvSpPr>
          <p:nvPr>
            <p:ph idx="1"/>
          </p:nvPr>
        </p:nvSpPr>
        <p:spPr/>
        <p:txBody>
          <a:bodyPr/>
          <a:lstStyle/>
          <a:p>
            <a:endParaRPr lang="en-US" dirty="0"/>
          </a:p>
          <a:p>
            <a:endParaRPr lang="en-US" dirty="0" smtClean="0"/>
          </a:p>
          <a:p>
            <a:endParaRPr lang="en-US" dirty="0" smtClean="0"/>
          </a:p>
          <a:p>
            <a:pPr>
              <a:buNone/>
            </a:pPr>
            <a:endParaRPr lang="ro-RO" dirty="0"/>
          </a:p>
        </p:txBody>
      </p:sp>
      <p:pic>
        <p:nvPicPr>
          <p:cNvPr id="40962" name="Picture 2"/>
          <p:cNvPicPr>
            <a:picLocks noChangeAspect="1" noChangeArrowheads="1"/>
          </p:cNvPicPr>
          <p:nvPr/>
        </p:nvPicPr>
        <p:blipFill>
          <a:blip r:embed="rId2"/>
          <a:srcRect/>
          <a:stretch>
            <a:fillRect/>
          </a:stretch>
        </p:blipFill>
        <p:spPr bwMode="auto">
          <a:xfrm>
            <a:off x="1295400" y="2319338"/>
            <a:ext cx="7549950" cy="2929995"/>
          </a:xfrm>
          <a:prstGeom prst="rect">
            <a:avLst/>
          </a:prstGeom>
          <a:noFill/>
          <a:ln w="9525">
            <a:noFill/>
            <a:miter lim="800000"/>
            <a:headEnd/>
            <a:tailEnd/>
          </a:ln>
        </p:spPr>
      </p:pic>
    </p:spTree>
    <p:extLst>
      <p:ext uri="{BB962C8B-B14F-4D97-AF65-F5344CB8AC3E}">
        <p14:creationId xmlns:p14="http://schemas.microsoft.com/office/powerpoint/2010/main" val="22994165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RequestDispatcher</a:t>
            </a:r>
            <a:r>
              <a:rPr lang="en-US" dirty="0"/>
              <a:t> - </a:t>
            </a:r>
            <a:r>
              <a:rPr lang="en-US" dirty="0" smtClean="0"/>
              <a:t>workshop</a:t>
            </a:r>
            <a:endParaRPr lang="ro-RO" dirty="0"/>
          </a:p>
        </p:txBody>
      </p:sp>
      <p:sp>
        <p:nvSpPr>
          <p:cNvPr id="8" name="Rectangle 7"/>
          <p:cNvSpPr/>
          <p:nvPr/>
        </p:nvSpPr>
        <p:spPr>
          <a:xfrm>
            <a:off x="703172" y="1719840"/>
            <a:ext cx="7725128" cy="923330"/>
          </a:xfrm>
          <a:prstGeom prst="rect">
            <a:avLst/>
          </a:prstGeom>
        </p:spPr>
        <p:txBody>
          <a:bodyPr wrap="square">
            <a:spAutoFit/>
          </a:bodyPr>
          <a:lstStyle/>
          <a:p>
            <a:pPr marL="285750" indent="-285750">
              <a:buFont typeface="Arial" panose="020B0604020202020204" pitchFamily="34" charset="0"/>
              <a:buChar char="•"/>
            </a:pPr>
            <a:r>
              <a:rPr lang="en-US" dirty="0"/>
              <a:t>Open file </a:t>
            </a:r>
            <a:r>
              <a:rPr lang="en-US" dirty="0" err="1"/>
              <a:t>WorkShop</a:t>
            </a:r>
            <a:r>
              <a:rPr lang="en-US" dirty="0"/>
              <a:t> 2 - RequestDispatcherWorkshop.docx</a:t>
            </a:r>
            <a:endParaRPr lang="en-US" dirty="0" smtClean="0"/>
          </a:p>
          <a:p>
            <a:pPr marL="285750" indent="-285750">
              <a:buFont typeface="Arial" panose="020B0604020202020204" pitchFamily="34" charset="0"/>
              <a:buChar char="•"/>
            </a:pPr>
            <a:endParaRPr lang="en-US" b="1" dirty="0" smtClean="0"/>
          </a:p>
          <a:p>
            <a:pPr marL="285750" indent="-285750">
              <a:buFont typeface="Arial" panose="020B0604020202020204" pitchFamily="34" charset="0"/>
              <a:buChar char="•"/>
            </a:pPr>
            <a:r>
              <a:rPr lang="en-US" dirty="0" smtClean="0"/>
              <a:t>Begin workshop </a:t>
            </a:r>
            <a:endParaRPr lang="en-US" dirty="0"/>
          </a:p>
        </p:txBody>
      </p:sp>
      <p:pic>
        <p:nvPicPr>
          <p:cNvPr id="7"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19006" y="2800910"/>
            <a:ext cx="4093459" cy="3161362"/>
          </a:xfrm>
        </p:spPr>
      </p:pic>
    </p:spTree>
    <p:extLst>
      <p:ext uri="{BB962C8B-B14F-4D97-AF65-F5344CB8AC3E}">
        <p14:creationId xmlns:p14="http://schemas.microsoft.com/office/powerpoint/2010/main" val="37686584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0971" y="3200484"/>
            <a:ext cx="7705725" cy="733563"/>
          </a:xfrm>
        </p:spPr>
        <p:txBody>
          <a:bodyPr>
            <a:normAutofit/>
          </a:bodyPr>
          <a:lstStyle/>
          <a:p>
            <a:pPr algn="ctr"/>
            <a:r>
              <a:rPr lang="en-US" dirty="0"/>
              <a:t>Servlet Filters</a:t>
            </a:r>
          </a:p>
        </p:txBody>
      </p:sp>
    </p:spTree>
    <p:extLst>
      <p:ext uri="{BB962C8B-B14F-4D97-AF65-F5344CB8AC3E}">
        <p14:creationId xmlns:p14="http://schemas.microsoft.com/office/powerpoint/2010/main" val="14876028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8221" y="766826"/>
            <a:ext cx="2842945" cy="593092"/>
          </a:xfrm>
        </p:spPr>
        <p:txBody>
          <a:bodyPr/>
          <a:lstStyle/>
          <a:p>
            <a:r>
              <a:rPr lang="en-US" dirty="0" smtClean="0"/>
              <a:t>Servlet Filters</a:t>
            </a:r>
            <a:endParaRPr lang="ro-RO" dirty="0"/>
          </a:p>
        </p:txBody>
      </p:sp>
      <p:sp>
        <p:nvSpPr>
          <p:cNvPr id="3" name="Content Placeholder 2"/>
          <p:cNvSpPr>
            <a:spLocks noGrp="1"/>
          </p:cNvSpPr>
          <p:nvPr>
            <p:ph idx="1"/>
          </p:nvPr>
        </p:nvSpPr>
        <p:spPr/>
        <p:txBody>
          <a:bodyPr>
            <a:normAutofit/>
          </a:bodyPr>
          <a:lstStyle/>
          <a:p>
            <a:r>
              <a:rPr lang="en-US" dirty="0" smtClean="0"/>
              <a:t>What are Servlet Filters?</a:t>
            </a:r>
          </a:p>
          <a:p>
            <a:pPr lvl="1"/>
            <a:endParaRPr lang="en-US" dirty="0" smtClean="0"/>
          </a:p>
          <a:p>
            <a:pPr lvl="1"/>
            <a:r>
              <a:rPr lang="en-US" dirty="0" smtClean="0"/>
              <a:t>Java classes that can be used in Servlet Programming for:</a:t>
            </a:r>
          </a:p>
          <a:p>
            <a:pPr lvl="2"/>
            <a:r>
              <a:rPr lang="en-US" dirty="0" smtClean="0"/>
              <a:t>Intercepting requests from a client before they access </a:t>
            </a:r>
          </a:p>
          <a:p>
            <a:pPr lvl="2">
              <a:buNone/>
            </a:pPr>
            <a:r>
              <a:rPr lang="en-US" dirty="0" smtClean="0"/>
              <a:t>a resource from the backend</a:t>
            </a:r>
          </a:p>
          <a:p>
            <a:pPr lvl="2"/>
            <a:r>
              <a:rPr lang="en-US" dirty="0" smtClean="0"/>
              <a:t>Manipulate responses from server before they are sent </a:t>
            </a:r>
          </a:p>
          <a:p>
            <a:pPr lvl="2">
              <a:buNone/>
            </a:pPr>
            <a:r>
              <a:rPr lang="en-US" dirty="0" smtClean="0"/>
              <a:t>back to the client</a:t>
            </a:r>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1"/>
            <a:endParaRPr lang="en-US" dirty="0"/>
          </a:p>
          <a:p>
            <a:pPr lvl="2"/>
            <a:endParaRPr lang="ro-RO" dirty="0"/>
          </a:p>
        </p:txBody>
      </p:sp>
      <p:pic>
        <p:nvPicPr>
          <p:cNvPr id="11265" name="Picture 1" descr="E:\Z2H\Servlets\Servlet_Filter.gif"/>
          <p:cNvPicPr>
            <a:picLocks noChangeAspect="1" noChangeArrowheads="1"/>
          </p:cNvPicPr>
          <p:nvPr/>
        </p:nvPicPr>
        <p:blipFill>
          <a:blip r:embed="rId2"/>
          <a:srcRect/>
          <a:stretch>
            <a:fillRect/>
          </a:stretch>
        </p:blipFill>
        <p:spPr bwMode="auto">
          <a:xfrm>
            <a:off x="1921193" y="3424238"/>
            <a:ext cx="5460682" cy="2528093"/>
          </a:xfrm>
          <a:prstGeom prst="rect">
            <a:avLst/>
          </a:prstGeom>
          <a:noFill/>
        </p:spPr>
      </p:pic>
    </p:spTree>
    <p:extLst>
      <p:ext uri="{BB962C8B-B14F-4D97-AF65-F5344CB8AC3E}">
        <p14:creationId xmlns:p14="http://schemas.microsoft.com/office/powerpoint/2010/main" val="34484439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6933" y="766826"/>
            <a:ext cx="2842945" cy="593092"/>
          </a:xfrm>
        </p:spPr>
        <p:txBody>
          <a:bodyPr>
            <a:normAutofit/>
          </a:bodyPr>
          <a:lstStyle/>
          <a:p>
            <a:r>
              <a:rPr lang="en-US" dirty="0" smtClean="0"/>
              <a:t>Servlet Filters </a:t>
            </a:r>
            <a:endParaRPr lang="ro-RO" dirty="0"/>
          </a:p>
        </p:txBody>
      </p:sp>
      <p:sp>
        <p:nvSpPr>
          <p:cNvPr id="3" name="Content Placeholder 2"/>
          <p:cNvSpPr>
            <a:spLocks noGrp="1"/>
          </p:cNvSpPr>
          <p:nvPr>
            <p:ph idx="1"/>
          </p:nvPr>
        </p:nvSpPr>
        <p:spPr/>
        <p:txBody>
          <a:bodyPr>
            <a:normAutofit/>
          </a:bodyPr>
          <a:lstStyle/>
          <a:p>
            <a:pPr lvl="1"/>
            <a:endParaRPr lang="en-US" dirty="0" smtClean="0"/>
          </a:p>
          <a:p>
            <a:pPr lvl="2"/>
            <a:endParaRPr lang="ro-RO" dirty="0"/>
          </a:p>
        </p:txBody>
      </p:sp>
      <p:sp>
        <p:nvSpPr>
          <p:cNvPr id="5" name="Rectangle 4"/>
          <p:cNvSpPr/>
          <p:nvPr/>
        </p:nvSpPr>
        <p:spPr>
          <a:xfrm>
            <a:off x="720724" y="1600201"/>
            <a:ext cx="7261226" cy="2585323"/>
          </a:xfrm>
          <a:prstGeom prst="rect">
            <a:avLst/>
          </a:prstGeom>
        </p:spPr>
        <p:txBody>
          <a:bodyPr wrap="square">
            <a:spAutoFit/>
          </a:bodyPr>
          <a:lstStyle/>
          <a:p>
            <a:pPr lvl="1"/>
            <a:r>
              <a:rPr lang="en-US" dirty="0" smtClean="0"/>
              <a:t>Various types of filters:</a:t>
            </a:r>
          </a:p>
          <a:p>
            <a:pPr lvl="1"/>
            <a:endParaRPr lang="en-US" dirty="0" smtClean="0"/>
          </a:p>
          <a:p>
            <a:pPr marL="1200150" lvl="2" indent="-285750">
              <a:buFont typeface="Arial" panose="020B0604020202020204" pitchFamily="34" charset="0"/>
              <a:buChar char="•"/>
            </a:pPr>
            <a:r>
              <a:rPr lang="en-US" dirty="0" smtClean="0"/>
              <a:t>Authentication Filters</a:t>
            </a:r>
          </a:p>
          <a:p>
            <a:pPr marL="1200150" lvl="2" indent="-285750">
              <a:buFont typeface="Arial" panose="020B0604020202020204" pitchFamily="34" charset="0"/>
              <a:buChar char="•"/>
            </a:pPr>
            <a:r>
              <a:rPr lang="en-US" dirty="0" smtClean="0"/>
              <a:t>Data compression Filters</a:t>
            </a:r>
          </a:p>
          <a:p>
            <a:pPr marL="1200150" lvl="2" indent="-285750">
              <a:buFont typeface="Arial" panose="020B0604020202020204" pitchFamily="34" charset="0"/>
              <a:buChar char="•"/>
            </a:pPr>
            <a:r>
              <a:rPr lang="en-US" dirty="0" smtClean="0"/>
              <a:t>Encryption Filters</a:t>
            </a:r>
          </a:p>
          <a:p>
            <a:pPr marL="1200150" lvl="2" indent="-285750">
              <a:buFont typeface="Arial" panose="020B0604020202020204" pitchFamily="34" charset="0"/>
              <a:buChar char="•"/>
            </a:pPr>
            <a:r>
              <a:rPr lang="en-US" dirty="0" smtClean="0"/>
              <a:t>Filters that trigger resource access events</a:t>
            </a:r>
          </a:p>
          <a:p>
            <a:pPr marL="1200150" lvl="2" indent="-285750">
              <a:buFont typeface="Arial" panose="020B0604020202020204" pitchFamily="34" charset="0"/>
              <a:buChar char="•"/>
            </a:pPr>
            <a:r>
              <a:rPr lang="en-US" dirty="0" smtClean="0"/>
              <a:t>Image Conversion Filters</a:t>
            </a:r>
          </a:p>
          <a:p>
            <a:pPr marL="1200150" lvl="2" indent="-285750">
              <a:buFont typeface="Arial" panose="020B0604020202020204" pitchFamily="34" charset="0"/>
              <a:buChar char="•"/>
            </a:pPr>
            <a:r>
              <a:rPr lang="en-US" dirty="0" smtClean="0"/>
              <a:t>Logging and Auditing Filters</a:t>
            </a:r>
          </a:p>
          <a:p>
            <a:pPr lvl="2"/>
            <a:endParaRPr lang="en-US" dirty="0" smtClean="0"/>
          </a:p>
        </p:txBody>
      </p:sp>
      <p:sp>
        <p:nvSpPr>
          <p:cNvPr id="6" name="Rectangle 5"/>
          <p:cNvSpPr/>
          <p:nvPr/>
        </p:nvSpPr>
        <p:spPr>
          <a:xfrm>
            <a:off x="176212" y="4063069"/>
            <a:ext cx="8491538" cy="2308324"/>
          </a:xfrm>
          <a:prstGeom prst="rect">
            <a:avLst/>
          </a:prstGeom>
        </p:spPr>
        <p:txBody>
          <a:bodyPr wrap="square">
            <a:spAutoFit/>
          </a:bodyPr>
          <a:lstStyle/>
          <a:p>
            <a:pPr lvl="2"/>
            <a:r>
              <a:rPr lang="en-US" dirty="0" smtClean="0"/>
              <a:t>When the web container starts up your web application, it creates an instance of each filter that you have declared in the deployment descriptor. </a:t>
            </a:r>
          </a:p>
          <a:p>
            <a:pPr lvl="2"/>
            <a:endParaRPr lang="en-US" dirty="0" smtClean="0"/>
          </a:p>
          <a:p>
            <a:pPr lvl="2"/>
            <a:r>
              <a:rPr lang="en-US" dirty="0" smtClean="0"/>
              <a:t>The filters execute in the order that they are declared in the deployment descriptor.</a:t>
            </a:r>
          </a:p>
          <a:p>
            <a:pPr lvl="2"/>
            <a:endParaRPr lang="en-US" dirty="0" smtClean="0"/>
          </a:p>
          <a:p>
            <a:pPr lvl="2"/>
            <a:r>
              <a:rPr lang="en-US" dirty="0" smtClean="0"/>
              <a:t>If there is more than one filter, then we’ll have a chain of filters.</a:t>
            </a:r>
          </a:p>
        </p:txBody>
      </p:sp>
    </p:spTree>
    <p:extLst>
      <p:ext uri="{BB962C8B-B14F-4D97-AF65-F5344CB8AC3E}">
        <p14:creationId xmlns:p14="http://schemas.microsoft.com/office/powerpoint/2010/main" val="34484439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0971" y="3200484"/>
            <a:ext cx="7705725" cy="733563"/>
          </a:xfrm>
        </p:spPr>
        <p:txBody>
          <a:bodyPr>
            <a:normAutofit/>
          </a:bodyPr>
          <a:lstStyle/>
          <a:p>
            <a:pPr algn="ctr"/>
            <a:r>
              <a:rPr lang="en-US" dirty="0"/>
              <a:t>Java Server Pages (JSP)</a:t>
            </a:r>
          </a:p>
        </p:txBody>
      </p:sp>
    </p:spTree>
    <p:extLst>
      <p:ext uri="{BB962C8B-B14F-4D97-AF65-F5344CB8AC3E}">
        <p14:creationId xmlns:p14="http://schemas.microsoft.com/office/powerpoint/2010/main" val="32247623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3377" y="766826"/>
            <a:ext cx="2842945" cy="593092"/>
          </a:xfrm>
        </p:spPr>
        <p:txBody>
          <a:bodyPr/>
          <a:lstStyle/>
          <a:p>
            <a:r>
              <a:rPr lang="en-US" dirty="0" smtClean="0"/>
              <a:t>Servlet Filters</a:t>
            </a:r>
            <a:endParaRPr lang="ro-RO" dirty="0"/>
          </a:p>
        </p:txBody>
      </p:sp>
      <p:sp>
        <p:nvSpPr>
          <p:cNvPr id="3" name="Content Placeholder 2"/>
          <p:cNvSpPr>
            <a:spLocks noGrp="1"/>
          </p:cNvSpPr>
          <p:nvPr>
            <p:ph idx="1"/>
          </p:nvPr>
        </p:nvSpPr>
        <p:spPr/>
        <p:txBody>
          <a:bodyPr>
            <a:normAutofit/>
          </a:bodyPr>
          <a:lstStyle/>
          <a:p>
            <a:pPr lvl="1"/>
            <a:endParaRPr lang="en-US" dirty="0" smtClean="0"/>
          </a:p>
          <a:p>
            <a:pPr lvl="2"/>
            <a:endParaRPr lang="ro-RO" dirty="0"/>
          </a:p>
        </p:txBody>
      </p:sp>
      <p:sp>
        <p:nvSpPr>
          <p:cNvPr id="5" name="Rectangle 4"/>
          <p:cNvSpPr/>
          <p:nvPr/>
        </p:nvSpPr>
        <p:spPr>
          <a:xfrm>
            <a:off x="554470" y="1596831"/>
            <a:ext cx="8306898" cy="3970318"/>
          </a:xfrm>
          <a:prstGeom prst="rect">
            <a:avLst/>
          </a:prstGeom>
        </p:spPr>
        <p:txBody>
          <a:bodyPr wrap="square">
            <a:spAutoFit/>
          </a:bodyPr>
          <a:lstStyle/>
          <a:p>
            <a:pPr lvl="1"/>
            <a:endParaRPr lang="en-US" dirty="0" smtClean="0"/>
          </a:p>
          <a:p>
            <a:pPr lvl="1"/>
            <a:endParaRPr lang="en-US" dirty="0"/>
          </a:p>
          <a:p>
            <a:pPr lvl="1"/>
            <a:r>
              <a:rPr lang="en-US" dirty="0" smtClean="0"/>
              <a:t>In order to create a filter you should use the following instructions:</a:t>
            </a:r>
          </a:p>
          <a:p>
            <a:pPr lvl="1">
              <a:buFont typeface="Arial" pitchFamily="34" charset="0"/>
              <a:buChar char="•"/>
            </a:pPr>
            <a:endParaRPr lang="en-US" dirty="0" smtClean="0"/>
          </a:p>
          <a:p>
            <a:pPr marL="800100" lvl="1" indent="-342900">
              <a:buAutoNum type="arabicPeriod"/>
            </a:pPr>
            <a:r>
              <a:rPr lang="en-US" dirty="0" smtClean="0"/>
              <a:t>Implement interface Filter from </a:t>
            </a:r>
            <a:r>
              <a:rPr lang="en-US" dirty="0" err="1" smtClean="0"/>
              <a:t>javax.servlet</a:t>
            </a:r>
            <a:r>
              <a:rPr lang="en-US" dirty="0" smtClean="0"/>
              <a:t> package</a:t>
            </a:r>
          </a:p>
          <a:p>
            <a:pPr marL="800100" lvl="1" indent="-342900">
              <a:buAutoNum type="arabicPeriod"/>
            </a:pPr>
            <a:endParaRPr lang="en-US" dirty="0" smtClean="0"/>
          </a:p>
          <a:p>
            <a:pPr lvl="1"/>
            <a:r>
              <a:rPr lang="en-US" dirty="0" smtClean="0"/>
              <a:t>2. Implement method init().   </a:t>
            </a:r>
          </a:p>
          <a:p>
            <a:pPr lvl="1"/>
            <a:endParaRPr lang="en-US" dirty="0" smtClean="0"/>
          </a:p>
          <a:p>
            <a:pPr lvl="1"/>
            <a:r>
              <a:rPr lang="en-US" dirty="0" smtClean="0"/>
              <a:t>3. Implement method </a:t>
            </a:r>
            <a:r>
              <a:rPr lang="en-US" b="1" dirty="0" smtClean="0"/>
              <a:t>public void </a:t>
            </a:r>
            <a:r>
              <a:rPr lang="en-US" b="1" dirty="0" err="1" smtClean="0"/>
              <a:t>doFilter</a:t>
            </a:r>
            <a:r>
              <a:rPr lang="en-US" b="1" dirty="0" smtClean="0"/>
              <a:t> (</a:t>
            </a:r>
            <a:r>
              <a:rPr lang="en-US" b="1" dirty="0" err="1" smtClean="0"/>
              <a:t>ServletRequest</a:t>
            </a:r>
            <a:r>
              <a:rPr lang="en-US" b="1" dirty="0" smtClean="0"/>
              <a:t>, </a:t>
            </a:r>
            <a:r>
              <a:rPr lang="en-US" b="1" dirty="0" err="1" smtClean="0"/>
              <a:t>ServletResponse</a:t>
            </a:r>
            <a:r>
              <a:rPr lang="en-US" b="1" dirty="0" smtClean="0"/>
              <a:t>, </a:t>
            </a:r>
            <a:r>
              <a:rPr lang="en-US" b="1" dirty="0" err="1" smtClean="0"/>
              <a:t>FilterChain</a:t>
            </a:r>
            <a:r>
              <a:rPr lang="en-US" b="1" dirty="0" smtClean="0"/>
              <a:t>)</a:t>
            </a:r>
          </a:p>
          <a:p>
            <a:pPr lvl="1"/>
            <a:endParaRPr lang="en-US" dirty="0" smtClean="0"/>
          </a:p>
          <a:p>
            <a:pPr lvl="1"/>
            <a:r>
              <a:rPr lang="en-US" b="1" dirty="0" smtClean="0"/>
              <a:t>4. </a:t>
            </a:r>
            <a:r>
              <a:rPr lang="en-US" dirty="0" smtClean="0"/>
              <a:t>Implement method </a:t>
            </a:r>
            <a:r>
              <a:rPr lang="en-US" b="1" dirty="0" smtClean="0"/>
              <a:t>public void destroy()</a:t>
            </a:r>
            <a:endParaRPr lang="en-US" dirty="0" smtClean="0"/>
          </a:p>
          <a:p>
            <a:pPr lvl="2">
              <a:buFont typeface="Arial" pitchFamily="34" charset="0"/>
              <a:buChar char="•"/>
            </a:pPr>
            <a:endParaRPr lang="en-US" dirty="0" smtClean="0"/>
          </a:p>
          <a:p>
            <a:pPr lvl="2"/>
            <a:endParaRPr lang="en-US" dirty="0" smtClean="0"/>
          </a:p>
        </p:txBody>
      </p:sp>
    </p:spTree>
    <p:extLst>
      <p:ext uri="{BB962C8B-B14F-4D97-AF65-F5344CB8AC3E}">
        <p14:creationId xmlns:p14="http://schemas.microsoft.com/office/powerpoint/2010/main" val="34484439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755" y="766826"/>
            <a:ext cx="2842945" cy="593092"/>
          </a:xfrm>
        </p:spPr>
        <p:txBody>
          <a:bodyPr/>
          <a:lstStyle/>
          <a:p>
            <a:r>
              <a:rPr lang="en-US" dirty="0" err="1" smtClean="0"/>
              <a:t>Servlet</a:t>
            </a:r>
            <a:r>
              <a:rPr lang="en-US" dirty="0" smtClean="0"/>
              <a:t> Filters</a:t>
            </a:r>
            <a:endParaRPr lang="ro-RO" dirty="0"/>
          </a:p>
        </p:txBody>
      </p:sp>
      <p:sp>
        <p:nvSpPr>
          <p:cNvPr id="3" name="Content Placeholder 2"/>
          <p:cNvSpPr>
            <a:spLocks noGrp="1"/>
          </p:cNvSpPr>
          <p:nvPr>
            <p:ph idx="1"/>
          </p:nvPr>
        </p:nvSpPr>
        <p:spPr/>
        <p:txBody>
          <a:bodyPr>
            <a:normAutofit/>
          </a:bodyPr>
          <a:lstStyle/>
          <a:p>
            <a:pPr lvl="1"/>
            <a:endParaRPr lang="en-US" dirty="0" smtClean="0"/>
          </a:p>
          <a:p>
            <a:pPr lvl="2"/>
            <a:endParaRPr lang="ro-RO" dirty="0"/>
          </a:p>
        </p:txBody>
      </p:sp>
      <p:sp>
        <p:nvSpPr>
          <p:cNvPr id="5" name="Rectangle 4"/>
          <p:cNvSpPr/>
          <p:nvPr/>
        </p:nvSpPr>
        <p:spPr>
          <a:xfrm>
            <a:off x="720723" y="1600201"/>
            <a:ext cx="7974390" cy="4247317"/>
          </a:xfrm>
          <a:prstGeom prst="rect">
            <a:avLst/>
          </a:prstGeom>
        </p:spPr>
        <p:txBody>
          <a:bodyPr wrap="square">
            <a:spAutoFit/>
          </a:bodyPr>
          <a:lstStyle/>
          <a:p>
            <a:pPr lvl="1"/>
            <a:r>
              <a:rPr lang="en-US" dirty="0" smtClean="0"/>
              <a:t>5. Declare the filter in </a:t>
            </a:r>
            <a:r>
              <a:rPr lang="en-US" b="1" dirty="0" smtClean="0"/>
              <a:t>web.xml </a:t>
            </a:r>
            <a:r>
              <a:rPr lang="en-US" dirty="0" smtClean="0"/>
              <a:t>deployment descriptor</a:t>
            </a:r>
          </a:p>
          <a:p>
            <a:pPr lvl="1"/>
            <a:r>
              <a:rPr lang="en-US" b="1" dirty="0" smtClean="0"/>
              <a:t>&lt;filter&gt;</a:t>
            </a:r>
          </a:p>
          <a:p>
            <a:pPr lvl="1"/>
            <a:r>
              <a:rPr lang="en-US" b="1" dirty="0" smtClean="0"/>
              <a:t>   &lt;filter-name&gt;</a:t>
            </a:r>
            <a:r>
              <a:rPr lang="en-US" b="1" dirty="0" err="1" smtClean="0"/>
              <a:t>SomeFilter</a:t>
            </a:r>
            <a:r>
              <a:rPr lang="en-US" b="1" dirty="0" smtClean="0"/>
              <a:t>&lt;/filter-name&gt;</a:t>
            </a:r>
          </a:p>
          <a:p>
            <a:pPr lvl="1"/>
            <a:r>
              <a:rPr lang="en-US" b="1" dirty="0" smtClean="0"/>
              <a:t>   &lt;filter-class&gt;ro.teamnet.z2h.SomeFilter&lt;/filter-class&gt;</a:t>
            </a:r>
          </a:p>
          <a:p>
            <a:pPr lvl="1"/>
            <a:r>
              <a:rPr lang="en-US" b="1" dirty="0" smtClean="0"/>
              <a:t>   &lt;init-</a:t>
            </a:r>
            <a:r>
              <a:rPr lang="en-US" b="1" dirty="0" err="1" smtClean="0"/>
              <a:t>param</a:t>
            </a:r>
            <a:r>
              <a:rPr lang="en-US" b="1" dirty="0" smtClean="0"/>
              <a:t>&gt;</a:t>
            </a:r>
          </a:p>
          <a:p>
            <a:pPr lvl="1"/>
            <a:r>
              <a:rPr lang="en-US" b="1" dirty="0" smtClean="0"/>
              <a:t>	  &lt;</a:t>
            </a:r>
            <a:r>
              <a:rPr lang="en-US" b="1" dirty="0" err="1" smtClean="0"/>
              <a:t>param</a:t>
            </a:r>
            <a:r>
              <a:rPr lang="en-US" b="1" dirty="0" smtClean="0"/>
              <a:t>-name&gt;</a:t>
            </a:r>
            <a:r>
              <a:rPr lang="en-US" b="1" dirty="0" err="1" smtClean="0"/>
              <a:t>someInitParam</a:t>
            </a:r>
            <a:r>
              <a:rPr lang="en-US" b="1" dirty="0" smtClean="0"/>
              <a:t>&lt;/</a:t>
            </a:r>
            <a:r>
              <a:rPr lang="en-US" b="1" dirty="0" err="1" smtClean="0"/>
              <a:t>param</a:t>
            </a:r>
            <a:r>
              <a:rPr lang="en-US" b="1" dirty="0" smtClean="0"/>
              <a:t>-name&gt;</a:t>
            </a:r>
          </a:p>
          <a:p>
            <a:pPr lvl="1"/>
            <a:r>
              <a:rPr lang="en-US" b="1" dirty="0" smtClean="0"/>
              <a:t>	  &lt;</a:t>
            </a:r>
            <a:r>
              <a:rPr lang="en-US" b="1" dirty="0" err="1" smtClean="0"/>
              <a:t>param</a:t>
            </a:r>
            <a:r>
              <a:rPr lang="en-US" b="1" dirty="0" smtClean="0"/>
              <a:t>-value&gt;Init Parameter Value&lt;/</a:t>
            </a:r>
            <a:r>
              <a:rPr lang="en-US" b="1" dirty="0" err="1" smtClean="0"/>
              <a:t>param</a:t>
            </a:r>
            <a:r>
              <a:rPr lang="en-US" b="1" dirty="0" smtClean="0"/>
              <a:t>-value&gt;</a:t>
            </a:r>
          </a:p>
          <a:p>
            <a:pPr lvl="1"/>
            <a:r>
              <a:rPr lang="en-US" b="1" dirty="0" smtClean="0"/>
              <a:t>   &lt;/init-</a:t>
            </a:r>
            <a:r>
              <a:rPr lang="en-US" b="1" dirty="0" err="1" smtClean="0"/>
              <a:t>param</a:t>
            </a:r>
            <a:r>
              <a:rPr lang="en-US" b="1" dirty="0" smtClean="0"/>
              <a:t>&gt;</a:t>
            </a:r>
          </a:p>
          <a:p>
            <a:pPr lvl="1"/>
            <a:r>
              <a:rPr lang="en-US" b="1" dirty="0" smtClean="0"/>
              <a:t>&lt;/filter&gt;</a:t>
            </a:r>
          </a:p>
          <a:p>
            <a:pPr lvl="1"/>
            <a:r>
              <a:rPr lang="en-US" dirty="0" smtClean="0"/>
              <a:t>6. Map the Filter to the components/</a:t>
            </a:r>
            <a:r>
              <a:rPr lang="en-US" dirty="0" err="1" smtClean="0"/>
              <a:t>url</a:t>
            </a:r>
            <a:r>
              <a:rPr lang="en-US" dirty="0" smtClean="0"/>
              <a:t> that you want this filter to apply</a:t>
            </a:r>
          </a:p>
          <a:p>
            <a:pPr lvl="1"/>
            <a:r>
              <a:rPr lang="en-US" b="1" dirty="0" smtClean="0"/>
              <a:t>&lt;filter-mapping&gt;</a:t>
            </a:r>
          </a:p>
          <a:p>
            <a:pPr lvl="1"/>
            <a:r>
              <a:rPr lang="en-US" b="1" dirty="0" smtClean="0"/>
              <a:t>   &lt;filter-name&gt;</a:t>
            </a:r>
            <a:r>
              <a:rPr lang="en-US" b="1" dirty="0" err="1" smtClean="0"/>
              <a:t>SomeFilter</a:t>
            </a:r>
            <a:r>
              <a:rPr lang="en-US" b="1" dirty="0" smtClean="0"/>
              <a:t>&lt;/filter-name&gt;</a:t>
            </a:r>
          </a:p>
          <a:p>
            <a:pPr lvl="1"/>
            <a:r>
              <a:rPr lang="en-US" b="1" dirty="0" smtClean="0"/>
              <a:t>   &lt;</a:t>
            </a:r>
            <a:r>
              <a:rPr lang="en-US" b="1" dirty="0" err="1" smtClean="0"/>
              <a:t>url</a:t>
            </a:r>
            <a:r>
              <a:rPr lang="en-US" b="1" dirty="0" smtClean="0"/>
              <a:t>-pattern&gt;/</a:t>
            </a:r>
            <a:r>
              <a:rPr lang="en-US" b="1" dirty="0" err="1" smtClean="0"/>
              <a:t>someURL</a:t>
            </a:r>
            <a:r>
              <a:rPr lang="en-US" b="1" dirty="0" smtClean="0"/>
              <a:t>&lt;/</a:t>
            </a:r>
            <a:r>
              <a:rPr lang="en-US" b="1" dirty="0" err="1" smtClean="0"/>
              <a:t>url</a:t>
            </a:r>
            <a:r>
              <a:rPr lang="en-US" b="1" dirty="0" smtClean="0"/>
              <a:t>-pattern&gt;</a:t>
            </a:r>
          </a:p>
          <a:p>
            <a:pPr lvl="1"/>
            <a:r>
              <a:rPr lang="en-US" b="1" dirty="0" smtClean="0"/>
              <a:t>&lt;/filter-mapping&gt;</a:t>
            </a:r>
          </a:p>
          <a:p>
            <a:pPr lvl="2"/>
            <a:endParaRPr lang="en-US" dirty="0" smtClean="0"/>
          </a:p>
        </p:txBody>
      </p:sp>
    </p:spTree>
    <p:extLst>
      <p:ext uri="{BB962C8B-B14F-4D97-AF65-F5344CB8AC3E}">
        <p14:creationId xmlns:p14="http://schemas.microsoft.com/office/powerpoint/2010/main" val="34484439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Filters - workshop</a:t>
            </a:r>
            <a:endParaRPr lang="ro-RO" dirty="0"/>
          </a:p>
        </p:txBody>
      </p:sp>
      <p:sp>
        <p:nvSpPr>
          <p:cNvPr id="8" name="Rectangle 7"/>
          <p:cNvSpPr/>
          <p:nvPr/>
        </p:nvSpPr>
        <p:spPr>
          <a:xfrm>
            <a:off x="703172" y="1719840"/>
            <a:ext cx="7725128" cy="923330"/>
          </a:xfrm>
          <a:prstGeom prst="rect">
            <a:avLst/>
          </a:prstGeom>
        </p:spPr>
        <p:txBody>
          <a:bodyPr wrap="square">
            <a:spAutoFit/>
          </a:bodyPr>
          <a:lstStyle/>
          <a:p>
            <a:pPr marL="285750" indent="-285750">
              <a:buFont typeface="Arial" panose="020B0604020202020204" pitchFamily="34" charset="0"/>
              <a:buChar char="•"/>
            </a:pPr>
            <a:r>
              <a:rPr lang="en-US" dirty="0"/>
              <a:t>Open file </a:t>
            </a:r>
            <a:r>
              <a:rPr lang="en-US" dirty="0" err="1"/>
              <a:t>WorkShop</a:t>
            </a:r>
            <a:r>
              <a:rPr lang="en-US" dirty="0"/>
              <a:t> 3 - </a:t>
            </a:r>
            <a:r>
              <a:rPr lang="en-US" dirty="0" smtClean="0"/>
              <a:t>ServletFilters.docx</a:t>
            </a:r>
          </a:p>
          <a:p>
            <a:endParaRPr lang="en-US" b="1" dirty="0" smtClean="0"/>
          </a:p>
          <a:p>
            <a:pPr marL="285750" indent="-285750">
              <a:buFont typeface="Arial" panose="020B0604020202020204" pitchFamily="34" charset="0"/>
              <a:buChar char="•"/>
            </a:pPr>
            <a:r>
              <a:rPr lang="en-US" dirty="0" smtClean="0"/>
              <a:t>Begin workshop </a:t>
            </a:r>
            <a:endParaRPr lang="en-US" dirty="0"/>
          </a:p>
        </p:txBody>
      </p:sp>
      <p:pic>
        <p:nvPicPr>
          <p:cNvPr id="7"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19006" y="2800910"/>
            <a:ext cx="4093459" cy="3161362"/>
          </a:xfrm>
        </p:spPr>
      </p:pic>
    </p:spTree>
    <p:extLst>
      <p:ext uri="{BB962C8B-B14F-4D97-AF65-F5344CB8AC3E}">
        <p14:creationId xmlns:p14="http://schemas.microsoft.com/office/powerpoint/2010/main" val="55480728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0971" y="3200484"/>
            <a:ext cx="7705725" cy="733563"/>
          </a:xfrm>
        </p:spPr>
        <p:txBody>
          <a:bodyPr>
            <a:normAutofit/>
          </a:bodyPr>
          <a:lstStyle/>
          <a:p>
            <a:pPr algn="ctr"/>
            <a:r>
              <a:rPr lang="en-US" dirty="0"/>
              <a:t>HTTP Session</a:t>
            </a:r>
          </a:p>
        </p:txBody>
      </p:sp>
    </p:spTree>
    <p:extLst>
      <p:ext uri="{BB962C8B-B14F-4D97-AF65-F5344CB8AC3E}">
        <p14:creationId xmlns:p14="http://schemas.microsoft.com/office/powerpoint/2010/main" val="809285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0800" y="766825"/>
            <a:ext cx="3199956" cy="593092"/>
          </a:xfrm>
        </p:spPr>
        <p:txBody>
          <a:bodyPr/>
          <a:lstStyle/>
          <a:p>
            <a:r>
              <a:rPr lang="en-US" dirty="0" smtClean="0"/>
              <a:t>HTTP Session</a:t>
            </a:r>
            <a:endParaRPr lang="ro-RO" dirty="0"/>
          </a:p>
        </p:txBody>
      </p:sp>
      <p:sp>
        <p:nvSpPr>
          <p:cNvPr id="3" name="Content Placeholder 2"/>
          <p:cNvSpPr>
            <a:spLocks noGrp="1"/>
          </p:cNvSpPr>
          <p:nvPr>
            <p:ph idx="1"/>
          </p:nvPr>
        </p:nvSpPr>
        <p:spPr>
          <a:xfrm>
            <a:off x="607834" y="2064026"/>
            <a:ext cx="8107187" cy="4415797"/>
          </a:xfrm>
        </p:spPr>
        <p:txBody>
          <a:bodyPr>
            <a:normAutofit/>
          </a:bodyPr>
          <a:lstStyle/>
          <a:p>
            <a:r>
              <a:rPr lang="en-US" sz="2000" b="1" dirty="0" smtClean="0"/>
              <a:t>Problem with the HTTP Protocol</a:t>
            </a:r>
          </a:p>
          <a:p>
            <a:pPr lvl="1"/>
            <a:r>
              <a:rPr lang="en-US" sz="1800" dirty="0" smtClean="0"/>
              <a:t>It is stateless - it cannot keep the conversational state between requests received from the same user</a:t>
            </a:r>
          </a:p>
          <a:p>
            <a:pPr marL="457200" lvl="1" indent="0">
              <a:buNone/>
            </a:pPr>
            <a:endParaRPr lang="en-US" sz="1800" dirty="0" smtClean="0"/>
          </a:p>
          <a:p>
            <a:r>
              <a:rPr lang="en-US" sz="2200" b="1" dirty="0" smtClean="0"/>
              <a:t>Fix</a:t>
            </a:r>
          </a:p>
          <a:p>
            <a:pPr lvl="1"/>
            <a:r>
              <a:rPr lang="en-US" sz="1800" dirty="0" smtClean="0"/>
              <a:t>The problem was solved by adding a specific attribute to our requests, </a:t>
            </a:r>
            <a:r>
              <a:rPr lang="en-US" sz="1800" b="1" dirty="0" smtClean="0"/>
              <a:t>JSESSIONID</a:t>
            </a:r>
          </a:p>
          <a:p>
            <a:pPr lvl="1"/>
            <a:r>
              <a:rPr lang="en-US" sz="1800" dirty="0" smtClean="0"/>
              <a:t>By using this JSESSIONID, the Servlet Container knows how to re-establish the conversational state of the same client between requests</a:t>
            </a:r>
          </a:p>
          <a:p>
            <a:pPr lvl="1"/>
            <a:r>
              <a:rPr lang="en-US" sz="1800" dirty="0" smtClean="0"/>
              <a:t>If the request does not contain the JSESSIONID, a new conversational state will be registered to the client by associating a new JSESSIONID</a:t>
            </a:r>
          </a:p>
          <a:p>
            <a:pPr lvl="1"/>
            <a:r>
              <a:rPr lang="en-US" sz="1800" dirty="0" smtClean="0"/>
              <a:t>This conversation state is represented in the Servlet API by the type </a:t>
            </a:r>
            <a:r>
              <a:rPr lang="en-US" sz="1800" b="1" dirty="0" smtClean="0"/>
              <a:t>HttpSession</a:t>
            </a:r>
            <a:endParaRPr lang="en-US" sz="1800" dirty="0" smtClean="0"/>
          </a:p>
          <a:p>
            <a:endParaRPr lang="en-US" dirty="0"/>
          </a:p>
          <a:p>
            <a:endParaRPr lang="ro-RO"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4238" y="401384"/>
            <a:ext cx="1190625" cy="1323975"/>
          </a:xfrm>
          <a:prstGeom prst="rect">
            <a:avLst/>
          </a:prstGeom>
        </p:spPr>
      </p:pic>
    </p:spTree>
    <p:extLst>
      <p:ext uri="{BB962C8B-B14F-4D97-AF65-F5344CB8AC3E}">
        <p14:creationId xmlns:p14="http://schemas.microsoft.com/office/powerpoint/2010/main" val="142035991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Session</a:t>
            </a:r>
            <a:endParaRPr lang="ro-RO" dirty="0"/>
          </a:p>
        </p:txBody>
      </p:sp>
      <p:sp>
        <p:nvSpPr>
          <p:cNvPr id="3" name="Content Placeholder 2"/>
          <p:cNvSpPr>
            <a:spLocks noGrp="1"/>
          </p:cNvSpPr>
          <p:nvPr>
            <p:ph idx="1"/>
          </p:nvPr>
        </p:nvSpPr>
        <p:spPr>
          <a:xfrm>
            <a:off x="720724" y="1528217"/>
            <a:ext cx="7704139" cy="4817979"/>
          </a:xfrm>
        </p:spPr>
        <p:txBody>
          <a:bodyPr>
            <a:normAutofit/>
          </a:bodyPr>
          <a:lstStyle/>
          <a:p>
            <a:pPr marL="0" indent="0">
              <a:buNone/>
            </a:pPr>
            <a:r>
              <a:rPr lang="en-US" b="1" dirty="0" smtClean="0"/>
              <a:t>JSESSIONID can be sent to the client and back to server in 3 different ways:</a:t>
            </a:r>
          </a:p>
          <a:p>
            <a:pPr lvl="1"/>
            <a:r>
              <a:rPr lang="en-US" dirty="0" smtClean="0"/>
              <a:t>By using Cookies</a:t>
            </a:r>
          </a:p>
          <a:p>
            <a:pPr lvl="1"/>
            <a:r>
              <a:rPr lang="en-US" dirty="0" smtClean="0"/>
              <a:t>By using query string for GET requests</a:t>
            </a:r>
          </a:p>
          <a:p>
            <a:pPr lvl="1"/>
            <a:r>
              <a:rPr lang="en-US" dirty="0" smtClean="0"/>
              <a:t>By using input hidden for POST requests </a:t>
            </a:r>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dirty="0" smtClean="0"/>
          </a:p>
          <a:p>
            <a:endParaRPr lang="en-US" dirty="0"/>
          </a:p>
          <a:p>
            <a:endParaRPr lang="ro-RO"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4238" y="401384"/>
            <a:ext cx="1190625" cy="1323975"/>
          </a:xfrm>
          <a:prstGeom prst="rect">
            <a:avLst/>
          </a:prstGeom>
        </p:spPr>
      </p:pic>
      <p:pic>
        <p:nvPicPr>
          <p:cNvPr id="41987" name="Picture 3" descr="E:\Z2H\Servlets\JSESSIONID.gif"/>
          <p:cNvPicPr>
            <a:picLocks noChangeAspect="1" noChangeArrowheads="1"/>
          </p:cNvPicPr>
          <p:nvPr/>
        </p:nvPicPr>
        <p:blipFill>
          <a:blip r:embed="rId4"/>
          <a:srcRect/>
          <a:stretch>
            <a:fillRect/>
          </a:stretch>
        </p:blipFill>
        <p:spPr bwMode="auto">
          <a:xfrm>
            <a:off x="1123031" y="3205664"/>
            <a:ext cx="6689474" cy="3140532"/>
          </a:xfrm>
          <a:prstGeom prst="rect">
            <a:avLst/>
          </a:prstGeom>
          <a:noFill/>
        </p:spPr>
      </p:pic>
    </p:spTree>
    <p:extLst>
      <p:ext uri="{BB962C8B-B14F-4D97-AF65-F5344CB8AC3E}">
        <p14:creationId xmlns:p14="http://schemas.microsoft.com/office/powerpoint/2010/main" val="142035991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9511" y="766826"/>
            <a:ext cx="3245112" cy="593092"/>
          </a:xfrm>
        </p:spPr>
        <p:txBody>
          <a:bodyPr/>
          <a:lstStyle/>
          <a:p>
            <a:r>
              <a:rPr lang="en-US" dirty="0" smtClean="0"/>
              <a:t>HTTP Session</a:t>
            </a:r>
            <a:endParaRPr lang="ro-RO"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4238" y="401384"/>
            <a:ext cx="1190625" cy="1323975"/>
          </a:xfrm>
          <a:prstGeom prst="rect">
            <a:avLst/>
          </a:prstGeom>
        </p:spPr>
      </p:pic>
      <p:sp>
        <p:nvSpPr>
          <p:cNvPr id="4" name="Rectangle 3"/>
          <p:cNvSpPr/>
          <p:nvPr/>
        </p:nvSpPr>
        <p:spPr>
          <a:xfrm>
            <a:off x="620889" y="1725360"/>
            <a:ext cx="7687733" cy="2327352"/>
          </a:xfrm>
          <a:prstGeom prst="rect">
            <a:avLst/>
          </a:prstGeom>
        </p:spPr>
        <p:txBody>
          <a:bodyPr wrap="square">
            <a:spAutoFit/>
          </a:bodyPr>
          <a:lstStyle/>
          <a:p>
            <a:r>
              <a:rPr lang="en-US" dirty="0">
                <a:solidFill>
                  <a:srgbClr val="565A5C"/>
                </a:solidFill>
                <a:latin typeface="Arial"/>
                <a:cs typeface="Arial"/>
              </a:rPr>
              <a:t>The</a:t>
            </a:r>
            <a:r>
              <a:rPr lang="en-US" dirty="0">
                <a:solidFill>
                  <a:srgbClr val="000000"/>
                </a:solidFill>
                <a:latin typeface="verdana" panose="020B0604030504040204" pitchFamily="34" charset="0"/>
              </a:rPr>
              <a:t> </a:t>
            </a:r>
            <a:r>
              <a:rPr lang="en-US" dirty="0" err="1">
                <a:solidFill>
                  <a:srgbClr val="565A5C"/>
                </a:solidFill>
                <a:latin typeface="Arial"/>
                <a:cs typeface="Arial"/>
              </a:rPr>
              <a:t>HttpServletRequest</a:t>
            </a:r>
            <a:r>
              <a:rPr lang="en-US" dirty="0">
                <a:solidFill>
                  <a:srgbClr val="000000"/>
                </a:solidFill>
                <a:latin typeface="verdana" panose="020B0604030504040204" pitchFamily="34" charset="0"/>
              </a:rPr>
              <a:t> </a:t>
            </a:r>
            <a:r>
              <a:rPr lang="en-US" dirty="0">
                <a:solidFill>
                  <a:srgbClr val="565A5C"/>
                </a:solidFill>
                <a:latin typeface="Arial"/>
                <a:cs typeface="Arial"/>
              </a:rPr>
              <a:t>interface provides two methods to get the object of </a:t>
            </a:r>
            <a:r>
              <a:rPr lang="en-US" dirty="0" err="1">
                <a:solidFill>
                  <a:srgbClr val="565A5C"/>
                </a:solidFill>
                <a:latin typeface="Arial"/>
                <a:cs typeface="Arial"/>
              </a:rPr>
              <a:t>HttpSession</a:t>
            </a:r>
            <a:r>
              <a:rPr lang="en-US" dirty="0">
                <a:solidFill>
                  <a:srgbClr val="565A5C"/>
                </a:solidFill>
                <a:latin typeface="Arial"/>
                <a:cs typeface="Arial"/>
              </a:rPr>
              <a:t>:</a:t>
            </a:r>
          </a:p>
          <a:p>
            <a:pPr>
              <a:buFont typeface="+mj-lt"/>
              <a:buAutoNum type="arabicPeriod"/>
            </a:pPr>
            <a:r>
              <a:rPr lang="en-US" dirty="0">
                <a:solidFill>
                  <a:srgbClr val="565A5C"/>
                </a:solidFill>
                <a:latin typeface="Arial"/>
                <a:cs typeface="Arial"/>
              </a:rPr>
              <a:t> public </a:t>
            </a:r>
            <a:r>
              <a:rPr lang="en-US" dirty="0" err="1">
                <a:solidFill>
                  <a:srgbClr val="565A5C"/>
                </a:solidFill>
                <a:latin typeface="Arial"/>
                <a:cs typeface="Arial"/>
              </a:rPr>
              <a:t>HttpSession</a:t>
            </a:r>
            <a:r>
              <a:rPr lang="en-US" dirty="0">
                <a:solidFill>
                  <a:srgbClr val="565A5C"/>
                </a:solidFill>
                <a:latin typeface="Arial"/>
                <a:cs typeface="Arial"/>
              </a:rPr>
              <a:t> </a:t>
            </a:r>
            <a:r>
              <a:rPr lang="en-US" b="1" dirty="0" err="1">
                <a:solidFill>
                  <a:srgbClr val="565A5C"/>
                </a:solidFill>
                <a:latin typeface="Arial"/>
                <a:cs typeface="Arial"/>
              </a:rPr>
              <a:t>getSession</a:t>
            </a:r>
            <a:r>
              <a:rPr lang="en-US" b="1" dirty="0">
                <a:solidFill>
                  <a:srgbClr val="565A5C"/>
                </a:solidFill>
                <a:latin typeface="Arial"/>
                <a:cs typeface="Arial"/>
              </a:rPr>
              <a:t>()</a:t>
            </a:r>
            <a:r>
              <a:rPr lang="en-US" dirty="0">
                <a:solidFill>
                  <a:srgbClr val="565A5C"/>
                </a:solidFill>
                <a:latin typeface="Arial"/>
                <a:cs typeface="Arial"/>
              </a:rPr>
              <a:t>:Returns the current session associated with this request, or if the request does not have a session, creates one.</a:t>
            </a:r>
          </a:p>
          <a:p>
            <a:pPr>
              <a:buFont typeface="+mj-lt"/>
              <a:buAutoNum type="arabicPeriod"/>
            </a:pPr>
            <a:r>
              <a:rPr lang="en-US" dirty="0">
                <a:solidFill>
                  <a:srgbClr val="565A5C"/>
                </a:solidFill>
                <a:latin typeface="Arial"/>
                <a:cs typeface="Arial"/>
              </a:rPr>
              <a:t> public </a:t>
            </a:r>
            <a:r>
              <a:rPr lang="en-US" dirty="0" err="1">
                <a:solidFill>
                  <a:srgbClr val="565A5C"/>
                </a:solidFill>
                <a:latin typeface="Arial"/>
                <a:cs typeface="Arial"/>
              </a:rPr>
              <a:t>HttpSession</a:t>
            </a:r>
            <a:r>
              <a:rPr lang="en-US" dirty="0">
                <a:solidFill>
                  <a:srgbClr val="565A5C"/>
                </a:solidFill>
                <a:latin typeface="Arial"/>
                <a:cs typeface="Arial"/>
              </a:rPr>
              <a:t> </a:t>
            </a:r>
            <a:r>
              <a:rPr lang="en-US" b="1" dirty="0" err="1">
                <a:solidFill>
                  <a:srgbClr val="565A5C"/>
                </a:solidFill>
                <a:latin typeface="Arial"/>
                <a:cs typeface="Arial"/>
              </a:rPr>
              <a:t>getSession</a:t>
            </a:r>
            <a:r>
              <a:rPr lang="en-US" b="1" dirty="0">
                <a:solidFill>
                  <a:srgbClr val="565A5C"/>
                </a:solidFill>
                <a:latin typeface="Arial"/>
                <a:cs typeface="Arial"/>
              </a:rPr>
              <a:t>(</a:t>
            </a:r>
            <a:r>
              <a:rPr lang="en-US" b="1" dirty="0" err="1">
                <a:solidFill>
                  <a:srgbClr val="565A5C"/>
                </a:solidFill>
                <a:latin typeface="Arial"/>
                <a:cs typeface="Arial"/>
              </a:rPr>
              <a:t>boolean</a:t>
            </a:r>
            <a:r>
              <a:rPr lang="en-US" b="1" dirty="0">
                <a:solidFill>
                  <a:srgbClr val="565A5C"/>
                </a:solidFill>
                <a:latin typeface="Arial"/>
                <a:cs typeface="Arial"/>
              </a:rPr>
              <a:t> create)</a:t>
            </a:r>
            <a:r>
              <a:rPr lang="en-US" dirty="0">
                <a:solidFill>
                  <a:srgbClr val="565A5C"/>
                </a:solidFill>
                <a:latin typeface="Arial"/>
                <a:cs typeface="Arial"/>
              </a:rPr>
              <a:t>:Returns the current </a:t>
            </a:r>
            <a:r>
              <a:rPr lang="en-US" dirty="0" err="1">
                <a:solidFill>
                  <a:srgbClr val="565A5C"/>
                </a:solidFill>
                <a:latin typeface="Arial"/>
                <a:cs typeface="Arial"/>
              </a:rPr>
              <a:t>HttpSession</a:t>
            </a:r>
            <a:r>
              <a:rPr lang="en-US" dirty="0">
                <a:solidFill>
                  <a:srgbClr val="565A5C"/>
                </a:solidFill>
                <a:latin typeface="Arial"/>
                <a:cs typeface="Arial"/>
              </a:rPr>
              <a:t> associated with this request or, if there is no current session and create is true, returns a new session.</a:t>
            </a:r>
          </a:p>
        </p:txBody>
      </p:sp>
      <p:pic>
        <p:nvPicPr>
          <p:cNvPr id="1026" name="Picture 2" descr="HttpSession objec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9240" y="3939822"/>
            <a:ext cx="6282981" cy="2714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035991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9511" y="766826"/>
            <a:ext cx="3245112" cy="593092"/>
          </a:xfrm>
        </p:spPr>
        <p:txBody>
          <a:bodyPr/>
          <a:lstStyle/>
          <a:p>
            <a:r>
              <a:rPr lang="en-US" dirty="0" smtClean="0"/>
              <a:t>HTTP Session</a:t>
            </a:r>
            <a:endParaRPr lang="ro-RO" dirty="0"/>
          </a:p>
        </p:txBody>
      </p:sp>
      <p:sp>
        <p:nvSpPr>
          <p:cNvPr id="3" name="Content Placeholder 2"/>
          <p:cNvSpPr>
            <a:spLocks noGrp="1"/>
          </p:cNvSpPr>
          <p:nvPr>
            <p:ph idx="1"/>
          </p:nvPr>
        </p:nvSpPr>
        <p:spPr>
          <a:xfrm>
            <a:off x="720724" y="1635049"/>
            <a:ext cx="8062031" cy="5222952"/>
          </a:xfrm>
        </p:spPr>
        <p:txBody>
          <a:bodyPr>
            <a:normAutofit fontScale="40000" lnSpcReduction="20000"/>
          </a:bodyPr>
          <a:lstStyle/>
          <a:p>
            <a:pPr algn="l"/>
            <a:endParaRPr lang="en-US" dirty="0" smtClean="0"/>
          </a:p>
          <a:p>
            <a:pPr algn="l"/>
            <a:endParaRPr lang="en-US" dirty="0" smtClean="0"/>
          </a:p>
          <a:p>
            <a:pPr algn="l"/>
            <a:endParaRPr lang="en-US" dirty="0" smtClean="0"/>
          </a:p>
          <a:p>
            <a:pPr algn="l"/>
            <a:endParaRPr lang="en-US" dirty="0" smtClean="0"/>
          </a:p>
          <a:p>
            <a:pPr algn="l"/>
            <a:endParaRPr lang="en-US" dirty="0" smtClean="0"/>
          </a:p>
          <a:p>
            <a:pPr algn="l"/>
            <a:r>
              <a:rPr lang="en-US" sz="4000" dirty="0" smtClean="0"/>
              <a:t>HttpSession object could be retrieved from the current HttpServletRequest object</a:t>
            </a:r>
          </a:p>
          <a:p>
            <a:pPr algn="l"/>
            <a:endParaRPr lang="en-US" sz="4000" dirty="0" smtClean="0"/>
          </a:p>
          <a:p>
            <a:pPr algn="l"/>
            <a:r>
              <a:rPr lang="en-US" sz="4000" dirty="0" smtClean="0"/>
              <a:t>HttpSession most important methods are:</a:t>
            </a:r>
          </a:p>
          <a:p>
            <a:pPr lvl="2" algn="l"/>
            <a:r>
              <a:rPr lang="en-US" sz="4000" dirty="0" err="1" smtClean="0">
                <a:hlinkClick r:id="rId2"/>
              </a:rPr>
              <a:t>getAttribute</a:t>
            </a:r>
            <a:r>
              <a:rPr lang="en-US" sz="4000" dirty="0" smtClean="0"/>
              <a:t>(</a:t>
            </a:r>
            <a:r>
              <a:rPr lang="en-US" sz="4000" dirty="0" smtClean="0">
                <a:hlinkClick r:id="rId3" tooltip="class or interface in java.lang"/>
              </a:rPr>
              <a:t>String</a:t>
            </a:r>
            <a:r>
              <a:rPr lang="en-US" sz="4000" dirty="0" smtClean="0"/>
              <a:t> name) </a:t>
            </a:r>
            <a:br>
              <a:rPr lang="en-US" sz="4000" dirty="0" smtClean="0"/>
            </a:br>
            <a:r>
              <a:rPr lang="en-US" sz="4000" dirty="0" smtClean="0"/>
              <a:t>          Returns the object bound with the specified name in this session, or null if no object is bound under the name.</a:t>
            </a:r>
          </a:p>
          <a:p>
            <a:pPr lvl="2" algn="l"/>
            <a:r>
              <a:rPr lang="en-US" sz="4000" b="1" dirty="0" err="1" smtClean="0">
                <a:hlinkClick r:id="rId2"/>
              </a:rPr>
              <a:t>setAttribute</a:t>
            </a:r>
            <a:r>
              <a:rPr lang="en-US" sz="4000" dirty="0" smtClean="0"/>
              <a:t>(</a:t>
            </a:r>
            <a:r>
              <a:rPr lang="en-US" sz="4000" dirty="0" smtClean="0">
                <a:hlinkClick r:id="rId3" tooltip="class or interface in java.lang"/>
              </a:rPr>
              <a:t>String</a:t>
            </a:r>
            <a:r>
              <a:rPr lang="en-US" sz="4000" dirty="0" smtClean="0"/>
              <a:t> name, </a:t>
            </a:r>
            <a:r>
              <a:rPr lang="en-US" sz="4000" dirty="0" smtClean="0">
                <a:hlinkClick r:id="rId4" tooltip="class or interface in java.lang"/>
              </a:rPr>
              <a:t>Object</a:t>
            </a:r>
            <a:r>
              <a:rPr lang="en-US" sz="4000" dirty="0" smtClean="0"/>
              <a:t> value) </a:t>
            </a:r>
            <a:br>
              <a:rPr lang="en-US" sz="4000" dirty="0" smtClean="0"/>
            </a:br>
            <a:r>
              <a:rPr lang="en-US" sz="4000" dirty="0" smtClean="0"/>
              <a:t>          Binds an object to this session, using the name specified.</a:t>
            </a:r>
          </a:p>
          <a:p>
            <a:pPr lvl="2" algn="l"/>
            <a:r>
              <a:rPr lang="en-US" sz="4000" b="1" dirty="0" err="1" smtClean="0">
                <a:hlinkClick r:id="rId2"/>
              </a:rPr>
              <a:t>getAttributeNames</a:t>
            </a:r>
            <a:r>
              <a:rPr lang="en-US" sz="4000" dirty="0" smtClean="0"/>
              <a:t>() </a:t>
            </a:r>
            <a:br>
              <a:rPr lang="en-US" sz="4000" dirty="0" smtClean="0"/>
            </a:br>
            <a:r>
              <a:rPr lang="en-US" sz="4000" dirty="0" smtClean="0"/>
              <a:t>          Returns an Enumeration of String objects containing the names of all the objects bound to this session.</a:t>
            </a:r>
          </a:p>
          <a:p>
            <a:pPr lvl="2" algn="l"/>
            <a:r>
              <a:rPr lang="en-US" sz="4000" b="1" dirty="0" err="1" smtClean="0">
                <a:hlinkClick r:id="rId2"/>
              </a:rPr>
              <a:t>getId</a:t>
            </a:r>
            <a:r>
              <a:rPr lang="en-US" sz="4000" dirty="0" smtClean="0"/>
              <a:t>() </a:t>
            </a:r>
            <a:br>
              <a:rPr lang="en-US" sz="4000" dirty="0" smtClean="0"/>
            </a:br>
            <a:r>
              <a:rPr lang="en-US" sz="4000" dirty="0" smtClean="0"/>
              <a:t>          Returns a string containing the unique identifier assigned to this session.</a:t>
            </a:r>
          </a:p>
          <a:p>
            <a:pPr lvl="2" algn="l"/>
            <a:r>
              <a:rPr lang="en-US" sz="4000" b="1" dirty="0" smtClean="0">
                <a:hlinkClick r:id="rId2"/>
              </a:rPr>
              <a:t>invalidate</a:t>
            </a:r>
            <a:r>
              <a:rPr lang="en-US" sz="4000" dirty="0" smtClean="0"/>
              <a:t>() </a:t>
            </a:r>
            <a:br>
              <a:rPr lang="en-US" sz="4000" dirty="0" smtClean="0"/>
            </a:br>
            <a:r>
              <a:rPr lang="en-US" sz="4000" dirty="0" smtClean="0"/>
              <a:t>          Invalidates this session then unbinds any objects bound to it.</a:t>
            </a:r>
          </a:p>
          <a:p>
            <a:pPr lvl="2" algn="l"/>
            <a:r>
              <a:rPr lang="en-US" sz="4000" b="1" dirty="0" err="1" smtClean="0">
                <a:hlinkClick r:id="rId2"/>
              </a:rPr>
              <a:t>removeAttribute</a:t>
            </a:r>
            <a:r>
              <a:rPr lang="en-US" sz="4000" dirty="0" smtClean="0"/>
              <a:t>(</a:t>
            </a:r>
            <a:r>
              <a:rPr lang="en-US" sz="4000" dirty="0" smtClean="0">
                <a:hlinkClick r:id="rId3" tooltip="class or interface in java.lang"/>
              </a:rPr>
              <a:t>String</a:t>
            </a:r>
            <a:r>
              <a:rPr lang="en-US" sz="4000" dirty="0" smtClean="0"/>
              <a:t> name) </a:t>
            </a:r>
            <a:br>
              <a:rPr lang="en-US" sz="4000" dirty="0" smtClean="0"/>
            </a:br>
            <a:r>
              <a:rPr lang="en-US" sz="4000" dirty="0" smtClean="0"/>
              <a:t>          Removes the object bound with the specified name from this session.</a:t>
            </a:r>
          </a:p>
          <a:p>
            <a:pPr lvl="2" algn="l"/>
            <a:r>
              <a:rPr lang="en-US" sz="4000" b="1" dirty="0" err="1" smtClean="0">
                <a:hlinkClick r:id="rId2"/>
              </a:rPr>
              <a:t>setMaxInactiveInterval</a:t>
            </a:r>
            <a:r>
              <a:rPr lang="en-US" sz="4000" dirty="0" smtClean="0"/>
              <a:t>(</a:t>
            </a:r>
            <a:r>
              <a:rPr lang="en-US" sz="4000" dirty="0" err="1" smtClean="0"/>
              <a:t>int</a:t>
            </a:r>
            <a:r>
              <a:rPr lang="en-US" sz="4000" dirty="0" smtClean="0"/>
              <a:t> interval) </a:t>
            </a:r>
            <a:br>
              <a:rPr lang="en-US" sz="4000" dirty="0" smtClean="0"/>
            </a:br>
            <a:r>
              <a:rPr lang="en-US" sz="4000" dirty="0" smtClean="0"/>
              <a:t>          Specifies the time, in seconds, between client requests before the </a:t>
            </a:r>
            <a:r>
              <a:rPr lang="en-US" sz="4000" dirty="0" err="1" smtClean="0"/>
              <a:t>servlet</a:t>
            </a:r>
            <a:r>
              <a:rPr lang="en-US" sz="4000" dirty="0" smtClean="0"/>
              <a:t> container will invalidate this session.</a:t>
            </a:r>
          </a:p>
          <a:p>
            <a:pPr algn="l"/>
            <a:r>
              <a:rPr lang="en-US" sz="4000" dirty="0" smtClean="0"/>
              <a:t>In our web.xml deployment descriptor  file we can set the timeout of all http sessions</a:t>
            </a:r>
          </a:p>
          <a:p>
            <a:pPr lvl="2" algn="l"/>
            <a:endParaRPr lang="en-US"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dirty="0" smtClean="0"/>
          </a:p>
          <a:p>
            <a:endParaRPr lang="en-US" dirty="0"/>
          </a:p>
          <a:p>
            <a:endParaRPr lang="ro-RO" dirty="0"/>
          </a:p>
        </p:txBody>
      </p: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34238" y="401384"/>
            <a:ext cx="1190625" cy="1323975"/>
          </a:xfrm>
          <a:prstGeom prst="rect">
            <a:avLst/>
          </a:prstGeom>
        </p:spPr>
      </p:pic>
    </p:spTree>
    <p:extLst>
      <p:ext uri="{BB962C8B-B14F-4D97-AF65-F5344CB8AC3E}">
        <p14:creationId xmlns:p14="http://schemas.microsoft.com/office/powerpoint/2010/main" val="229159396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HttpSession - workshop</a:t>
            </a:r>
            <a:endParaRPr lang="ro-RO" dirty="0"/>
          </a:p>
        </p:txBody>
      </p:sp>
      <p:sp>
        <p:nvSpPr>
          <p:cNvPr id="8" name="Rectangle 7"/>
          <p:cNvSpPr/>
          <p:nvPr/>
        </p:nvSpPr>
        <p:spPr>
          <a:xfrm>
            <a:off x="703172" y="1719840"/>
            <a:ext cx="7725128" cy="923330"/>
          </a:xfrm>
          <a:prstGeom prst="rect">
            <a:avLst/>
          </a:prstGeom>
        </p:spPr>
        <p:txBody>
          <a:bodyPr wrap="square">
            <a:spAutoFit/>
          </a:bodyPr>
          <a:lstStyle/>
          <a:p>
            <a:pPr marL="285750" indent="-285750">
              <a:buFont typeface="Arial" panose="020B0604020202020204" pitchFamily="34" charset="0"/>
              <a:buChar char="•"/>
            </a:pPr>
            <a:r>
              <a:rPr lang="en-US" dirty="0"/>
              <a:t>Open file </a:t>
            </a:r>
            <a:r>
              <a:rPr lang="en-US" dirty="0" err="1"/>
              <a:t>WorkShop</a:t>
            </a:r>
            <a:r>
              <a:rPr lang="en-US" dirty="0"/>
              <a:t> 4 - HttpSession.docx</a:t>
            </a:r>
            <a:endParaRPr lang="en-US" dirty="0" smtClean="0"/>
          </a:p>
          <a:p>
            <a:pPr marL="285750" indent="-285750">
              <a:buFont typeface="Arial" panose="020B0604020202020204" pitchFamily="34" charset="0"/>
              <a:buChar char="•"/>
            </a:pPr>
            <a:endParaRPr lang="en-US" b="1" dirty="0" smtClean="0"/>
          </a:p>
          <a:p>
            <a:pPr marL="285750" indent="-285750">
              <a:buFont typeface="Arial" panose="020B0604020202020204" pitchFamily="34" charset="0"/>
              <a:buChar char="•"/>
            </a:pPr>
            <a:r>
              <a:rPr lang="en-US" dirty="0" smtClean="0"/>
              <a:t>Begin workshop </a:t>
            </a:r>
            <a:endParaRPr lang="en-US" dirty="0"/>
          </a:p>
        </p:txBody>
      </p:sp>
      <p:pic>
        <p:nvPicPr>
          <p:cNvPr id="7"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19006" y="2800910"/>
            <a:ext cx="4093459" cy="3161362"/>
          </a:xfrm>
        </p:spPr>
      </p:pic>
    </p:spTree>
    <p:extLst>
      <p:ext uri="{BB962C8B-B14F-4D97-AF65-F5344CB8AC3E}">
        <p14:creationId xmlns:p14="http://schemas.microsoft.com/office/powerpoint/2010/main" val="5548072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0411" y="766826"/>
            <a:ext cx="3824348" cy="593092"/>
          </a:xfrm>
        </p:spPr>
        <p:txBody>
          <a:bodyPr/>
          <a:lstStyle/>
          <a:p>
            <a:r>
              <a:rPr lang="en-US" dirty="0" smtClean="0"/>
              <a:t>Java Server Pages</a:t>
            </a:r>
            <a:endParaRPr lang="ro-RO" dirty="0"/>
          </a:p>
        </p:txBody>
      </p:sp>
      <p:sp>
        <p:nvSpPr>
          <p:cNvPr id="3" name="Content Placeholder 2"/>
          <p:cNvSpPr>
            <a:spLocks noGrp="1"/>
          </p:cNvSpPr>
          <p:nvPr>
            <p:ph idx="1"/>
          </p:nvPr>
        </p:nvSpPr>
        <p:spPr>
          <a:xfrm>
            <a:off x="720724" y="2481084"/>
            <a:ext cx="7704139" cy="3371076"/>
          </a:xfrm>
        </p:spPr>
        <p:txBody>
          <a:bodyPr>
            <a:normAutofit/>
          </a:bodyPr>
          <a:lstStyle/>
          <a:p>
            <a:pPr>
              <a:lnSpc>
                <a:spcPct val="90000"/>
              </a:lnSpc>
            </a:pPr>
            <a:r>
              <a:rPr lang="en-US" dirty="0" smtClean="0"/>
              <a:t>The presentation code (HTML) and business logic are closely coupled within java servlet</a:t>
            </a:r>
          </a:p>
          <a:p>
            <a:endParaRPr lang="en-US" dirty="0" smtClean="0"/>
          </a:p>
          <a:p>
            <a:pPr>
              <a:lnSpc>
                <a:spcPct val="90000"/>
              </a:lnSpc>
            </a:pPr>
            <a:r>
              <a:rPr lang="en-US" dirty="0" smtClean="0"/>
              <a:t>Writing a lot of source code to display a simple HTML page</a:t>
            </a:r>
          </a:p>
          <a:p>
            <a:endParaRPr lang="en-US" dirty="0" smtClean="0"/>
          </a:p>
          <a:p>
            <a:r>
              <a:rPr lang="en-US" dirty="0" smtClean="0"/>
              <a:t>If we need to modify the HTML then we’ll have to modify the servlet source code</a:t>
            </a:r>
          </a:p>
          <a:p>
            <a:endParaRPr lang="en-US" dirty="0" smtClean="0"/>
          </a:p>
          <a:p>
            <a:r>
              <a:rPr lang="en-US" dirty="0" smtClean="0"/>
              <a:t>The mix between business logic source code and HTML makes a servlet hard to modify and also to maintain</a:t>
            </a:r>
          </a:p>
        </p:txBody>
      </p:sp>
      <p:sp>
        <p:nvSpPr>
          <p:cNvPr id="6" name="Rectangle 2"/>
          <p:cNvSpPr txBox="1">
            <a:spLocks noChangeArrowheads="1"/>
          </p:cNvSpPr>
          <p:nvPr/>
        </p:nvSpPr>
        <p:spPr>
          <a:xfrm>
            <a:off x="852755" y="1765446"/>
            <a:ext cx="5347284" cy="875376"/>
          </a:xfrm>
          <a:prstGeom prst="rect">
            <a:avLst/>
          </a:prstGeom>
          <a:solidFill>
            <a:schemeClr val="bg1"/>
          </a:solidFill>
        </p:spPr>
        <p:txBody>
          <a:bodyPr vert="horz" lIns="36000" tIns="0" rIns="0" bIns="0" rtlCol="0" anchor="ctr">
            <a:norm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smtClean="0">
                <a:ln>
                  <a:noFill/>
                </a:ln>
                <a:solidFill>
                  <a:srgbClr val="565A5C"/>
                </a:solidFill>
                <a:effectLst/>
                <a:uLnTx/>
                <a:uFillTx/>
                <a:latin typeface="Arial"/>
                <a:ea typeface="+mj-ea"/>
                <a:cs typeface="Arial"/>
              </a:rPr>
              <a:t>The problems </a:t>
            </a:r>
            <a:r>
              <a:rPr lang="en-US" sz="2400" b="1" dirty="0" smtClean="0">
                <a:solidFill>
                  <a:srgbClr val="565A5C"/>
                </a:solidFill>
                <a:latin typeface="Arial"/>
                <a:ea typeface="+mj-ea"/>
                <a:cs typeface="Arial"/>
              </a:rPr>
              <a:t>w</a:t>
            </a:r>
            <a:r>
              <a:rPr kumimoji="0" lang="en-US" sz="2400" b="1" i="0" u="none" strike="noStrike" kern="1200" cap="none" spc="0" normalizeH="0" baseline="0" noProof="0" dirty="0" err="1" smtClean="0">
                <a:ln>
                  <a:noFill/>
                </a:ln>
                <a:solidFill>
                  <a:srgbClr val="565A5C"/>
                </a:solidFill>
                <a:effectLst/>
                <a:uLnTx/>
                <a:uFillTx/>
                <a:latin typeface="Arial"/>
                <a:ea typeface="+mj-ea"/>
                <a:cs typeface="Arial"/>
              </a:rPr>
              <a:t>ith</a:t>
            </a:r>
            <a:r>
              <a:rPr kumimoji="0" lang="en-US" sz="2400" b="1" i="0" u="none" strike="noStrike" kern="1200" cap="none" spc="0" normalizeH="0" baseline="0" noProof="0" dirty="0" smtClean="0">
                <a:ln>
                  <a:noFill/>
                </a:ln>
                <a:solidFill>
                  <a:srgbClr val="565A5C"/>
                </a:solidFill>
                <a:effectLst/>
                <a:uLnTx/>
                <a:uFillTx/>
                <a:latin typeface="Arial"/>
                <a:ea typeface="+mj-ea"/>
                <a:cs typeface="Arial"/>
              </a:rPr>
              <a:t> Java Servlets</a:t>
            </a:r>
            <a:endParaRPr kumimoji="0" lang="en-US" sz="2400" b="1" i="0" u="none" strike="noStrike" kern="1200" cap="none" spc="0" normalizeH="0" baseline="0" noProof="0" dirty="0">
              <a:ln>
                <a:noFill/>
              </a:ln>
              <a:solidFill>
                <a:srgbClr val="565A5C"/>
              </a:solidFill>
              <a:effectLst/>
              <a:uLnTx/>
              <a:uFillTx/>
              <a:latin typeface="Arial"/>
              <a:ea typeface="+mj-ea"/>
              <a:cs typeface="Arial"/>
            </a:endParaRPr>
          </a:p>
        </p:txBody>
      </p:sp>
    </p:spTree>
    <p:extLst>
      <p:ext uri="{BB962C8B-B14F-4D97-AF65-F5344CB8AC3E}">
        <p14:creationId xmlns:p14="http://schemas.microsoft.com/office/powerpoint/2010/main" val="24941501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2505" y="1600200"/>
            <a:ext cx="6176546" cy="4690169"/>
          </a:xfrm>
        </p:spPr>
        <p:txBody>
          <a:bodyPr/>
          <a:lstStyle/>
          <a:p>
            <a:pPr lvl="1"/>
            <a:r>
              <a:rPr lang="en-US" sz="1800" dirty="0" smtClean="0"/>
              <a:t>a technology for developing web pages that support dynamic content which helps developers insert java code in HTML pages by making use of special JSP tags, most of which start with &lt;% and end with %&gt;.</a:t>
            </a:r>
          </a:p>
          <a:p>
            <a:pPr lvl="1"/>
            <a:endParaRPr lang="en-US" sz="1800" dirty="0"/>
          </a:p>
          <a:p>
            <a:pPr lvl="1"/>
            <a:r>
              <a:rPr lang="en-US" sz="1800" dirty="0" smtClean="0"/>
              <a:t>are built on top of the Java Servlets API, so like Servlets, JSP also has access to all powerful APIs</a:t>
            </a:r>
          </a:p>
          <a:p>
            <a:pPr lvl="1"/>
            <a:endParaRPr lang="en-US" sz="1800" dirty="0" smtClean="0"/>
          </a:p>
          <a:p>
            <a:pPr lvl="1"/>
            <a:r>
              <a:rPr lang="en-US" sz="1800" dirty="0" smtClean="0"/>
              <a:t>JSP pages can be used in combination with servlets that handle the business logic, the model supported by Java servlet template engines.</a:t>
            </a:r>
          </a:p>
          <a:p>
            <a:pPr lvl="1"/>
            <a:endParaRPr lang="ro-RO" dirty="0"/>
          </a:p>
        </p:txBody>
      </p:sp>
      <p:pic>
        <p:nvPicPr>
          <p:cNvPr id="20483" name="Picture 3" descr="E:\Z2H\Servlets\JSP.jpg"/>
          <p:cNvPicPr>
            <a:picLocks noChangeAspect="1" noChangeArrowheads="1"/>
          </p:cNvPicPr>
          <p:nvPr/>
        </p:nvPicPr>
        <p:blipFill>
          <a:blip r:embed="rId3"/>
          <a:srcRect/>
          <a:stretch>
            <a:fillRect/>
          </a:stretch>
        </p:blipFill>
        <p:spPr bwMode="auto">
          <a:xfrm>
            <a:off x="6705600" y="1600200"/>
            <a:ext cx="2438400" cy="2438400"/>
          </a:xfrm>
          <a:prstGeom prst="rect">
            <a:avLst/>
          </a:prstGeom>
          <a:noFill/>
        </p:spPr>
      </p:pic>
      <p:sp>
        <p:nvSpPr>
          <p:cNvPr id="5" name="Title 1"/>
          <p:cNvSpPr>
            <a:spLocks noGrp="1"/>
          </p:cNvSpPr>
          <p:nvPr>
            <p:ph type="title"/>
          </p:nvPr>
        </p:nvSpPr>
        <p:spPr>
          <a:xfrm>
            <a:off x="1010411" y="766826"/>
            <a:ext cx="3824348" cy="593092"/>
          </a:xfrm>
        </p:spPr>
        <p:txBody>
          <a:bodyPr/>
          <a:lstStyle/>
          <a:p>
            <a:r>
              <a:rPr lang="en-US" dirty="0" smtClean="0"/>
              <a:t>Java Server Pages</a:t>
            </a:r>
            <a:endParaRPr lang="ro-RO" dirty="0"/>
          </a:p>
        </p:txBody>
      </p:sp>
    </p:spTree>
    <p:extLst>
      <p:ext uri="{BB962C8B-B14F-4D97-AF65-F5344CB8AC3E}">
        <p14:creationId xmlns:p14="http://schemas.microsoft.com/office/powerpoint/2010/main" val="22540601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0724" y="1676400"/>
            <a:ext cx="7704139" cy="4690169"/>
          </a:xfrm>
        </p:spPr>
        <p:txBody>
          <a:bodyPr/>
          <a:lstStyle/>
          <a:p>
            <a:pPr>
              <a:lnSpc>
                <a:spcPct val="90000"/>
              </a:lnSpc>
            </a:pPr>
            <a:r>
              <a:rPr lang="en-US" sz="2400" dirty="0" smtClean="0"/>
              <a:t>Separation of dynamic and static content</a:t>
            </a:r>
          </a:p>
          <a:p>
            <a:pPr lvl="1">
              <a:lnSpc>
                <a:spcPct val="90000"/>
              </a:lnSpc>
            </a:pPr>
            <a:r>
              <a:rPr lang="en-US" sz="2400" dirty="0" smtClean="0"/>
              <a:t>Web developer creates and maintains the HTML content</a:t>
            </a:r>
          </a:p>
          <a:p>
            <a:pPr lvl="1">
              <a:lnSpc>
                <a:spcPct val="90000"/>
              </a:lnSpc>
            </a:pPr>
            <a:r>
              <a:rPr lang="en-US" sz="2400" dirty="0" smtClean="0"/>
              <a:t>Java programmer creates and maintains dynamic content and business logic</a:t>
            </a:r>
          </a:p>
          <a:p>
            <a:pPr marL="457200" lvl="1" indent="0">
              <a:lnSpc>
                <a:spcPct val="90000"/>
              </a:lnSpc>
              <a:buNone/>
            </a:pPr>
            <a:endParaRPr lang="en-US" sz="2400" dirty="0" smtClean="0"/>
          </a:p>
          <a:p>
            <a:pPr>
              <a:lnSpc>
                <a:spcPct val="90000"/>
              </a:lnSpc>
            </a:pPr>
            <a:r>
              <a:rPr lang="en-US" sz="2400" dirty="0" smtClean="0"/>
              <a:t>Component reuse</a:t>
            </a:r>
          </a:p>
          <a:p>
            <a:pPr lvl="1">
              <a:lnSpc>
                <a:spcPct val="90000"/>
              </a:lnSpc>
            </a:pPr>
            <a:r>
              <a:rPr lang="en-US" sz="2400" dirty="0" smtClean="0"/>
              <a:t>Speeds up website development and support</a:t>
            </a:r>
          </a:p>
          <a:p>
            <a:pPr marL="457200" lvl="1" indent="0">
              <a:lnSpc>
                <a:spcPct val="90000"/>
              </a:lnSpc>
              <a:buNone/>
            </a:pPr>
            <a:endParaRPr lang="en-US" sz="2400" dirty="0" smtClean="0"/>
          </a:p>
          <a:p>
            <a:pPr>
              <a:lnSpc>
                <a:spcPct val="90000"/>
              </a:lnSpc>
            </a:pPr>
            <a:r>
              <a:rPr lang="en-US" sz="2400" dirty="0" smtClean="0"/>
              <a:t>Platform independence</a:t>
            </a:r>
          </a:p>
          <a:p>
            <a:pPr lvl="1">
              <a:lnSpc>
                <a:spcPct val="90000"/>
              </a:lnSpc>
            </a:pPr>
            <a:r>
              <a:rPr lang="en-US" sz="2400" dirty="0" smtClean="0"/>
              <a:t>Is Java -&gt; promotes portability on several systems</a:t>
            </a:r>
          </a:p>
          <a:p>
            <a:pPr lvl="1">
              <a:lnSpc>
                <a:spcPct val="90000"/>
              </a:lnSpc>
            </a:pPr>
            <a:endParaRPr lang="en-US" sz="2400" dirty="0" smtClean="0"/>
          </a:p>
          <a:p>
            <a:pPr lvl="1">
              <a:lnSpc>
                <a:spcPct val="90000"/>
              </a:lnSpc>
            </a:pPr>
            <a:endParaRPr lang="en-US" sz="2400" dirty="0"/>
          </a:p>
        </p:txBody>
      </p:sp>
      <p:sp>
        <p:nvSpPr>
          <p:cNvPr id="5" name="Title 1"/>
          <p:cNvSpPr txBox="1">
            <a:spLocks/>
          </p:cNvSpPr>
          <p:nvPr/>
        </p:nvSpPr>
        <p:spPr>
          <a:xfrm>
            <a:off x="1010411" y="766826"/>
            <a:ext cx="3824348" cy="593092"/>
          </a:xfrm>
          <a:prstGeom prst="rect">
            <a:avLst/>
          </a:prstGeom>
          <a:solidFill>
            <a:schemeClr val="bg1"/>
          </a:solidFill>
        </p:spPr>
        <p:txBody>
          <a:bodyPr vert="horz" lIns="36000" tIns="0" rIns="0" bIns="0" rtlCol="0" anchor="ctr">
            <a:normAutofit/>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smtClean="0"/>
              <a:t>JSP - Advantages</a:t>
            </a:r>
            <a:endParaRPr lang="ro-RO" dirty="0"/>
          </a:p>
        </p:txBody>
      </p:sp>
    </p:spTree>
    <p:extLst>
      <p:ext uri="{BB962C8B-B14F-4D97-AF65-F5344CB8AC3E}">
        <p14:creationId xmlns:p14="http://schemas.microsoft.com/office/powerpoint/2010/main" val="11281175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010411" y="766826"/>
            <a:ext cx="3824348" cy="593092"/>
          </a:xfrm>
          <a:prstGeom prst="rect">
            <a:avLst/>
          </a:prstGeom>
          <a:solidFill>
            <a:schemeClr val="bg1"/>
          </a:solidFill>
        </p:spPr>
        <p:txBody>
          <a:bodyPr vert="horz" lIns="36000" tIns="0" rIns="0" bIns="0" rtlCol="0" anchor="ctr">
            <a:normAutofit/>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smtClean="0"/>
              <a:t>JSP - Structure</a:t>
            </a:r>
            <a:endParaRPr lang="ro-RO" dirty="0"/>
          </a:p>
        </p:txBody>
      </p:sp>
      <p:sp>
        <p:nvSpPr>
          <p:cNvPr id="16" name="Rectangle 20"/>
          <p:cNvSpPr>
            <a:spLocks noChangeArrowheads="1"/>
          </p:cNvSpPr>
          <p:nvPr/>
        </p:nvSpPr>
        <p:spPr bwMode="auto">
          <a:xfrm>
            <a:off x="914400" y="3048000"/>
            <a:ext cx="7848600" cy="214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285750" marR="0" lvl="0" indent="-285750" defTabSz="914400" eaLnBrk="1" fontAlgn="base" latinLnBrk="0" hangingPunct="1">
              <a:lnSpc>
                <a:spcPct val="100000"/>
              </a:lnSpc>
              <a:spcBef>
                <a:spcPct val="20000"/>
              </a:spcBef>
              <a:spcAft>
                <a:spcPct val="0"/>
              </a:spcAft>
              <a:buClr>
                <a:srgbClr val="FF9900"/>
              </a:buClr>
              <a:buSzPct val="125000"/>
              <a:buFont typeface="Courier New" panose="02070309020205020404" pitchFamily="49" charset="0"/>
              <a:buChar char="o"/>
              <a:tabLst/>
              <a:defRPr/>
            </a:pPr>
            <a:r>
              <a:rPr kumimoji="0" lang="en-US" altLang="en-US" sz="1800" b="1" i="0" u="none" strike="noStrike" kern="0" cap="none" spc="0" normalizeH="0" baseline="0" noProof="0" dirty="0" smtClean="0">
                <a:ln>
                  <a:noFill/>
                </a:ln>
                <a:solidFill>
                  <a:srgbClr val="000099"/>
                </a:solidFill>
                <a:effectLst/>
                <a:uLnTx/>
                <a:uFillTx/>
                <a:latin typeface="Arial" panose="020B0604020202020204" pitchFamily="34" charset="0"/>
                <a:cs typeface="Arial" panose="020B0604020202020204" pitchFamily="34" charset="0"/>
              </a:rPr>
              <a:t> </a:t>
            </a:r>
            <a:r>
              <a:rPr kumimoji="0" lang="en-US" altLang="en-US" sz="1600" b="1" i="0" u="none" strike="noStrike" kern="0" cap="none" spc="0" normalizeH="0" baseline="0" noProof="0" dirty="0" smtClean="0">
                <a:ln>
                  <a:noFill/>
                </a:ln>
                <a:solidFill>
                  <a:srgbClr val="000099"/>
                </a:solidFill>
                <a:effectLst/>
                <a:uLnTx/>
                <a:uFillTx/>
                <a:latin typeface="Trebuchet MS" panose="020B0603020202020204" pitchFamily="34" charset="0"/>
                <a:cs typeface="Arial" panose="020B0604020202020204" pitchFamily="34" charset="0"/>
              </a:rPr>
              <a:t>JSP Declarations   ::  </a:t>
            </a:r>
            <a:r>
              <a:rPr kumimoji="0" lang="en-US" altLang="en-US" sz="1600" b="1" i="0" u="none" strike="noStrike" kern="0" cap="none" spc="0" normalizeH="0" baseline="0" noProof="0" dirty="0" smtClean="0">
                <a:ln>
                  <a:noFill/>
                </a:ln>
                <a:solidFill>
                  <a:srgbClr val="000000"/>
                </a:solidFill>
                <a:effectLst/>
                <a:uLnTx/>
                <a:uFillTx/>
                <a:latin typeface="Trebuchet MS" panose="020B0603020202020204" pitchFamily="34" charset="0"/>
                <a:cs typeface="Arial" panose="020B0604020202020204" pitchFamily="34" charset="0"/>
              </a:rPr>
              <a:t>Code that goes outside the service method</a:t>
            </a:r>
          </a:p>
          <a:p>
            <a:pPr marL="0" marR="0" lvl="0" indent="0" defTabSz="914400" eaLnBrk="1" fontAlgn="base" latinLnBrk="0" hangingPunct="1">
              <a:lnSpc>
                <a:spcPct val="100000"/>
              </a:lnSpc>
              <a:spcBef>
                <a:spcPct val="20000"/>
              </a:spcBef>
              <a:spcAft>
                <a:spcPct val="0"/>
              </a:spcAft>
              <a:buClr>
                <a:srgbClr val="FF9900"/>
              </a:buClr>
              <a:buSzPct val="125000"/>
              <a:buFont typeface="Wingdings" panose="05000000000000000000" pitchFamily="2" charset="2"/>
              <a:buChar char="v"/>
              <a:tabLst/>
              <a:defRPr/>
            </a:pPr>
            <a:endParaRPr kumimoji="0" lang="en-US" altLang="en-US" sz="1600" b="1" i="0" u="none" strike="noStrike" kern="0" cap="none" spc="0" normalizeH="0" baseline="0" noProof="0" dirty="0" smtClean="0">
              <a:ln>
                <a:noFill/>
              </a:ln>
              <a:solidFill>
                <a:srgbClr val="000000"/>
              </a:solidFill>
              <a:effectLst/>
              <a:uLnTx/>
              <a:uFillTx/>
              <a:latin typeface="Trebuchet MS" panose="020B0603020202020204" pitchFamily="34" charset="0"/>
              <a:cs typeface="Arial" panose="020B0604020202020204" pitchFamily="34" charset="0"/>
            </a:endParaRPr>
          </a:p>
          <a:p>
            <a:pPr marL="285750" marR="0" lvl="0" indent="-285750" defTabSz="914400" eaLnBrk="1" fontAlgn="base" latinLnBrk="0" hangingPunct="1">
              <a:lnSpc>
                <a:spcPct val="100000"/>
              </a:lnSpc>
              <a:spcBef>
                <a:spcPct val="20000"/>
              </a:spcBef>
              <a:spcAft>
                <a:spcPct val="0"/>
              </a:spcAft>
              <a:buClr>
                <a:srgbClr val="FF9900"/>
              </a:buClr>
              <a:buSzPct val="125000"/>
              <a:buFont typeface="Courier New" panose="02070309020205020404" pitchFamily="49" charset="0"/>
              <a:buChar char="o"/>
              <a:tabLst/>
              <a:defRPr/>
            </a:pPr>
            <a:r>
              <a:rPr kumimoji="0" lang="en-US" altLang="en-US" sz="1600" b="1" i="0" u="none" strike="noStrike" kern="0" cap="none" spc="0" normalizeH="0" baseline="0" noProof="0" dirty="0" smtClean="0">
                <a:ln>
                  <a:noFill/>
                </a:ln>
                <a:solidFill>
                  <a:srgbClr val="000099"/>
                </a:solidFill>
                <a:effectLst/>
                <a:uLnTx/>
                <a:uFillTx/>
                <a:latin typeface="Trebuchet MS" panose="020B0603020202020204" pitchFamily="34" charset="0"/>
                <a:cs typeface="Arial" panose="020B0604020202020204" pitchFamily="34" charset="0"/>
              </a:rPr>
              <a:t> JSP </a:t>
            </a:r>
            <a:r>
              <a:rPr kumimoji="0" lang="en-US" altLang="en-US" sz="1600" b="1" i="0" u="none" strike="noStrike" kern="0" cap="none" spc="0" normalizeH="0" baseline="0" noProof="0" dirty="0" err="1" smtClean="0">
                <a:ln>
                  <a:noFill/>
                </a:ln>
                <a:solidFill>
                  <a:srgbClr val="000099"/>
                </a:solidFill>
                <a:effectLst/>
                <a:uLnTx/>
                <a:uFillTx/>
                <a:latin typeface="Trebuchet MS" panose="020B0603020202020204" pitchFamily="34" charset="0"/>
                <a:cs typeface="Arial" panose="020B0604020202020204" pitchFamily="34" charset="0"/>
              </a:rPr>
              <a:t>Scriptlets</a:t>
            </a:r>
            <a:r>
              <a:rPr kumimoji="0" lang="en-US" altLang="en-US" sz="1600" b="1" i="0" u="none" strike="noStrike" kern="0" cap="none" spc="0" normalizeH="0" baseline="0" noProof="0" dirty="0" smtClean="0">
                <a:ln>
                  <a:noFill/>
                </a:ln>
                <a:solidFill>
                  <a:srgbClr val="000099"/>
                </a:solidFill>
                <a:effectLst/>
                <a:uLnTx/>
                <a:uFillTx/>
                <a:latin typeface="Trebuchet MS" panose="020B0603020202020204" pitchFamily="34" charset="0"/>
                <a:cs typeface="Arial" panose="020B0604020202020204" pitchFamily="34" charset="0"/>
              </a:rPr>
              <a:t>        ::  </a:t>
            </a:r>
            <a:r>
              <a:rPr kumimoji="0" lang="en-US" altLang="en-US" sz="1600" b="1" i="0" u="none" strike="noStrike" kern="0" cap="none" spc="0" normalizeH="0" baseline="0" noProof="0" dirty="0" smtClean="0">
                <a:ln>
                  <a:noFill/>
                </a:ln>
                <a:solidFill>
                  <a:srgbClr val="000000"/>
                </a:solidFill>
                <a:effectLst/>
                <a:uLnTx/>
                <a:uFillTx/>
                <a:latin typeface="Trebuchet MS" panose="020B0603020202020204" pitchFamily="34" charset="0"/>
                <a:cs typeface="Arial" panose="020B0604020202020204" pitchFamily="34" charset="0"/>
              </a:rPr>
              <a:t>Code that goes within the service method</a:t>
            </a:r>
          </a:p>
          <a:p>
            <a:pPr marL="285750" marR="0" lvl="0" indent="-285750" defTabSz="914400" eaLnBrk="1" fontAlgn="base" latinLnBrk="0" hangingPunct="1">
              <a:lnSpc>
                <a:spcPct val="100000"/>
              </a:lnSpc>
              <a:spcBef>
                <a:spcPct val="20000"/>
              </a:spcBef>
              <a:spcAft>
                <a:spcPct val="0"/>
              </a:spcAft>
              <a:buClr>
                <a:srgbClr val="FF9900"/>
              </a:buClr>
              <a:buSzPct val="125000"/>
              <a:buFont typeface="Courier New" panose="02070309020205020404" pitchFamily="49" charset="0"/>
              <a:buChar char="o"/>
              <a:tabLst/>
              <a:defRPr/>
            </a:pPr>
            <a:endParaRPr kumimoji="0" lang="en-US" altLang="en-US" sz="1600" b="1" i="0" u="none" strike="noStrike" kern="0" cap="none" spc="0" normalizeH="0" baseline="0" noProof="0" dirty="0" smtClean="0">
              <a:ln>
                <a:noFill/>
              </a:ln>
              <a:solidFill>
                <a:srgbClr val="000000"/>
              </a:solidFill>
              <a:effectLst/>
              <a:uLnTx/>
              <a:uFillTx/>
              <a:latin typeface="Trebuchet MS" panose="020B0603020202020204" pitchFamily="34" charset="0"/>
              <a:cs typeface="Arial" panose="020B0604020202020204" pitchFamily="34" charset="0"/>
            </a:endParaRPr>
          </a:p>
          <a:p>
            <a:pPr marL="285750" marR="0" lvl="0" indent="-285750" defTabSz="914400" eaLnBrk="1" fontAlgn="base" latinLnBrk="0" hangingPunct="1">
              <a:lnSpc>
                <a:spcPct val="100000"/>
              </a:lnSpc>
              <a:spcBef>
                <a:spcPct val="20000"/>
              </a:spcBef>
              <a:spcAft>
                <a:spcPct val="0"/>
              </a:spcAft>
              <a:buClr>
                <a:srgbClr val="FF9900"/>
              </a:buClr>
              <a:buSzPct val="125000"/>
              <a:buFont typeface="Courier New" panose="02070309020205020404" pitchFamily="49" charset="0"/>
              <a:buChar char="o"/>
              <a:tabLst/>
              <a:defRPr/>
            </a:pPr>
            <a:r>
              <a:rPr kumimoji="0" lang="en-US" altLang="en-US" sz="1600" b="1" i="0" u="none" strike="noStrike" kern="0" cap="none" spc="0" normalizeH="0" baseline="0" noProof="0" dirty="0" smtClean="0">
                <a:ln>
                  <a:noFill/>
                </a:ln>
                <a:solidFill>
                  <a:srgbClr val="000099"/>
                </a:solidFill>
                <a:effectLst/>
                <a:uLnTx/>
                <a:uFillTx/>
                <a:latin typeface="Trebuchet MS" panose="020B0603020202020204" pitchFamily="34" charset="0"/>
                <a:cs typeface="Arial" panose="020B0604020202020204" pitchFamily="34" charset="0"/>
              </a:rPr>
              <a:t> JSP Expressions    ::  </a:t>
            </a:r>
            <a:r>
              <a:rPr kumimoji="0" lang="en-US" altLang="en-US" sz="1600" b="1" i="0" u="none" strike="noStrike" kern="0" cap="none" spc="0" normalizeH="0" baseline="0" noProof="0" dirty="0" smtClean="0">
                <a:ln>
                  <a:noFill/>
                </a:ln>
                <a:solidFill>
                  <a:srgbClr val="000000"/>
                </a:solidFill>
                <a:effectLst/>
                <a:uLnTx/>
                <a:uFillTx/>
                <a:latin typeface="Trebuchet MS" panose="020B0603020202020204" pitchFamily="34" charset="0"/>
                <a:cs typeface="Arial" panose="020B0604020202020204" pitchFamily="34" charset="0"/>
              </a:rPr>
              <a:t>Code inside expressions is evaluated</a:t>
            </a:r>
          </a:p>
          <a:p>
            <a:pPr marL="285750" marR="0" lvl="0" indent="-285750" defTabSz="914400" eaLnBrk="1" fontAlgn="base" latinLnBrk="0" hangingPunct="1">
              <a:lnSpc>
                <a:spcPct val="100000"/>
              </a:lnSpc>
              <a:spcBef>
                <a:spcPct val="20000"/>
              </a:spcBef>
              <a:spcAft>
                <a:spcPct val="0"/>
              </a:spcAft>
              <a:buClr>
                <a:srgbClr val="FF9900"/>
              </a:buClr>
              <a:buSzPct val="125000"/>
              <a:buFont typeface="Courier New" panose="02070309020205020404" pitchFamily="49" charset="0"/>
              <a:buChar char="o"/>
              <a:tabLst/>
              <a:defRPr/>
            </a:pPr>
            <a:endParaRPr kumimoji="0" lang="en-US" altLang="en-US" sz="1600" b="1" i="0" u="none" strike="noStrike" kern="0" cap="none" spc="0" normalizeH="0" baseline="0" noProof="0" dirty="0" smtClean="0">
              <a:ln>
                <a:noFill/>
              </a:ln>
              <a:solidFill>
                <a:srgbClr val="000000"/>
              </a:solidFill>
              <a:effectLst/>
              <a:uLnTx/>
              <a:uFillTx/>
              <a:latin typeface="Trebuchet MS" panose="020B0603020202020204" pitchFamily="34" charset="0"/>
              <a:cs typeface="Arial" panose="020B0604020202020204" pitchFamily="34" charset="0"/>
            </a:endParaRPr>
          </a:p>
          <a:p>
            <a:pPr marL="285750" marR="0" lvl="0" indent="-285750" defTabSz="914400" eaLnBrk="1" fontAlgn="base" latinLnBrk="0" hangingPunct="1">
              <a:lnSpc>
                <a:spcPct val="100000"/>
              </a:lnSpc>
              <a:spcBef>
                <a:spcPct val="20000"/>
              </a:spcBef>
              <a:spcAft>
                <a:spcPct val="0"/>
              </a:spcAft>
              <a:buClr>
                <a:srgbClr val="FF9900"/>
              </a:buClr>
              <a:buSzPct val="125000"/>
              <a:buFont typeface="Courier New" panose="02070309020205020404" pitchFamily="49" charset="0"/>
              <a:buChar char="o"/>
              <a:tabLst/>
              <a:defRPr/>
            </a:pPr>
            <a:r>
              <a:rPr kumimoji="0" lang="en-US" altLang="en-US" sz="1600" b="1" i="0" u="none" strike="noStrike" kern="0" cap="none" spc="0" normalizeH="0" baseline="0" noProof="0" dirty="0" smtClean="0">
                <a:ln>
                  <a:noFill/>
                </a:ln>
                <a:solidFill>
                  <a:srgbClr val="000099"/>
                </a:solidFill>
                <a:effectLst/>
                <a:uLnTx/>
                <a:uFillTx/>
                <a:latin typeface="Trebuchet MS" panose="020B0603020202020204" pitchFamily="34" charset="0"/>
                <a:cs typeface="Arial" panose="020B0604020202020204" pitchFamily="34" charset="0"/>
              </a:rPr>
              <a:t> JSP Directives       ::  </a:t>
            </a:r>
            <a:r>
              <a:rPr kumimoji="0" lang="en-US" altLang="en-US" sz="1600" b="1" i="0" u="none" strike="noStrike" kern="0" cap="none" spc="0" normalizeH="0" baseline="0" noProof="0" dirty="0" smtClean="0">
                <a:ln>
                  <a:noFill/>
                </a:ln>
                <a:solidFill>
                  <a:srgbClr val="000000"/>
                </a:solidFill>
                <a:effectLst/>
                <a:uLnTx/>
                <a:uFillTx/>
                <a:latin typeface="Trebuchet MS" panose="020B0603020202020204" pitchFamily="34" charset="0"/>
                <a:cs typeface="Arial" panose="020B0604020202020204" pitchFamily="34" charset="0"/>
              </a:rPr>
              <a:t>Commands given to the JSP engine  </a:t>
            </a:r>
          </a:p>
        </p:txBody>
      </p:sp>
      <p:sp>
        <p:nvSpPr>
          <p:cNvPr id="17" name="Rectangle 22"/>
          <p:cNvSpPr>
            <a:spLocks noChangeArrowheads="1"/>
          </p:cNvSpPr>
          <p:nvPr/>
        </p:nvSpPr>
        <p:spPr bwMode="auto">
          <a:xfrm>
            <a:off x="914400" y="2280684"/>
            <a:ext cx="185178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lvl="0" defTabSz="914400" eaLnBrk="1" fontAlgn="base" hangingPunct="1">
              <a:spcBef>
                <a:spcPct val="20000"/>
              </a:spcBef>
              <a:spcAft>
                <a:spcPct val="0"/>
              </a:spcAft>
              <a:buClr>
                <a:srgbClr val="FF9900"/>
              </a:buClr>
              <a:buSzPct val="125000"/>
              <a:buFontTx/>
              <a:buChar char="•"/>
            </a:pPr>
            <a:r>
              <a:rPr kumimoji="0" lang="en-US" altLang="en-US" sz="1800" b="1" i="0" u="none" strike="noStrike" kern="0" cap="none" spc="0" normalizeH="0" baseline="0" noProof="0" dirty="0" smtClean="0">
                <a:ln>
                  <a:noFill/>
                </a:ln>
                <a:solidFill>
                  <a:srgbClr val="000099"/>
                </a:solidFill>
                <a:effectLst/>
                <a:uLnTx/>
                <a:uFillTx/>
                <a:latin typeface="Arial" panose="020B0604020202020204" pitchFamily="34" charset="0"/>
                <a:cs typeface="Arial" panose="020B0604020202020204" pitchFamily="34" charset="0"/>
              </a:rPr>
              <a:t>  </a:t>
            </a:r>
            <a:r>
              <a:rPr lang="en-US" altLang="en-US" b="1" kern="0" dirty="0">
                <a:solidFill>
                  <a:srgbClr val="000000"/>
                </a:solidFill>
                <a:latin typeface="Trebuchet MS" panose="020B0603020202020204" pitchFamily="34" charset="0"/>
              </a:rPr>
              <a:t>JSP Elements</a:t>
            </a:r>
            <a:endParaRPr kumimoji="0" lang="en-US" altLang="en-US" sz="1800" b="1" i="0" u="none" strike="noStrike" kern="0" cap="none" spc="0" normalizeH="0" baseline="0" noProof="0" dirty="0" smtClean="0">
              <a:ln>
                <a:noFill/>
              </a:ln>
              <a:solidFill>
                <a:srgbClr val="000000"/>
              </a:solidFill>
              <a:effectLst/>
              <a:uLnTx/>
              <a:uFillTx/>
              <a:latin typeface="Trebuchet MS" panose="020B0603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720724" y="1600200"/>
            <a:ext cx="7704139" cy="4690169"/>
          </a:xfrm>
          <a:prstGeom prst="rect">
            <a:avLst/>
          </a:prstGeom>
        </p:spPr>
        <p:txBody>
          <a:bodyPr vert="horz" lIns="0" tIns="0" rIns="0" bIns="0" rtlCol="0" anchor="ctr" anchorCtr="0">
            <a:normAutofit/>
          </a:bodyPr>
          <a:lstStyle>
            <a:lvl1pPr marL="285750" indent="-285750" algn="just" defTabSz="457200" rtl="0" eaLnBrk="1" latinLnBrk="0" hangingPunct="1">
              <a:spcBef>
                <a:spcPts val="0"/>
              </a:spcBef>
              <a:buClr>
                <a:srgbClr val="E60000"/>
              </a:buClr>
              <a:buFont typeface="Arial" panose="020B0604020202020204" pitchFamily="34" charset="0"/>
              <a:buChar char="•"/>
              <a:defRPr sz="1800" kern="1200">
                <a:solidFill>
                  <a:srgbClr val="565A5C"/>
                </a:solidFill>
                <a:latin typeface="Arial"/>
                <a:ea typeface="+mn-ea"/>
                <a:cs typeface="Arial"/>
              </a:defRPr>
            </a:lvl1pPr>
            <a:lvl2pPr marL="742950" indent="-28575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2pPr>
            <a:lvl3pPr marL="1143000" indent="-228600" algn="just" defTabSz="457200" rtl="0" eaLnBrk="1" latinLnBrk="0" hangingPunct="1">
              <a:spcBef>
                <a:spcPts val="0"/>
              </a:spcBef>
              <a:buFont typeface="Arial"/>
              <a:buChar char="•"/>
              <a:defRPr sz="1600" kern="1200">
                <a:solidFill>
                  <a:srgbClr val="565A5C"/>
                </a:solidFill>
                <a:latin typeface="Arial"/>
                <a:ea typeface="+mn-ea"/>
                <a:cs typeface="Arial"/>
              </a:defRPr>
            </a:lvl3pPr>
            <a:lvl4pPr marL="1600200" indent="-22860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4pPr>
            <a:lvl5pPr marL="2057400" indent="-228600" algn="just" defTabSz="457200" rtl="0" eaLnBrk="1" latinLnBrk="0" hangingPunct="1">
              <a:spcBef>
                <a:spcPts val="0"/>
              </a:spcBef>
              <a:buFont typeface="Arial"/>
              <a:buChar char="»"/>
              <a:defRPr sz="1600" kern="1200">
                <a:solidFill>
                  <a:srgbClr val="565A5C"/>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ro-RO" dirty="0"/>
          </a:p>
        </p:txBody>
      </p:sp>
      <p:sp>
        <p:nvSpPr>
          <p:cNvPr id="5" name="TextBox 4"/>
          <p:cNvSpPr txBox="1"/>
          <p:nvPr/>
        </p:nvSpPr>
        <p:spPr>
          <a:xfrm>
            <a:off x="852755" y="1705515"/>
            <a:ext cx="7572107" cy="4210383"/>
          </a:xfrm>
          <a:prstGeom prst="rect">
            <a:avLst/>
          </a:prstGeom>
          <a:noFill/>
        </p:spPr>
        <p:txBody>
          <a:bodyPr wrap="square" rtlCol="0">
            <a:spAutoFit/>
          </a:bodyPr>
          <a:lstStyle/>
          <a:p>
            <a:pPr marL="342900" lvl="0" indent="-342900" defTabSz="914400" fontAlgn="base">
              <a:spcBef>
                <a:spcPct val="20000"/>
              </a:spcBef>
              <a:spcAft>
                <a:spcPct val="0"/>
              </a:spcAft>
              <a:buFontTx/>
              <a:buChar char="•"/>
            </a:pPr>
            <a:r>
              <a:rPr lang="en-US" altLang="en-US" b="1" kern="0" dirty="0">
                <a:solidFill>
                  <a:srgbClr val="009999"/>
                </a:solidFill>
                <a:latin typeface="Trebuchet MS" panose="020B0603020202020204" pitchFamily="34" charset="0"/>
                <a:cs typeface="Arial"/>
              </a:rPr>
              <a:t>What are declarations?</a:t>
            </a:r>
          </a:p>
          <a:p>
            <a:pPr marL="742950" lvl="1" indent="-285750" defTabSz="914400" fontAlgn="base">
              <a:spcBef>
                <a:spcPct val="20000"/>
              </a:spcBef>
              <a:spcAft>
                <a:spcPct val="0"/>
              </a:spcAft>
              <a:buFontTx/>
              <a:buChar char="–"/>
            </a:pPr>
            <a:r>
              <a:rPr lang="en-US" altLang="en-US" sz="1600" b="1" kern="0" dirty="0">
                <a:solidFill>
                  <a:srgbClr val="000000"/>
                </a:solidFill>
                <a:latin typeface="Trebuchet MS" panose="020B0603020202020204" pitchFamily="34" charset="0"/>
                <a:cs typeface="Arial"/>
              </a:rPr>
              <a:t>Whatever goes inside the “&lt;%!{JAVA_HERE}%&gt;” tags is called a declaration</a:t>
            </a:r>
          </a:p>
          <a:p>
            <a:pPr marL="742950" lvl="1" indent="-285750" defTabSz="914400" fontAlgn="base">
              <a:spcBef>
                <a:spcPct val="20000"/>
              </a:spcBef>
              <a:spcAft>
                <a:spcPct val="0"/>
              </a:spcAft>
              <a:buFontTx/>
              <a:buChar char="–"/>
            </a:pPr>
            <a:r>
              <a:rPr lang="en-US" altLang="en-US" sz="1600" b="1" kern="0" dirty="0">
                <a:solidFill>
                  <a:srgbClr val="000000"/>
                </a:solidFill>
                <a:latin typeface="Trebuchet MS" panose="020B0603020202020204" pitchFamily="34" charset="0"/>
                <a:cs typeface="Arial"/>
              </a:rPr>
              <a:t>Everything you write in a declarations goes outside the service method</a:t>
            </a:r>
          </a:p>
          <a:p>
            <a:pPr marL="742950" lvl="1" indent="-285750" defTabSz="914400" fontAlgn="base">
              <a:spcBef>
                <a:spcPct val="20000"/>
              </a:spcBef>
              <a:spcAft>
                <a:spcPct val="0"/>
              </a:spcAft>
              <a:buFontTx/>
              <a:buChar char="–"/>
            </a:pPr>
            <a:r>
              <a:rPr lang="en-US" altLang="en-US" sz="1600" b="1" kern="0" dirty="0">
                <a:solidFill>
                  <a:srgbClr val="000000"/>
                </a:solidFill>
                <a:latin typeface="Trebuchet MS" panose="020B0603020202020204" pitchFamily="34" charset="0"/>
                <a:cs typeface="Arial"/>
              </a:rPr>
              <a:t>Treat them as instance methods and instance variables</a:t>
            </a:r>
          </a:p>
          <a:p>
            <a:pPr marL="342900" lvl="0" indent="-342900" defTabSz="914400" fontAlgn="base">
              <a:spcBef>
                <a:spcPct val="20000"/>
              </a:spcBef>
              <a:spcAft>
                <a:spcPct val="0"/>
              </a:spcAft>
            </a:pPr>
            <a:endParaRPr lang="en-US" altLang="en-US" b="1" kern="0" dirty="0">
              <a:solidFill>
                <a:srgbClr val="000000"/>
              </a:solidFill>
              <a:latin typeface="Trebuchet MS" panose="020B0603020202020204" pitchFamily="34" charset="0"/>
              <a:cs typeface="Arial"/>
            </a:endParaRPr>
          </a:p>
          <a:p>
            <a:pPr marL="342900" lvl="0" indent="-342900" defTabSz="914400" fontAlgn="base">
              <a:spcBef>
                <a:spcPct val="20000"/>
              </a:spcBef>
              <a:spcAft>
                <a:spcPct val="0"/>
              </a:spcAft>
              <a:buFontTx/>
              <a:buChar char="•"/>
            </a:pPr>
            <a:r>
              <a:rPr lang="en-US" altLang="en-US" b="1" kern="0" dirty="0">
                <a:solidFill>
                  <a:srgbClr val="009999"/>
                </a:solidFill>
                <a:latin typeface="Trebuchet MS" panose="020B0603020202020204" pitchFamily="34" charset="0"/>
                <a:cs typeface="Arial"/>
              </a:rPr>
              <a:t>What do you declare in declarations?</a:t>
            </a:r>
          </a:p>
          <a:p>
            <a:pPr marL="742950" lvl="1" indent="-285750" defTabSz="914400" fontAlgn="base">
              <a:spcBef>
                <a:spcPct val="20000"/>
              </a:spcBef>
              <a:spcAft>
                <a:spcPct val="0"/>
              </a:spcAft>
              <a:buFontTx/>
              <a:buChar char="–"/>
            </a:pPr>
            <a:r>
              <a:rPr lang="en-US" altLang="en-US" sz="1600" b="1" kern="0" dirty="0">
                <a:solidFill>
                  <a:srgbClr val="000000"/>
                </a:solidFill>
                <a:latin typeface="Trebuchet MS" panose="020B0603020202020204" pitchFamily="34" charset="0"/>
                <a:cs typeface="Arial"/>
              </a:rPr>
              <a:t>You can declare methods and variables in declarations</a:t>
            </a:r>
          </a:p>
          <a:p>
            <a:pPr marL="342900" lvl="0" indent="-342900" defTabSz="914400" fontAlgn="base">
              <a:spcBef>
                <a:spcPct val="20000"/>
              </a:spcBef>
              <a:spcAft>
                <a:spcPct val="0"/>
              </a:spcAft>
            </a:pPr>
            <a:endParaRPr lang="en-US" altLang="en-US" b="1" kern="0" dirty="0">
              <a:solidFill>
                <a:srgbClr val="000000"/>
              </a:solidFill>
              <a:latin typeface="Trebuchet MS" panose="020B0603020202020204" pitchFamily="34" charset="0"/>
              <a:cs typeface="Arial"/>
            </a:endParaRPr>
          </a:p>
          <a:p>
            <a:pPr marL="342900" lvl="0" indent="-342900" defTabSz="914400" fontAlgn="base">
              <a:spcBef>
                <a:spcPct val="20000"/>
              </a:spcBef>
              <a:spcAft>
                <a:spcPct val="0"/>
              </a:spcAft>
              <a:buFontTx/>
              <a:buChar char="•"/>
            </a:pPr>
            <a:r>
              <a:rPr lang="en-US" altLang="en-US" b="1" kern="0" dirty="0">
                <a:solidFill>
                  <a:srgbClr val="009999"/>
                </a:solidFill>
                <a:latin typeface="Trebuchet MS" panose="020B0603020202020204" pitchFamily="34" charset="0"/>
                <a:cs typeface="Arial"/>
              </a:rPr>
              <a:t>Why do you need declarations?</a:t>
            </a:r>
          </a:p>
          <a:p>
            <a:pPr marL="742950" lvl="1" indent="-285750" defTabSz="914400" fontAlgn="base">
              <a:spcBef>
                <a:spcPct val="20000"/>
              </a:spcBef>
              <a:spcAft>
                <a:spcPct val="0"/>
              </a:spcAft>
              <a:buFontTx/>
              <a:buChar char="–"/>
            </a:pPr>
            <a:r>
              <a:rPr lang="en-US" altLang="en-US" sz="1600" b="1" kern="0" dirty="0">
                <a:solidFill>
                  <a:srgbClr val="000000"/>
                </a:solidFill>
                <a:latin typeface="Trebuchet MS" panose="020B0603020202020204" pitchFamily="34" charset="0"/>
                <a:cs typeface="Arial"/>
              </a:rPr>
              <a:t>You have any variable that needs to be shared across different requests.</a:t>
            </a:r>
          </a:p>
          <a:p>
            <a:pPr marL="742950" lvl="1" indent="-285750" defTabSz="914400" fontAlgn="base">
              <a:spcBef>
                <a:spcPct val="20000"/>
              </a:spcBef>
              <a:spcAft>
                <a:spcPct val="0"/>
              </a:spcAft>
              <a:buFontTx/>
              <a:buChar char="–"/>
            </a:pPr>
            <a:r>
              <a:rPr lang="en-US" altLang="en-US" sz="1600" b="1" kern="0" dirty="0">
                <a:solidFill>
                  <a:srgbClr val="000000"/>
                </a:solidFill>
                <a:latin typeface="Trebuchet MS" panose="020B0603020202020204" pitchFamily="34" charset="0"/>
                <a:cs typeface="Arial"/>
              </a:rPr>
              <a:t>You have repeated common code in you </a:t>
            </a:r>
            <a:r>
              <a:rPr lang="en-US" altLang="en-US" sz="1600" b="1" kern="0" dirty="0" err="1">
                <a:solidFill>
                  <a:srgbClr val="000000"/>
                </a:solidFill>
                <a:latin typeface="Trebuchet MS" panose="020B0603020202020204" pitchFamily="34" charset="0"/>
                <a:cs typeface="Arial"/>
              </a:rPr>
              <a:t>jsp</a:t>
            </a:r>
            <a:r>
              <a:rPr lang="en-US" altLang="en-US" sz="1600" b="1" kern="0" dirty="0">
                <a:solidFill>
                  <a:srgbClr val="000000"/>
                </a:solidFill>
                <a:latin typeface="Trebuchet MS" panose="020B0603020202020204" pitchFamily="34" charset="0"/>
                <a:cs typeface="Arial"/>
              </a:rPr>
              <a:t>, declare it in a method.</a:t>
            </a:r>
          </a:p>
        </p:txBody>
      </p:sp>
      <p:sp>
        <p:nvSpPr>
          <p:cNvPr id="6" name="Title 1"/>
          <p:cNvSpPr txBox="1">
            <a:spLocks/>
          </p:cNvSpPr>
          <p:nvPr/>
        </p:nvSpPr>
        <p:spPr>
          <a:xfrm>
            <a:off x="1010411" y="766826"/>
            <a:ext cx="3824348" cy="593092"/>
          </a:xfrm>
          <a:prstGeom prst="rect">
            <a:avLst/>
          </a:prstGeom>
          <a:solidFill>
            <a:schemeClr val="bg1"/>
          </a:solidFill>
        </p:spPr>
        <p:txBody>
          <a:bodyPr vert="horz" lIns="36000" tIns="0" rIns="0" bIns="0" rtlCol="0" anchor="ctr">
            <a:normAutofit/>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smtClean="0"/>
              <a:t>JSP - Declarations</a:t>
            </a:r>
            <a:endParaRPr lang="ro-RO" dirty="0"/>
          </a:p>
        </p:txBody>
      </p:sp>
    </p:spTree>
    <p:extLst>
      <p:ext uri="{BB962C8B-B14F-4D97-AF65-F5344CB8AC3E}">
        <p14:creationId xmlns:p14="http://schemas.microsoft.com/office/powerpoint/2010/main" val="35405502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720724" y="1600200"/>
            <a:ext cx="7704139" cy="4690169"/>
          </a:xfrm>
          <a:prstGeom prst="rect">
            <a:avLst/>
          </a:prstGeom>
        </p:spPr>
        <p:txBody>
          <a:bodyPr vert="horz" lIns="0" tIns="0" rIns="0" bIns="0" rtlCol="0" anchor="ctr" anchorCtr="0">
            <a:normAutofit/>
          </a:bodyPr>
          <a:lstStyle>
            <a:lvl1pPr marL="285750" indent="-285750" algn="just" defTabSz="457200" rtl="0" eaLnBrk="1" latinLnBrk="0" hangingPunct="1">
              <a:spcBef>
                <a:spcPts val="0"/>
              </a:spcBef>
              <a:buClr>
                <a:srgbClr val="E60000"/>
              </a:buClr>
              <a:buFont typeface="Arial" panose="020B0604020202020204" pitchFamily="34" charset="0"/>
              <a:buChar char="•"/>
              <a:defRPr sz="1800" kern="1200">
                <a:solidFill>
                  <a:srgbClr val="565A5C"/>
                </a:solidFill>
                <a:latin typeface="Arial"/>
                <a:ea typeface="+mn-ea"/>
                <a:cs typeface="Arial"/>
              </a:defRPr>
            </a:lvl1pPr>
            <a:lvl2pPr marL="742950" indent="-28575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2pPr>
            <a:lvl3pPr marL="1143000" indent="-228600" algn="just" defTabSz="457200" rtl="0" eaLnBrk="1" latinLnBrk="0" hangingPunct="1">
              <a:spcBef>
                <a:spcPts val="0"/>
              </a:spcBef>
              <a:buFont typeface="Arial"/>
              <a:buChar char="•"/>
              <a:defRPr sz="1600" kern="1200">
                <a:solidFill>
                  <a:srgbClr val="565A5C"/>
                </a:solidFill>
                <a:latin typeface="Arial"/>
                <a:ea typeface="+mn-ea"/>
                <a:cs typeface="Arial"/>
              </a:defRPr>
            </a:lvl3pPr>
            <a:lvl4pPr marL="1600200" indent="-22860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4pPr>
            <a:lvl5pPr marL="2057400" indent="-228600" algn="just" defTabSz="457200" rtl="0" eaLnBrk="1" latinLnBrk="0" hangingPunct="1">
              <a:spcBef>
                <a:spcPts val="0"/>
              </a:spcBef>
              <a:buFont typeface="Arial"/>
              <a:buChar char="»"/>
              <a:defRPr sz="1600" kern="1200">
                <a:solidFill>
                  <a:srgbClr val="565A5C"/>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ro-RO" dirty="0"/>
          </a:p>
        </p:txBody>
      </p:sp>
      <p:sp>
        <p:nvSpPr>
          <p:cNvPr id="5" name="TextBox 4"/>
          <p:cNvSpPr txBox="1"/>
          <p:nvPr/>
        </p:nvSpPr>
        <p:spPr>
          <a:xfrm>
            <a:off x="786739" y="2502957"/>
            <a:ext cx="7572107" cy="2031325"/>
          </a:xfrm>
          <a:prstGeom prst="rect">
            <a:avLst/>
          </a:prstGeom>
          <a:noFill/>
        </p:spPr>
        <p:txBody>
          <a:bodyPr wrap="square" rtlCol="0">
            <a:spAutoFit/>
          </a:bodyPr>
          <a:lstStyle/>
          <a:p>
            <a:endParaRPr lang="nl-NL" dirty="0" smtClean="0">
              <a:solidFill>
                <a:srgbClr val="FF0000"/>
              </a:solidFill>
            </a:endParaRPr>
          </a:p>
          <a:p>
            <a:r>
              <a:rPr lang="en-US" dirty="0" smtClean="0"/>
              <a:t>Example </a:t>
            </a:r>
            <a:r>
              <a:rPr lang="en-US" dirty="0" smtClean="0"/>
              <a:t>of </a:t>
            </a:r>
            <a:r>
              <a:rPr lang="en-US" b="1" dirty="0" smtClean="0"/>
              <a:t>declaration</a:t>
            </a:r>
            <a:r>
              <a:rPr lang="en-US" dirty="0" smtClean="0"/>
              <a:t>:</a:t>
            </a:r>
          </a:p>
          <a:p>
            <a:r>
              <a:rPr lang="en-US" b="1" dirty="0"/>
              <a:t>&lt;html&gt;</a:t>
            </a:r>
            <a:r>
              <a:rPr lang="en-US" dirty="0"/>
              <a:t>  </a:t>
            </a:r>
          </a:p>
          <a:p>
            <a:r>
              <a:rPr lang="en-US" b="1" dirty="0" smtClean="0"/>
              <a:t>	&lt;</a:t>
            </a:r>
            <a:r>
              <a:rPr lang="en-US" b="1" dirty="0"/>
              <a:t>body&gt;</a:t>
            </a:r>
            <a:r>
              <a:rPr lang="en-US" dirty="0"/>
              <a:t>  </a:t>
            </a:r>
          </a:p>
          <a:p>
            <a:r>
              <a:rPr lang="en-US" b="1" dirty="0" smtClean="0"/>
              <a:t>		</a:t>
            </a:r>
            <a:r>
              <a:rPr lang="en-US" b="1" dirty="0">
                <a:solidFill>
                  <a:schemeClr val="tx2">
                    <a:lumMod val="50000"/>
                  </a:schemeClr>
                </a:solidFill>
              </a:rPr>
              <a:t>&lt;%! </a:t>
            </a:r>
            <a:r>
              <a:rPr lang="en-US" b="1" dirty="0" err="1">
                <a:solidFill>
                  <a:schemeClr val="tx2">
                    <a:lumMod val="50000"/>
                  </a:schemeClr>
                </a:solidFill>
              </a:rPr>
              <a:t>int</a:t>
            </a:r>
            <a:r>
              <a:rPr lang="en-US" b="1" dirty="0">
                <a:solidFill>
                  <a:schemeClr val="tx2">
                    <a:lumMod val="50000"/>
                  </a:schemeClr>
                </a:solidFill>
              </a:rPr>
              <a:t> data=50; %&gt; </a:t>
            </a:r>
            <a:r>
              <a:rPr lang="en-US" b="1" dirty="0" smtClean="0">
                <a:solidFill>
                  <a:schemeClr val="tx2">
                    <a:lumMod val="50000"/>
                  </a:schemeClr>
                </a:solidFill>
              </a:rPr>
              <a:t> </a:t>
            </a:r>
            <a:endParaRPr lang="en-US" b="1" dirty="0">
              <a:solidFill>
                <a:schemeClr val="tx2">
                  <a:lumMod val="50000"/>
                </a:schemeClr>
              </a:solidFill>
            </a:endParaRPr>
          </a:p>
          <a:p>
            <a:r>
              <a:rPr lang="en-US" b="1" dirty="0">
                <a:solidFill>
                  <a:schemeClr val="tx2">
                    <a:lumMod val="50000"/>
                  </a:schemeClr>
                </a:solidFill>
              </a:rPr>
              <a:t>	</a:t>
            </a:r>
            <a:r>
              <a:rPr lang="en-US" b="1" dirty="0" smtClean="0"/>
              <a:t>&lt;/</a:t>
            </a:r>
            <a:r>
              <a:rPr lang="en-US" b="1" dirty="0"/>
              <a:t>body&gt;</a:t>
            </a:r>
            <a:r>
              <a:rPr lang="en-US" dirty="0"/>
              <a:t>  </a:t>
            </a:r>
            <a:r>
              <a:rPr lang="en-US" dirty="0" smtClean="0"/>
              <a:t>        </a:t>
            </a:r>
            <a:r>
              <a:rPr lang="en-US" b="1" dirty="0" smtClean="0"/>
              <a:t> </a:t>
            </a:r>
            <a:endParaRPr lang="en-US" dirty="0"/>
          </a:p>
          <a:p>
            <a:r>
              <a:rPr lang="en-US" b="1" dirty="0"/>
              <a:t>&lt;/html&gt;</a:t>
            </a:r>
            <a:r>
              <a:rPr lang="en-US" dirty="0"/>
              <a:t>  </a:t>
            </a:r>
          </a:p>
        </p:txBody>
      </p:sp>
      <p:sp>
        <p:nvSpPr>
          <p:cNvPr id="6" name="Title 1"/>
          <p:cNvSpPr txBox="1">
            <a:spLocks/>
          </p:cNvSpPr>
          <p:nvPr/>
        </p:nvSpPr>
        <p:spPr>
          <a:xfrm>
            <a:off x="1010411" y="766826"/>
            <a:ext cx="3824348" cy="593092"/>
          </a:xfrm>
          <a:prstGeom prst="rect">
            <a:avLst/>
          </a:prstGeom>
          <a:solidFill>
            <a:schemeClr val="bg1"/>
          </a:solidFill>
        </p:spPr>
        <p:txBody>
          <a:bodyPr vert="horz" lIns="36000" tIns="0" rIns="0" bIns="0" rtlCol="0" anchor="ctr">
            <a:normAutofit/>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smtClean="0"/>
              <a:t>JSP - Declarations</a:t>
            </a:r>
            <a:endParaRPr lang="ro-RO" dirty="0"/>
          </a:p>
        </p:txBody>
      </p:sp>
    </p:spTree>
    <p:extLst>
      <p:ext uri="{BB962C8B-B14F-4D97-AF65-F5344CB8AC3E}">
        <p14:creationId xmlns:p14="http://schemas.microsoft.com/office/powerpoint/2010/main" val="37147348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8">
      <a:dk1>
        <a:srgbClr val="565A5C"/>
      </a:dk1>
      <a:lt1>
        <a:sysClr val="window" lastClr="FFFFFF"/>
      </a:lt1>
      <a:dk2>
        <a:srgbClr val="E60000"/>
      </a:dk2>
      <a:lt2>
        <a:srgbClr val="FFFFFF"/>
      </a:lt2>
      <a:accent1>
        <a:srgbClr val="E83424"/>
      </a:accent1>
      <a:accent2>
        <a:srgbClr val="98C000"/>
      </a:accent2>
      <a:accent3>
        <a:srgbClr val="00A3CA"/>
      </a:accent3>
      <a:accent4>
        <a:srgbClr val="FBC100"/>
      </a:accent4>
      <a:accent5>
        <a:srgbClr val="F18E00"/>
      </a:accent5>
      <a:accent6>
        <a:srgbClr val="6A1485"/>
      </a:accent6>
      <a:hlink>
        <a:srgbClr val="00A3CA"/>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EAB9993CCBF73478E12853278F3FB5C" ma:contentTypeVersion="1" ma:contentTypeDescription="Create a new document." ma:contentTypeScope="" ma:versionID="4db10d317033d09fed4d0297d17c663a">
  <xsd:schema xmlns:xsd="http://www.w3.org/2001/XMLSchema" xmlns:xs="http://www.w3.org/2001/XMLSchema" xmlns:p="http://schemas.microsoft.com/office/2006/metadata/properties" xmlns:ns1="http://schemas.microsoft.com/sharepoint/v3" targetNamespace="http://schemas.microsoft.com/office/2006/metadata/properties" ma:root="true" ma:fieldsID="48c5b5cd9b8d25ff6dd15848836f427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1424CC9-255C-4972-B5F2-6F19B32F3DEA}">
  <ds:schemaRefs>
    <ds:schemaRef ds:uri="http://purl.org/dc/terms/"/>
    <ds:schemaRef ds:uri="http://schemas.microsoft.com/office/infopath/2007/PartnerControls"/>
    <ds:schemaRef ds:uri="http://schemas.microsoft.com/sharepoint/v3"/>
    <ds:schemaRef ds:uri="http://schemas.microsoft.com/office/2006/documentManagement/types"/>
    <ds:schemaRef ds:uri="http://purl.org/dc/dcmitype/"/>
    <ds:schemaRef ds:uri="http://purl.org/dc/elements/1.1/"/>
    <ds:schemaRef ds:uri="http://www.w3.org/XML/1998/namespace"/>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E29AC310-E4D3-4181-8DC8-8BCBD631C9E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3E8851E-A513-4DE1-BFEA-60B7444A352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4055</TotalTime>
  <Words>1962</Words>
  <Application>Microsoft Office PowerPoint</Application>
  <PresentationFormat>On-screen Show (4:3)</PresentationFormat>
  <Paragraphs>436</Paragraphs>
  <Slides>38</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Calibri</vt:lpstr>
      <vt:lpstr>Courier New</vt:lpstr>
      <vt:lpstr>Trebuchet MS</vt:lpstr>
      <vt:lpstr>verdana</vt:lpstr>
      <vt:lpstr>Wingdings</vt:lpstr>
      <vt:lpstr>Office Theme</vt:lpstr>
      <vt:lpstr> Web Applications – part 2 </vt:lpstr>
      <vt:lpstr>Contents</vt:lpstr>
      <vt:lpstr>Java Server Pages (JSP)</vt:lpstr>
      <vt:lpstr>Java Server Pages</vt:lpstr>
      <vt:lpstr>Java Server Pages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RequestDispatcher</vt:lpstr>
      <vt:lpstr>RequestDispatcher</vt:lpstr>
      <vt:lpstr>RequestDispatcher - Interface</vt:lpstr>
      <vt:lpstr>RequestDispatcher</vt:lpstr>
      <vt:lpstr>RequestDispatcher &amp; HttpServletRequest </vt:lpstr>
      <vt:lpstr>RequestDispatcher - forward()</vt:lpstr>
      <vt:lpstr>RequestDispatcher - include()</vt:lpstr>
      <vt:lpstr>RequestDispatcher - workshop</vt:lpstr>
      <vt:lpstr>Servlet Filters</vt:lpstr>
      <vt:lpstr>Servlet Filters</vt:lpstr>
      <vt:lpstr>Servlet Filters </vt:lpstr>
      <vt:lpstr>Servlet Filters</vt:lpstr>
      <vt:lpstr>Servlet Filters</vt:lpstr>
      <vt:lpstr>Filters - workshop</vt:lpstr>
      <vt:lpstr>HTTP Session</vt:lpstr>
      <vt:lpstr>HTTP Session</vt:lpstr>
      <vt:lpstr>HTTP Session</vt:lpstr>
      <vt:lpstr>HTTP Session</vt:lpstr>
      <vt:lpstr>HTTP Session</vt:lpstr>
      <vt:lpstr>HttpSession - workshop</vt:lpstr>
    </vt:vector>
  </TitlesOfParts>
  <Company>Brandtailors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Mihai Părpălea</dc:creator>
  <cp:lastModifiedBy>Adrian Dafinoiu</cp:lastModifiedBy>
  <cp:revision>366</cp:revision>
  <dcterms:created xsi:type="dcterms:W3CDTF">2013-12-09T08:38:16Z</dcterms:created>
  <dcterms:modified xsi:type="dcterms:W3CDTF">2016-07-11T10:56:19Z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0x0101002EAB9993CCBF73478E12853278F3FB5C</vt:lpwstr>
  </property>
</Properties>
</file>