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5" r:id="rId1"/>
  </p:sldMasterIdLst>
  <p:notesMasterIdLst>
    <p:notesMasterId r:id="rId24"/>
  </p:notesMasterIdLst>
  <p:sldIdLst>
    <p:sldId id="256" r:id="rId2"/>
    <p:sldId id="257" r:id="rId3"/>
    <p:sldId id="293" r:id="rId4"/>
    <p:sldId id="258" r:id="rId5"/>
    <p:sldId id="380" r:id="rId6"/>
    <p:sldId id="381" r:id="rId7"/>
    <p:sldId id="295" r:id="rId8"/>
    <p:sldId id="263" r:id="rId9"/>
    <p:sldId id="296" r:id="rId10"/>
    <p:sldId id="271" r:id="rId11"/>
    <p:sldId id="382" r:id="rId12"/>
    <p:sldId id="383" r:id="rId13"/>
    <p:sldId id="384" r:id="rId14"/>
    <p:sldId id="385" r:id="rId15"/>
    <p:sldId id="304" r:id="rId16"/>
    <p:sldId id="272" r:id="rId17"/>
    <p:sldId id="306" r:id="rId18"/>
    <p:sldId id="307" r:id="rId19"/>
    <p:sldId id="312" r:id="rId20"/>
    <p:sldId id="317" r:id="rId21"/>
    <p:sldId id="366" r:id="rId22"/>
    <p:sldId id="367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186477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25174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08893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08893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6487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013935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55361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652273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14385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603281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0889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08893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08893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55233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49819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08893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0889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374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147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capitol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3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64039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3242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>
            <a:normAutofit/>
          </a:bodyPr>
          <a:lstStyle>
            <a:lvl1pPr algn="just">
              <a:defRPr sz="1000"/>
            </a:lvl1pPr>
            <a:lvl2pPr algn="just">
              <a:defRPr sz="1000"/>
            </a:lvl2pPr>
            <a:lvl3pPr algn="just">
              <a:defRPr sz="1000"/>
            </a:lvl3pPr>
            <a:lvl4pPr algn="just">
              <a:defRPr sz="1000"/>
            </a:lvl4pPr>
            <a:lvl5pPr algn="just"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42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domeni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>
            <a:normAutofit/>
          </a:bodyPr>
          <a:lstStyle>
            <a:lvl1pPr marL="0" indent="0" algn="just"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6951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rosu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-1"/>
            <a:ext cx="4591095" cy="644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/>
          <a:lstStyle>
            <a:lvl1pPr marL="0" indent="0" algn="l"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2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38710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2598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95997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477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26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04B2F578-92FC-406E-BFBE-77036A566176}" type="datetimeFigureOut">
              <a:rPr lang="en-US"/>
              <a:pPr>
                <a:defRPr/>
              </a:pPr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E9D0DAD-764C-4585-A81D-CF807CA18B42}" type="slidenum">
              <a:rPr lang="en-US" altLang="ro-RO"/>
              <a:pPr>
                <a:defRPr/>
              </a:pPr>
              <a:t>‹#›</a:t>
            </a:fld>
            <a:endParaRPr lang="en-US" altLang="ro-RO" dirty="0"/>
          </a:p>
        </p:txBody>
      </p:sp>
    </p:spTree>
    <p:extLst>
      <p:ext uri="{BB962C8B-B14F-4D97-AF65-F5344CB8AC3E}">
        <p14:creationId xmlns="" xmlns:p14="http://schemas.microsoft.com/office/powerpoint/2010/main" val="143710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dirty="0" smtClean="0"/>
              <a:t>Handling Exceptions</a:t>
            </a:r>
            <a:r>
              <a:rPr lang="en" sz="3000" dirty="0" smtClean="0"/>
              <a:t> </a:t>
            </a:r>
            <a:endParaRPr lang="en" sz="3000" dirty="0"/>
          </a:p>
        </p:txBody>
      </p:sp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2641600" y="5822950"/>
            <a:ext cx="6400800" cy="90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endParaRPr lang="en" sz="1400" dirty="0">
              <a:solidFill>
                <a:schemeClr val="bg1">
                  <a:lumMod val="95000"/>
                </a:schemeClr>
              </a:solidFill>
            </a:endParaRPr>
          </a:p>
          <a:p>
            <a:pPr algn="r" rtl="0">
              <a:spcBef>
                <a:spcPts val="0"/>
              </a:spcBef>
              <a:buNone/>
            </a:pPr>
            <a:endParaRPr sz="1400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spcBef>
                <a:spcPts val="0"/>
              </a:spcBef>
              <a:buNone/>
            </a:pPr>
            <a:r>
              <a:rPr lang="en" sz="1400" dirty="0">
                <a:solidFill>
                  <a:schemeClr val="bg1">
                    <a:lumMod val="95000"/>
                  </a:schemeClr>
                </a:solidFill>
              </a:rPr>
              <a:t>@TEAMNET.RO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082383" y="777842"/>
            <a:ext cx="3192162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 syntax (1)</a:t>
            </a:r>
            <a:endParaRPr lang="en" sz="2300" dirty="0"/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try {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…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} 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catch (… e) {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…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}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finally {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…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}</a:t>
            </a:r>
            <a:endParaRPr lang="ro-RO" sz="2800" dirty="0" smtClean="0">
              <a:solidFill>
                <a:srgbClr val="FF0000"/>
              </a:solidFill>
            </a:endParaRPr>
          </a:p>
          <a:p>
            <a:pPr lvl="7"/>
            <a:endParaRPr lang="en-US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02691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 syntax (2)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The catch blocks :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000" dirty="0" smtClean="0"/>
              <a:t>try { … } </a:t>
            </a:r>
          </a:p>
          <a:p>
            <a:pPr lvl="1">
              <a:buNone/>
            </a:pPr>
            <a:r>
              <a:rPr lang="en-US" sz="2000" dirty="0" smtClean="0"/>
              <a:t>1.</a:t>
            </a:r>
          </a:p>
          <a:p>
            <a:pPr lvl="1">
              <a:buNone/>
            </a:pPr>
            <a:r>
              <a:rPr lang="en-US" sz="2000" dirty="0" smtClean="0"/>
              <a:t>catch (</a:t>
            </a:r>
            <a:r>
              <a:rPr lang="en-US" sz="2000" i="1" dirty="0" smtClean="0"/>
              <a:t>ExceptionType1 name</a:t>
            </a:r>
            <a:r>
              <a:rPr lang="en-US" sz="2000" dirty="0" smtClean="0"/>
              <a:t>) { … } </a:t>
            </a:r>
          </a:p>
          <a:p>
            <a:pPr lvl="1">
              <a:buNone/>
            </a:pPr>
            <a:r>
              <a:rPr lang="en-US" sz="2000" dirty="0" smtClean="0"/>
              <a:t>catch (</a:t>
            </a:r>
            <a:r>
              <a:rPr lang="en-US" sz="2000" i="1" dirty="0" smtClean="0"/>
              <a:t>ExceptionType2 name</a:t>
            </a:r>
            <a:r>
              <a:rPr lang="en-US" sz="2000" dirty="0" smtClean="0"/>
              <a:t>) { … }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2.</a:t>
            </a:r>
          </a:p>
          <a:p>
            <a:pPr lvl="1">
              <a:buNone/>
            </a:pPr>
            <a:r>
              <a:rPr lang="ro-RO" sz="2000" dirty="0" smtClean="0"/>
              <a:t>catch (</a:t>
            </a:r>
            <a:r>
              <a:rPr lang="en-US" sz="2000" i="1" dirty="0" smtClean="0"/>
              <a:t>ExceptionType1 </a:t>
            </a:r>
            <a:r>
              <a:rPr lang="ro-RO" sz="2000" dirty="0" smtClean="0"/>
              <a:t>|</a:t>
            </a:r>
            <a:r>
              <a:rPr lang="en-US" sz="2000" i="1" dirty="0" smtClean="0"/>
              <a:t> ExceptionType2</a:t>
            </a:r>
            <a:r>
              <a:rPr lang="ro-RO" sz="2000" dirty="0" smtClean="0"/>
              <a:t> ex) {</a:t>
            </a:r>
            <a:r>
              <a:rPr lang="en-US" sz="2000" dirty="0" smtClean="0"/>
              <a:t> … </a:t>
            </a:r>
          </a:p>
          <a:p>
            <a:pPr lvl="1">
              <a:buNone/>
            </a:pPr>
            <a:r>
              <a:rPr lang="ro-RO" sz="2000" dirty="0" smtClean="0"/>
              <a:t>}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02691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 syntax (3)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The finally block :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ro-RO" sz="2000" dirty="0" smtClean="0"/>
              <a:t>finally { 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ro-RO" sz="2000" dirty="0" smtClean="0"/>
              <a:t>if (out != null) { 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ro-RO" sz="2000" dirty="0" smtClean="0"/>
              <a:t>System.out.println("Closing PrintWriter"); </a:t>
            </a:r>
            <a:r>
              <a:rPr lang="en-US" sz="2000" dirty="0" smtClean="0"/>
              <a:t>	</a:t>
            </a:r>
            <a:r>
              <a:rPr lang="ro-RO" sz="2000" dirty="0" smtClean="0"/>
              <a:t>out.close(); 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ro-RO" sz="2000" dirty="0" smtClean="0"/>
              <a:t>} else { 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ro-RO" sz="2000" dirty="0" smtClean="0"/>
              <a:t>System.out.println("PrintWriter not open"); } </a:t>
            </a:r>
            <a:endParaRPr lang="en-US" sz="2000" dirty="0" smtClean="0"/>
          </a:p>
          <a:p>
            <a:pPr lvl="1">
              <a:buNone/>
            </a:pPr>
            <a:r>
              <a:rPr lang="ro-RO" sz="2000" dirty="0" smtClean="0"/>
              <a:t>}</a:t>
            </a: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 smtClean="0"/>
              <a:t>It's the perfect place to perform cleanup.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 The </a:t>
            </a:r>
            <a:r>
              <a:rPr lang="en-US" sz="2000" dirty="0" smtClean="0"/>
              <a:t>finally block is a key tool for preventing resource leaks.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02691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 syntax (4)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The try-with-resources statement :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	 The try-with-resources statement i</a:t>
            </a:r>
            <a:r>
              <a:rPr lang="en-US" sz="2000" dirty="0" smtClean="0"/>
              <a:t>s </a:t>
            </a:r>
            <a:r>
              <a:rPr lang="en-US" sz="2000" dirty="0" smtClean="0"/>
              <a:t>a try </a:t>
            </a:r>
            <a:r>
              <a:rPr lang="en-US" sz="2000" dirty="0" smtClean="0"/>
              <a:t>statement </a:t>
            </a:r>
            <a:r>
              <a:rPr lang="en-US" sz="2000" dirty="0" smtClean="0"/>
              <a:t>that declares one or more resources. </a:t>
            </a: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	 </a:t>
            </a:r>
            <a:r>
              <a:rPr lang="en-US" sz="2000" dirty="0" smtClean="0"/>
              <a:t>Java SE 7 and </a:t>
            </a:r>
            <a:r>
              <a:rPr lang="en-US" sz="2000" dirty="0" smtClean="0"/>
              <a:t>later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 	 Interface </a:t>
            </a:r>
            <a:r>
              <a:rPr lang="en-US" sz="2000" dirty="0" err="1" smtClean="0"/>
              <a:t>java.lang.AutoCloseable</a:t>
            </a: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 </a:t>
            </a: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02691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 syntax (5)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The try-with-resources statement :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1800" b="1" dirty="0" smtClean="0"/>
              <a:t>After Java 1.7:</a:t>
            </a:r>
            <a:endParaRPr lang="en-US" sz="1800" b="1" dirty="0" smtClean="0"/>
          </a:p>
          <a:p>
            <a:pPr lvl="1">
              <a:buNone/>
            </a:pPr>
            <a:r>
              <a:rPr lang="en-US" sz="1800" dirty="0" smtClean="0"/>
              <a:t>try (</a:t>
            </a:r>
            <a:r>
              <a:rPr lang="en-US" sz="1800" dirty="0" err="1" smtClean="0"/>
              <a:t>BufferedReader</a:t>
            </a:r>
            <a:r>
              <a:rPr lang="en-US" sz="1800" dirty="0" smtClean="0"/>
              <a:t> </a:t>
            </a:r>
            <a:r>
              <a:rPr lang="en-US" sz="1800" dirty="0" err="1" smtClean="0"/>
              <a:t>br</a:t>
            </a:r>
            <a:r>
              <a:rPr lang="en-US" sz="1800" dirty="0" smtClean="0"/>
              <a:t> = </a:t>
            </a:r>
          </a:p>
          <a:p>
            <a:pPr lvl="1">
              <a:buNone/>
            </a:pPr>
            <a:r>
              <a:rPr lang="en-US" sz="1800" dirty="0" smtClean="0"/>
              <a:t>		new </a:t>
            </a:r>
            <a:r>
              <a:rPr lang="en-US" sz="1800" dirty="0" err="1" smtClean="0"/>
              <a:t>BufferedReader</a:t>
            </a:r>
            <a:r>
              <a:rPr lang="en-US" sz="1800" dirty="0" smtClean="0"/>
              <a:t>(new </a:t>
            </a:r>
            <a:r>
              <a:rPr lang="en-US" sz="1800" dirty="0" err="1" smtClean="0"/>
              <a:t>FileReader</a:t>
            </a:r>
            <a:r>
              <a:rPr lang="en-US" sz="1800" dirty="0" smtClean="0"/>
              <a:t>(path))) { </a:t>
            </a:r>
          </a:p>
          <a:p>
            <a:pPr lvl="1">
              <a:buNone/>
            </a:pPr>
            <a:r>
              <a:rPr lang="en-US" sz="1800" dirty="0" smtClean="0"/>
              <a:t>		return </a:t>
            </a:r>
            <a:r>
              <a:rPr lang="en-US" sz="1800" dirty="0" err="1" smtClean="0"/>
              <a:t>br.readLine</a:t>
            </a:r>
            <a:r>
              <a:rPr lang="en-US" sz="1800" dirty="0" smtClean="0"/>
              <a:t>(); </a:t>
            </a:r>
          </a:p>
          <a:p>
            <a:pPr lvl="1">
              <a:buNone/>
            </a:pPr>
            <a:r>
              <a:rPr lang="en-US" sz="1800" dirty="0" smtClean="0"/>
              <a:t>}</a:t>
            </a:r>
            <a:endParaRPr lang="en-US" sz="1800" dirty="0" smtClean="0"/>
          </a:p>
          <a:p>
            <a:pPr lvl="1">
              <a:buNone/>
            </a:pPr>
            <a:r>
              <a:rPr lang="en-US" sz="1800" b="1" dirty="0" smtClean="0"/>
              <a:t>Before:</a:t>
            </a:r>
          </a:p>
          <a:p>
            <a:pPr lvl="1">
              <a:buNone/>
            </a:pPr>
            <a:r>
              <a:rPr lang="en-US" sz="1800" dirty="0" err="1" smtClean="0"/>
              <a:t>BufferedReader</a:t>
            </a:r>
            <a:r>
              <a:rPr lang="en-US" sz="1800" dirty="0" smtClean="0"/>
              <a:t> </a:t>
            </a:r>
            <a:r>
              <a:rPr lang="en-US" sz="1800" dirty="0" err="1" smtClean="0"/>
              <a:t>br</a:t>
            </a:r>
            <a:r>
              <a:rPr lang="en-US" sz="1800" dirty="0" smtClean="0"/>
              <a:t> = </a:t>
            </a:r>
          </a:p>
          <a:p>
            <a:pPr lvl="1">
              <a:buNone/>
            </a:pPr>
            <a:r>
              <a:rPr lang="en-US" sz="1800" dirty="0" smtClean="0"/>
              <a:t>new </a:t>
            </a:r>
            <a:r>
              <a:rPr lang="en-US" sz="1800" dirty="0" err="1" smtClean="0"/>
              <a:t>BufferedReader</a:t>
            </a:r>
            <a:r>
              <a:rPr lang="en-US" sz="1800" dirty="0" smtClean="0"/>
              <a:t>(new </a:t>
            </a:r>
            <a:r>
              <a:rPr lang="en-US" sz="1800" dirty="0" err="1" smtClean="0"/>
              <a:t>FileReader</a:t>
            </a:r>
            <a:r>
              <a:rPr lang="en-US" sz="1800" dirty="0" smtClean="0"/>
              <a:t>(path)); </a:t>
            </a:r>
          </a:p>
          <a:p>
            <a:pPr lvl="1">
              <a:buNone/>
            </a:pPr>
            <a:r>
              <a:rPr lang="en-US" sz="1800" dirty="0" smtClean="0"/>
              <a:t>try { </a:t>
            </a:r>
          </a:p>
          <a:p>
            <a:pPr lvl="1">
              <a:buNone/>
            </a:pPr>
            <a:r>
              <a:rPr lang="en-US" sz="1800" dirty="0" smtClean="0"/>
              <a:t>	return </a:t>
            </a:r>
            <a:r>
              <a:rPr lang="en-US" sz="1800" dirty="0" err="1" smtClean="0"/>
              <a:t>br.readLine</a:t>
            </a:r>
            <a:r>
              <a:rPr lang="en-US" sz="1800" dirty="0" smtClean="0"/>
              <a:t>(); </a:t>
            </a:r>
          </a:p>
          <a:p>
            <a:pPr lvl="1">
              <a:buNone/>
            </a:pPr>
            <a:r>
              <a:rPr lang="en-US" sz="1800" dirty="0" smtClean="0"/>
              <a:t>} finally { </a:t>
            </a:r>
          </a:p>
          <a:p>
            <a:pPr lvl="1">
              <a:buNone/>
            </a:pPr>
            <a:r>
              <a:rPr lang="en-US" sz="1800" dirty="0" smtClean="0"/>
              <a:t>	if (</a:t>
            </a:r>
            <a:r>
              <a:rPr lang="en-US" sz="1800" dirty="0" err="1" smtClean="0"/>
              <a:t>br</a:t>
            </a:r>
            <a:r>
              <a:rPr lang="en-US" sz="1800" dirty="0" smtClean="0"/>
              <a:t> != null) </a:t>
            </a:r>
            <a:r>
              <a:rPr lang="en-US" sz="1800" dirty="0" err="1" smtClean="0"/>
              <a:t>br.close</a:t>
            </a:r>
            <a:r>
              <a:rPr lang="en-US" sz="1800" dirty="0" smtClean="0"/>
              <a:t>(); </a:t>
            </a:r>
          </a:p>
          <a:p>
            <a:pPr lvl="1">
              <a:buNone/>
            </a:pPr>
            <a:r>
              <a:rPr lang="en-US" sz="1800" dirty="0" smtClean="0"/>
              <a:t>}</a:t>
            </a:r>
          </a:p>
          <a:p>
            <a:pPr marL="819150" lvl="1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US" sz="2000" dirty="0" smtClean="0"/>
              <a:t> </a:t>
            </a: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throw exceptions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28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731988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How to throw exceptions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/>
              <a:t> </a:t>
            </a:r>
            <a:r>
              <a:rPr lang="ro-RO" sz="1800" dirty="0" smtClean="0">
                <a:solidFill>
                  <a:srgbClr val="FF0000"/>
                </a:solidFill>
              </a:rPr>
              <a:t>throw </a:t>
            </a:r>
            <a:r>
              <a:rPr lang="ro-RO" sz="1800" i="1" dirty="0" smtClean="0">
                <a:solidFill>
                  <a:srgbClr val="FF0000"/>
                </a:solidFill>
              </a:rPr>
              <a:t>someThrowableObject</a:t>
            </a:r>
            <a:r>
              <a:rPr lang="ro-RO" sz="1800" dirty="0" smtClean="0">
                <a:solidFill>
                  <a:srgbClr val="FF0000"/>
                </a:solidFill>
              </a:rPr>
              <a:t>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endParaRPr lang="en-US" sz="1800" dirty="0" smtClean="0"/>
          </a:p>
          <a:p>
            <a:pPr lvl="1">
              <a:buNone/>
            </a:pPr>
            <a:r>
              <a:rPr lang="en-US" sz="1600" dirty="0" smtClean="0"/>
              <a:t>public Object pop() { </a:t>
            </a:r>
          </a:p>
          <a:p>
            <a:pPr lvl="2">
              <a:buNone/>
            </a:pPr>
            <a:r>
              <a:rPr lang="en-US" sz="1600" dirty="0" smtClean="0"/>
              <a:t>Object </a:t>
            </a:r>
            <a:r>
              <a:rPr lang="en-US" sz="1600" dirty="0" err="1" smtClean="0"/>
              <a:t>obj</a:t>
            </a:r>
            <a:r>
              <a:rPr lang="en-US" sz="1600" dirty="0" smtClean="0"/>
              <a:t>; </a:t>
            </a:r>
          </a:p>
          <a:p>
            <a:pPr lvl="2">
              <a:buNone/>
            </a:pPr>
            <a:endParaRPr lang="en-US" sz="1600" dirty="0" smtClean="0"/>
          </a:p>
          <a:p>
            <a:pPr lvl="2">
              <a:buNone/>
            </a:pPr>
            <a:r>
              <a:rPr lang="en-US" sz="1600" dirty="0" smtClean="0"/>
              <a:t>if (size == 0) { </a:t>
            </a:r>
          </a:p>
          <a:p>
            <a:pPr lvl="2"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throw new </a:t>
            </a:r>
            <a:r>
              <a:rPr lang="en-US" sz="1600" b="1" dirty="0" err="1" smtClean="0">
                <a:solidFill>
                  <a:srgbClr val="FF0000"/>
                </a:solidFill>
              </a:rPr>
              <a:t>EmptyStackException</a:t>
            </a:r>
            <a:r>
              <a:rPr lang="en-US" sz="1600" b="1" dirty="0" smtClean="0">
                <a:solidFill>
                  <a:srgbClr val="FF0000"/>
                </a:solidFill>
              </a:rPr>
              <a:t>();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</a:p>
          <a:p>
            <a:pPr lvl="2">
              <a:buNone/>
            </a:pPr>
            <a:r>
              <a:rPr lang="en-US" sz="1600" dirty="0" smtClean="0"/>
              <a:t>} </a:t>
            </a:r>
          </a:p>
          <a:p>
            <a:pPr lvl="2">
              <a:buNone/>
            </a:pPr>
            <a:endParaRPr lang="en-US" sz="1600" dirty="0" smtClean="0"/>
          </a:p>
          <a:p>
            <a:pPr lvl="2">
              <a:buNone/>
            </a:pPr>
            <a:r>
              <a:rPr lang="en-US" sz="1600" dirty="0" err="1" smtClean="0"/>
              <a:t>obj</a:t>
            </a:r>
            <a:r>
              <a:rPr lang="en-US" sz="1600" dirty="0" smtClean="0"/>
              <a:t> = </a:t>
            </a:r>
            <a:r>
              <a:rPr lang="en-US" sz="1600" dirty="0" err="1" smtClean="0"/>
              <a:t>objectAt</a:t>
            </a:r>
            <a:r>
              <a:rPr lang="en-US" sz="1600" dirty="0" smtClean="0"/>
              <a:t>(size - 1); </a:t>
            </a:r>
          </a:p>
          <a:p>
            <a:pPr lvl="2">
              <a:buNone/>
            </a:pPr>
            <a:r>
              <a:rPr lang="en-US" sz="1600" dirty="0" err="1" smtClean="0"/>
              <a:t>setObjectAt</a:t>
            </a:r>
            <a:r>
              <a:rPr lang="en-US" sz="1600" dirty="0" smtClean="0"/>
              <a:t>(size - 1, null); </a:t>
            </a:r>
          </a:p>
          <a:p>
            <a:pPr lvl="2">
              <a:buNone/>
            </a:pPr>
            <a:r>
              <a:rPr lang="en-US" sz="1600" dirty="0" smtClean="0"/>
              <a:t>size--; </a:t>
            </a:r>
          </a:p>
          <a:p>
            <a:pPr lvl="2">
              <a:buNone/>
            </a:pPr>
            <a:r>
              <a:rPr lang="en-US" sz="1600" dirty="0" smtClean="0"/>
              <a:t>return </a:t>
            </a:r>
            <a:r>
              <a:rPr lang="en-US" sz="1600" dirty="0" err="1" smtClean="0"/>
              <a:t>obj</a:t>
            </a:r>
            <a:r>
              <a:rPr lang="en-US" sz="1600" dirty="0" smtClean="0"/>
              <a:t>; </a:t>
            </a:r>
          </a:p>
          <a:p>
            <a:pPr lvl="1">
              <a:buNone/>
            </a:pPr>
            <a:r>
              <a:rPr lang="en-US" sz="1600" dirty="0" smtClean="0"/>
              <a:t>}</a:t>
            </a: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Chained exceptions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47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1040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Chained exceptions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lvl="3">
              <a:buNone/>
            </a:pPr>
            <a:r>
              <a:rPr lang="en-US" sz="2000" dirty="0" smtClean="0"/>
              <a:t>try { </a:t>
            </a:r>
          </a:p>
          <a:p>
            <a:pPr lvl="3">
              <a:buNone/>
            </a:pPr>
            <a:r>
              <a:rPr lang="en-US" sz="2000" dirty="0" smtClean="0"/>
              <a:t>	…</a:t>
            </a:r>
          </a:p>
          <a:p>
            <a:pPr lvl="3">
              <a:buNone/>
            </a:pPr>
            <a:r>
              <a:rPr lang="en-US" sz="2000" dirty="0" smtClean="0"/>
              <a:t>} </a:t>
            </a:r>
          </a:p>
          <a:p>
            <a:pPr lvl="3">
              <a:buNone/>
            </a:pPr>
            <a:r>
              <a:rPr lang="en-US" sz="2000" dirty="0" smtClean="0"/>
              <a:t>catch (</a:t>
            </a:r>
            <a:r>
              <a:rPr lang="en-US" sz="2000" dirty="0" err="1" smtClean="0"/>
              <a:t>IOException</a:t>
            </a:r>
            <a:r>
              <a:rPr lang="en-US" sz="2000" dirty="0" smtClean="0"/>
              <a:t> e) { </a:t>
            </a:r>
          </a:p>
          <a:p>
            <a:pPr lvl="3">
              <a:buNone/>
            </a:pPr>
            <a:r>
              <a:rPr lang="en-US" sz="2000" dirty="0" smtClean="0"/>
              <a:t>	throw new </a:t>
            </a:r>
            <a:r>
              <a:rPr lang="en-US" sz="2000" dirty="0" err="1" smtClean="0"/>
              <a:t>MyException</a:t>
            </a:r>
            <a:r>
              <a:rPr lang="en-US" sz="2000" dirty="0" smtClean="0"/>
              <a:t>(</a:t>
            </a:r>
          </a:p>
          <a:p>
            <a:pPr lvl="3">
              <a:buNone/>
            </a:pPr>
            <a:r>
              <a:rPr lang="en-US" sz="2000" dirty="0" smtClean="0"/>
              <a:t>					"Other </a:t>
            </a:r>
            <a:r>
              <a:rPr lang="en-US" sz="2000" dirty="0" err="1" smtClean="0"/>
              <a:t>IOException</a:t>
            </a:r>
            <a:r>
              <a:rPr lang="en-US" sz="2000" dirty="0" smtClean="0"/>
              <a:t>", e); </a:t>
            </a:r>
          </a:p>
          <a:p>
            <a:pPr lvl="3">
              <a:buNone/>
            </a:pPr>
            <a:r>
              <a:rPr lang="en-US" sz="2000" dirty="0" smtClean="0"/>
              <a:t>}</a:t>
            </a:r>
            <a:endParaRPr lang="ro-RO" sz="2000" dirty="0" smtClean="0"/>
          </a:p>
          <a:p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="" xmlns:p14="http://schemas.microsoft.com/office/powerpoint/2010/main" val="3913964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Accessing stack trace information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33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63878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Outline</a:t>
            </a:r>
            <a:endParaRPr lang="en" sz="2300" dirty="0"/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What is an exception?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Types</a:t>
            </a:r>
            <a:r>
              <a:rPr lang="en" sz="2400" dirty="0" smtClean="0"/>
              <a:t> of exceptions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Exception syntax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How to throw exceptions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Chained exceptions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Accessing stack trace information</a:t>
            </a:r>
          </a:p>
          <a:p>
            <a:pPr marL="0" indent="0" rtl="0"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5230283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Accessing stack trace information</a:t>
            </a:r>
            <a:r>
              <a:rPr lang="en" sz="2300" dirty="0" smtClean="0"/>
              <a:t>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buNone/>
            </a:pPr>
            <a:endParaRPr lang="en-US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None/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o-RO" sz="2000" dirty="0" smtClean="0"/>
              <a:t>catch (Exception cause) { </a:t>
            </a:r>
            <a:endParaRPr lang="en-US" sz="2000" dirty="0" smtClean="0"/>
          </a:p>
          <a:p>
            <a:pPr lvl="2">
              <a:buNone/>
            </a:pPr>
            <a:r>
              <a:rPr lang="ro-RO" sz="2000" dirty="0" smtClean="0"/>
              <a:t>StackTraceElement elements[] = </a:t>
            </a:r>
            <a:r>
              <a:rPr lang="en-US" sz="2000" dirty="0" smtClean="0"/>
              <a:t>							</a:t>
            </a:r>
            <a:r>
              <a:rPr lang="ro-RO" sz="2000" dirty="0" smtClean="0"/>
              <a:t>cause.getStackTrace(); </a:t>
            </a:r>
            <a:endParaRPr lang="en-US" sz="2000" dirty="0" smtClean="0"/>
          </a:p>
          <a:p>
            <a:pPr lvl="2">
              <a:buNone/>
            </a:pPr>
            <a:endParaRPr lang="en-US" sz="2000" dirty="0" smtClean="0"/>
          </a:p>
          <a:p>
            <a:pPr lvl="2">
              <a:buNone/>
            </a:pPr>
            <a:r>
              <a:rPr lang="ro-RO" sz="2000" dirty="0" smtClean="0"/>
              <a:t>for (int i = 0, n = elements.length; i &lt; n; i++) { </a:t>
            </a:r>
            <a:r>
              <a:rPr lang="en-US" sz="2000" dirty="0" smtClean="0"/>
              <a:t>	</a:t>
            </a:r>
          </a:p>
          <a:p>
            <a:pPr lvl="2">
              <a:buNone/>
            </a:pPr>
            <a:endParaRPr lang="en-US" sz="2000" dirty="0" smtClean="0"/>
          </a:p>
          <a:p>
            <a:pPr lvl="2">
              <a:buNone/>
            </a:pPr>
            <a:r>
              <a:rPr lang="en-US" sz="2000" dirty="0" smtClean="0"/>
              <a:t>		</a:t>
            </a:r>
            <a:r>
              <a:rPr lang="ro-RO" sz="2000" dirty="0" smtClean="0"/>
              <a:t>System.</a:t>
            </a:r>
            <a:r>
              <a:rPr lang="en-US" sz="2000" dirty="0" smtClean="0"/>
              <a:t>out</a:t>
            </a:r>
            <a:r>
              <a:rPr lang="ro-RO" sz="2000" dirty="0" smtClean="0"/>
              <a:t>.println(elements[i].get</a:t>
            </a:r>
            <a:r>
              <a:rPr lang="en-US" sz="2000" dirty="0" smtClean="0"/>
              <a:t>…</a:t>
            </a:r>
            <a:r>
              <a:rPr lang="ro-RO" sz="2000" dirty="0" smtClean="0"/>
              <a:t>()); </a:t>
            </a:r>
            <a:endParaRPr lang="en-US" sz="2000" dirty="0" smtClean="0"/>
          </a:p>
          <a:p>
            <a:pPr lvl="2">
              <a:buNone/>
            </a:pPr>
            <a:r>
              <a:rPr lang="en-US" sz="2000" dirty="0" smtClean="0"/>
              <a:t>	</a:t>
            </a:r>
          </a:p>
          <a:p>
            <a:pPr lvl="2">
              <a:buNone/>
            </a:pPr>
            <a:r>
              <a:rPr lang="en-US" sz="2000" dirty="0" smtClean="0"/>
              <a:t>	</a:t>
            </a:r>
            <a:r>
              <a:rPr lang="ro-RO" sz="2000" dirty="0" smtClean="0"/>
              <a:t>} </a:t>
            </a:r>
            <a:endParaRPr lang="en-US" sz="2000" dirty="0" smtClean="0"/>
          </a:p>
          <a:p>
            <a:pPr lvl="2">
              <a:buNone/>
            </a:pPr>
            <a:r>
              <a:rPr lang="ro-RO" sz="2000" dirty="0" smtClean="0"/>
              <a:t>}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="" xmlns:p14="http://schemas.microsoft.com/office/powerpoint/2010/main" val="8207821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26307472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/>
              <a:t>Questions?</a:t>
            </a:r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32631121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an exception?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34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798092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</a:t>
            </a:r>
            <a:r>
              <a:rPr lang="en" sz="2300" dirty="0" smtClean="0"/>
              <a:t>an exception?(1)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An </a:t>
            </a:r>
            <a:r>
              <a:rPr lang="en-US" sz="2000" i="1" dirty="0" smtClean="0">
                <a:solidFill>
                  <a:srgbClr val="FF0000"/>
                </a:solidFill>
              </a:rPr>
              <a:t>exception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is an event, which occurs during the execution of a program, that disrupts the normal flow of the program's instructions</a:t>
            </a:r>
            <a:r>
              <a:rPr lang="en-US" sz="2000" dirty="0" smtClean="0"/>
              <a:t>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 When an error occurs within a method, the method creates an object and hands it off to the runtime system. </a:t>
            </a: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dirty="0" smtClean="0"/>
              <a:t> The object, called an </a:t>
            </a:r>
            <a:r>
              <a:rPr lang="en-US" sz="2000" i="1" dirty="0" smtClean="0">
                <a:solidFill>
                  <a:srgbClr val="FF0000"/>
                </a:solidFill>
              </a:rPr>
              <a:t>exception object</a:t>
            </a:r>
            <a:r>
              <a:rPr lang="en-US" sz="2000" dirty="0" smtClean="0"/>
              <a:t>, contains information about the error, including its type and the state of the program when the error occurred</a:t>
            </a:r>
            <a:r>
              <a:rPr lang="en-US" sz="2000" dirty="0" smtClean="0"/>
              <a:t>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dirty="0" smtClean="0"/>
              <a:t> Creating an exception object and handing it to the runtime system is called </a:t>
            </a:r>
            <a:r>
              <a:rPr lang="en-US" sz="2000" i="1" dirty="0" smtClean="0">
                <a:solidFill>
                  <a:srgbClr val="FF0000"/>
                </a:solidFill>
              </a:rPr>
              <a:t>throwing an exception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831142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</a:t>
            </a:r>
            <a:r>
              <a:rPr lang="en" sz="2300" dirty="0" smtClean="0"/>
              <a:t>an exception? (2)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dirty="0" smtClean="0"/>
              <a:t>After </a:t>
            </a:r>
            <a:r>
              <a:rPr lang="en-US" sz="2000" dirty="0" smtClean="0"/>
              <a:t>a method throws an exception, the runtime system attempts to find something to handle it. The set of possible "</a:t>
            </a:r>
            <a:r>
              <a:rPr lang="en-US" sz="2000" dirty="0" err="1" smtClean="0"/>
              <a:t>somethings</a:t>
            </a:r>
            <a:r>
              <a:rPr lang="en-US" sz="2000" dirty="0" smtClean="0"/>
              <a:t>" to handle the exception is the ordered list of methods that had been called to get to the method where the error occurred. The list of methods is known as </a:t>
            </a:r>
            <a:r>
              <a:rPr lang="en-US" sz="2000" dirty="0" smtClean="0"/>
              <a:t>the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call stack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/>
              <a:t> The runtime system searches the call stack for a method that contains a block of code that can handle the exception. This block of code is called an </a:t>
            </a:r>
            <a:r>
              <a:rPr lang="en-US" sz="2000" i="1" dirty="0" smtClean="0">
                <a:solidFill>
                  <a:srgbClr val="FF0000"/>
                </a:solidFill>
              </a:rPr>
              <a:t>exception handler</a:t>
            </a:r>
            <a:r>
              <a:rPr lang="en-US" sz="2000" dirty="0" smtClean="0"/>
              <a:t>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831142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</a:t>
            </a:r>
            <a:r>
              <a:rPr lang="en" sz="2300" dirty="0" smtClean="0"/>
              <a:t>an exception? (3)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 The search begins with the method in which the error occurred and proceeds through the call stack in the reverse order in which the methods were called. </a:t>
            </a: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dirty="0" smtClean="0"/>
              <a:t> When an appropriate handler is found, the runtime system passes the exception to the handler. </a:t>
            </a: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dirty="0" smtClean="0"/>
              <a:t> An exception handler is considered appropriate if the type of the exception object thrown matches the type that can be handled by the handler. 	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Types of exceptions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9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60451" y="766763"/>
            <a:ext cx="2795453" cy="5937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Types of exceptions</a:t>
            </a:r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There are three kinds of exceptions: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spcBef>
                <a:spcPts val="0"/>
              </a:spcBef>
              <a:buFont typeface="Wingdings" pitchFamily="2" charset="2"/>
              <a:buChar char="q"/>
            </a:pPr>
            <a:r>
              <a:rPr lang="en" sz="1800" dirty="0" smtClean="0">
                <a:solidFill>
                  <a:srgbClr val="FF0000"/>
                </a:solidFill>
              </a:rPr>
              <a:t>	</a:t>
            </a:r>
            <a:r>
              <a:rPr lang="en" sz="1800" dirty="0" smtClean="0">
                <a:solidFill>
                  <a:srgbClr val="FF0000"/>
                </a:solidFill>
              </a:rPr>
              <a:t>Checkes exceptions</a:t>
            </a:r>
          </a:p>
          <a:p>
            <a:pPr lvl="0" rtl="0">
              <a:spcBef>
                <a:spcPts val="0"/>
              </a:spcBef>
              <a:buFont typeface="Wingdings" pitchFamily="2" charset="2"/>
              <a:buChar char="q"/>
            </a:pPr>
            <a:r>
              <a:rPr lang="en" sz="1800" dirty="0" smtClean="0">
                <a:solidFill>
                  <a:srgbClr val="FF0000"/>
                </a:solidFill>
              </a:rPr>
              <a:t> 	Errors </a:t>
            </a:r>
          </a:p>
          <a:p>
            <a:pPr lvl="0" rtl="0">
              <a:spcBef>
                <a:spcPts val="0"/>
              </a:spcBef>
              <a:buFont typeface="Wingdings" pitchFamily="2" charset="2"/>
              <a:buChar char="q"/>
            </a:pPr>
            <a:r>
              <a:rPr lang="en" sz="1800" dirty="0" smtClean="0">
                <a:solidFill>
                  <a:srgbClr val="FF0000"/>
                </a:solidFill>
              </a:rPr>
              <a:t> 	Runtime exceptions</a:t>
            </a:r>
          </a:p>
          <a:p>
            <a:pPr lvl="0" rtl="0">
              <a:spcBef>
                <a:spcPts val="0"/>
              </a:spcBef>
            </a:pPr>
            <a:endParaRPr lang="e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574525" y="5604150"/>
            <a:ext cx="2363099" cy="10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6537" y="2478795"/>
            <a:ext cx="3174317" cy="302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Exception syntax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43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net Group Presentation Template">
  <a:themeElements>
    <a:clrScheme name="Custom 6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565A5C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ENG_Teamnet Group Presentation_june_ 2014.ppt [Compatibility Mode]" id="{4E38FE5A-FB22-4353-B213-4C558403F09A}" vid="{3CD7C979-2E40-4EE5-8B22-6A7321B40C7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Teamnet Group Presentation Template</Template>
  <TotalTime>1939</TotalTime>
  <Words>130</Words>
  <Application>Microsoft Office PowerPoint</Application>
  <PresentationFormat>On-screen Show (4:3)</PresentationFormat>
  <Paragraphs>166</Paragraphs>
  <Slides>22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Teamnet Group Presentation Template</vt:lpstr>
      <vt:lpstr>Handling Exceptions </vt:lpstr>
      <vt:lpstr>Outline</vt:lpstr>
      <vt:lpstr>What is an exception?</vt:lpstr>
      <vt:lpstr>What is an exception?(1)</vt:lpstr>
      <vt:lpstr>What is an exception? (2)</vt:lpstr>
      <vt:lpstr>What is an exception? (3)</vt:lpstr>
      <vt:lpstr>Types of exceptions</vt:lpstr>
      <vt:lpstr>Types of exceptions</vt:lpstr>
      <vt:lpstr>Exception syntax</vt:lpstr>
      <vt:lpstr>Exception syntax (1)</vt:lpstr>
      <vt:lpstr>Exception syntax (2)</vt:lpstr>
      <vt:lpstr>Exception syntax (3)</vt:lpstr>
      <vt:lpstr>Exception syntax (4)</vt:lpstr>
      <vt:lpstr>Exception syntax (5)</vt:lpstr>
      <vt:lpstr>How to throw exceptions</vt:lpstr>
      <vt:lpstr>How to throw exceptions</vt:lpstr>
      <vt:lpstr>Chained exceptions</vt:lpstr>
      <vt:lpstr>Chained exceptions</vt:lpstr>
      <vt:lpstr>Accessing stack trace information </vt:lpstr>
      <vt:lpstr>Accessing stack trace information </vt:lpstr>
      <vt:lpstr>Thank you!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 Context &amp; Dependency Injection Framework</dc:title>
  <dc:creator>Radu Hoaghe</dc:creator>
  <cp:lastModifiedBy>Dell</cp:lastModifiedBy>
  <cp:revision>161</cp:revision>
  <dcterms:modified xsi:type="dcterms:W3CDTF">2015-04-16T15:50:23Z</dcterms:modified>
</cp:coreProperties>
</file>