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5" r:id="rId1"/>
  </p:sldMasterIdLst>
  <p:notesMasterIdLst>
    <p:notesMasterId r:id="rId18"/>
  </p:notesMasterIdLst>
  <p:sldIdLst>
    <p:sldId id="256" r:id="rId2"/>
    <p:sldId id="257" r:id="rId3"/>
    <p:sldId id="293" r:id="rId4"/>
    <p:sldId id="258" r:id="rId5"/>
    <p:sldId id="295" r:id="rId6"/>
    <p:sldId id="263" r:id="rId7"/>
    <p:sldId id="296" r:id="rId8"/>
    <p:sldId id="271" r:id="rId9"/>
    <p:sldId id="304" r:id="rId10"/>
    <p:sldId id="272" r:id="rId11"/>
    <p:sldId id="306" r:id="rId12"/>
    <p:sldId id="307" r:id="rId13"/>
    <p:sldId id="312" r:id="rId14"/>
    <p:sldId id="317" r:id="rId15"/>
    <p:sldId id="366" r:id="rId16"/>
    <p:sldId id="367" r:id="rId1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186477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251749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143856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603281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08893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552331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498197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06487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013935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55361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65227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zentare-titlu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teamnet transformig technology logo rgb.w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687388"/>
            <a:ext cx="30813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374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2266575"/>
            <a:ext cx="6400799" cy="1333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685800" y="3600451"/>
            <a:ext cx="6400799" cy="900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1477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capitol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3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64039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3242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>
            <a:normAutofit/>
          </a:bodyPr>
          <a:lstStyle>
            <a:lvl1pPr algn="just">
              <a:defRPr sz="1000"/>
            </a:lvl1pPr>
            <a:lvl2pPr algn="just">
              <a:defRPr sz="1000"/>
            </a:lvl2pPr>
            <a:lvl3pPr algn="just">
              <a:defRPr sz="1000"/>
            </a:lvl3pPr>
            <a:lvl4pPr algn="just">
              <a:defRPr sz="1000"/>
            </a:lvl4pPr>
            <a:lvl5pPr algn="just"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42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bkg-domeni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>
            <a:normAutofit/>
          </a:bodyPr>
          <a:lstStyle>
            <a:lvl1pPr marL="0" indent="0" algn="just">
              <a:buNone/>
              <a:defRPr sz="1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6951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rezentare-bkg-rosu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-1"/>
            <a:ext cx="4591095" cy="644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/>
          <a:lstStyle>
            <a:lvl1pPr marL="0" indent="0" algn="l"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2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38710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25986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95997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14777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zentare-titlu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teamnet transformig technology logo rgb.w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687388"/>
            <a:ext cx="30813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267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04B2F578-92FC-406E-BFBE-77036A566176}" type="datetimeFigureOut">
              <a:rPr lang="en-US"/>
              <a:pPr>
                <a:defRPr/>
              </a:pPr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E9D0DAD-764C-4585-A81D-CF807CA18B42}" type="slidenum">
              <a:rPr lang="en-US" altLang="ro-RO"/>
              <a:pPr>
                <a:defRPr/>
              </a:pPr>
              <a:t>‹#›</a:t>
            </a:fld>
            <a:endParaRPr lang="en-US" altLang="ro-RO" dirty="0"/>
          </a:p>
        </p:txBody>
      </p:sp>
    </p:spTree>
    <p:extLst>
      <p:ext uri="{BB962C8B-B14F-4D97-AF65-F5344CB8AC3E}">
        <p14:creationId xmlns="" xmlns:p14="http://schemas.microsoft.com/office/powerpoint/2010/main" val="143710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dirty="0" smtClean="0"/>
              <a:t>Object Life Cycle, Garbage Collector</a:t>
            </a:r>
            <a:r>
              <a:rPr lang="en" sz="3000" dirty="0" smtClean="0"/>
              <a:t> </a:t>
            </a:r>
            <a:endParaRPr lang="en" sz="3000" dirty="0"/>
          </a:p>
        </p:txBody>
      </p:sp>
      <p:sp>
        <p:nvSpPr>
          <p:cNvPr id="90" name="Shape 90"/>
          <p:cNvSpPr txBox="1">
            <a:spLocks noGrp="1"/>
          </p:cNvSpPr>
          <p:nvPr>
            <p:ph type="subTitle" idx="4294967295"/>
          </p:nvPr>
        </p:nvSpPr>
        <p:spPr>
          <a:xfrm>
            <a:off x="2641600" y="5822950"/>
            <a:ext cx="6400800" cy="900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 rtl="0">
              <a:spcBef>
                <a:spcPts val="0"/>
              </a:spcBef>
              <a:buNone/>
            </a:pPr>
            <a:endParaRPr lang="en" sz="1400" dirty="0">
              <a:solidFill>
                <a:schemeClr val="bg1">
                  <a:lumMod val="95000"/>
                </a:schemeClr>
              </a:solidFill>
            </a:endParaRPr>
          </a:p>
          <a:p>
            <a:pPr algn="r" rtl="0">
              <a:spcBef>
                <a:spcPts val="0"/>
              </a:spcBef>
              <a:buNone/>
            </a:pPr>
            <a:endParaRPr sz="1400" dirty="0">
              <a:solidFill>
                <a:schemeClr val="bg1">
                  <a:lumMod val="95000"/>
                </a:schemeClr>
              </a:solidFill>
            </a:endParaRPr>
          </a:p>
          <a:p>
            <a:pPr algn="r">
              <a:spcBef>
                <a:spcPts val="0"/>
              </a:spcBef>
              <a:buNone/>
            </a:pPr>
            <a:r>
              <a:rPr lang="en" sz="1400" dirty="0">
                <a:solidFill>
                  <a:schemeClr val="bg1">
                    <a:lumMod val="95000"/>
                  </a:schemeClr>
                </a:solidFill>
              </a:rPr>
              <a:t>@TEAMNET.RO 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2817589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Garbage Collector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</a:t>
            </a:r>
            <a:r>
              <a:rPr lang="en-US" sz="1800" dirty="0" smtClean="0"/>
              <a:t>In </a:t>
            </a:r>
            <a:r>
              <a:rPr lang="en-US" sz="1800" dirty="0" smtClean="0"/>
              <a:t>java, garbage means unreferenced objects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Garbage Collection </a:t>
            </a:r>
            <a:r>
              <a:rPr lang="en-US" sz="1800" dirty="0" smtClean="0"/>
              <a:t>is process of reclaiming the runtime unused memory automatically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</a:t>
            </a:r>
            <a:r>
              <a:rPr lang="en-US" sz="1800" dirty="0" smtClean="0"/>
              <a:t>Automatic garbage collection is the process of looking at heap memory, identifying which objects are in use and which are not, and </a:t>
            </a:r>
            <a:r>
              <a:rPr lang="en-US" sz="1800" dirty="0" smtClean="0">
                <a:solidFill>
                  <a:srgbClr val="FF0000"/>
                </a:solidFill>
              </a:rPr>
              <a:t>deleting the unused objects.</a:t>
            </a:r>
            <a:endParaRPr lang="ro-RO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	</a:t>
            </a:r>
            <a:r>
              <a:rPr lang="en-US" sz="2800" dirty="0" smtClean="0"/>
              <a:t>How can an object be unreferenced ?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dirty="0" smtClean="0"/>
              <a:t>.1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479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545062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How can an object be unreferenced ?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 smtClean="0"/>
              <a:t>	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solidFill>
                  <a:srgbClr val="FF0000"/>
                </a:solidFill>
              </a:rPr>
              <a:t> By </a:t>
            </a:r>
            <a:r>
              <a:rPr lang="en-US" sz="1800" dirty="0" err="1" smtClean="0">
                <a:solidFill>
                  <a:srgbClr val="FF0000"/>
                </a:solidFill>
              </a:rPr>
              <a:t>nulling</a:t>
            </a:r>
            <a:r>
              <a:rPr lang="en-US" sz="1800" dirty="0" smtClean="0">
                <a:solidFill>
                  <a:srgbClr val="FF0000"/>
                </a:solidFill>
              </a:rPr>
              <a:t> a reference:</a:t>
            </a:r>
          </a:p>
          <a:p>
            <a:r>
              <a:rPr lang="en-US" sz="1800" dirty="0" smtClean="0"/>
              <a:t>	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Employee e = new Employee();</a:t>
            </a: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 = null;</a:t>
            </a:r>
          </a:p>
          <a:p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solidFill>
                  <a:srgbClr val="FF0000"/>
                </a:solidFill>
              </a:rPr>
              <a:t> By assigning a reference to another: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Employee e1 = new Employee();</a:t>
            </a: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Employee e2 = new Employee();</a:t>
            </a: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e1 = e2;</a:t>
            </a:r>
          </a:p>
          <a:p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solidFill>
                  <a:srgbClr val="FF0000"/>
                </a:solidFill>
              </a:rPr>
              <a:t> By anonymous object</a:t>
            </a: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Employee();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="" xmlns:p14="http://schemas.microsoft.com/office/powerpoint/2010/main" val="39139647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GC - Demo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dirty="0" smtClean="0"/>
              <a:t>.2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133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206844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GC- Demo 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1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</a:rPr>
              <a:t>JVisualVM</a:t>
            </a:r>
            <a:r>
              <a:rPr lang="en-US" sz="1800" dirty="0" smtClean="0">
                <a:solidFill>
                  <a:srgbClr val="FF0000"/>
                </a:solidFill>
              </a:rPr>
              <a:t> (%JAVA_HOME%\bin</a:t>
            </a:r>
            <a:r>
              <a:rPr lang="en-US" sz="1800" dirty="0" smtClean="0">
                <a:solidFill>
                  <a:srgbClr val="FF0000"/>
                </a:solidFill>
              </a:rPr>
              <a:t>)</a:t>
            </a:r>
          </a:p>
          <a:p>
            <a:pPr marL="0" lvl="1" indent="0">
              <a:spcBef>
                <a:spcPts val="0"/>
              </a:spcBef>
              <a:buClr>
                <a:schemeClr val="tx2"/>
              </a:buCl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Monitor tab (Heap/</a:t>
            </a:r>
            <a:r>
              <a:rPr lang="en-US" sz="1800" dirty="0" err="1" smtClean="0"/>
              <a:t>Permgen</a:t>
            </a:r>
            <a:r>
              <a:rPr lang="en-US" sz="1800" dirty="0" smtClean="0"/>
              <a:t>)</a:t>
            </a:r>
            <a:endParaRPr lang="en-US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</a:t>
            </a:r>
            <a:r>
              <a:rPr lang="en-US" sz="1800" dirty="0" err="1" smtClean="0"/>
              <a:t>VisualGC</a:t>
            </a:r>
            <a:r>
              <a:rPr lang="en-US" sz="1800" dirty="0" smtClean="0"/>
              <a:t> </a:t>
            </a:r>
            <a:r>
              <a:rPr lang="en-US" sz="1800" dirty="0" err="1" smtClean="0"/>
              <a:t>plugin</a:t>
            </a: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r>
              <a:rPr lang="en-US" sz="1800" dirty="0" smtClean="0">
                <a:solidFill>
                  <a:srgbClr val="FF0000"/>
                </a:solidFill>
              </a:rPr>
              <a:t>    Demo </a:t>
            </a:r>
            <a:r>
              <a:rPr lang="en-US" sz="1800" dirty="0" smtClean="0">
                <a:solidFill>
                  <a:srgbClr val="FF0000"/>
                </a:solidFill>
              </a:rPr>
              <a:t>application: </a:t>
            </a:r>
            <a:r>
              <a:rPr lang="en-US" sz="1800" dirty="0" err="1" smtClean="0">
                <a:solidFill>
                  <a:srgbClr val="FF0000"/>
                </a:solidFill>
              </a:rPr>
              <a:t>GCExample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="" xmlns:p14="http://schemas.microsoft.com/office/powerpoint/2010/main" val="8207821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Thank you!</a:t>
            </a:r>
          </a:p>
        </p:txBody>
      </p:sp>
    </p:spTree>
    <p:extLst>
      <p:ext uri="{BB962C8B-B14F-4D97-AF65-F5344CB8AC3E}">
        <p14:creationId xmlns="" xmlns:p14="http://schemas.microsoft.com/office/powerpoint/2010/main" val="26307472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 smtClean="0"/>
              <a:t>Questions?</a:t>
            </a:r>
            <a:endParaRPr lang="en" dirty="0"/>
          </a:p>
        </p:txBody>
      </p:sp>
    </p:spTree>
    <p:extLst>
      <p:ext uri="{BB962C8B-B14F-4D97-AF65-F5344CB8AC3E}">
        <p14:creationId xmlns="" xmlns:p14="http://schemas.microsoft.com/office/powerpoint/2010/main" val="32631121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1638785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Outline</a:t>
            </a:r>
            <a:endParaRPr lang="en" sz="2300" dirty="0"/>
          </a:p>
        </p:txBody>
      </p:sp>
      <p:sp>
        <p:nvSpPr>
          <p:cNvPr id="96" name="Shape 9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Scope of variables</a:t>
            </a:r>
            <a:endParaRPr lang="en" sz="2400" dirty="0" smtClean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 smtClean="0"/>
              <a:t>	</a:t>
            </a:r>
            <a:r>
              <a:rPr lang="en" sz="2400" dirty="0" smtClean="0">
                <a:solidFill>
                  <a:srgbClr val="FF0000"/>
                </a:solidFill>
              </a:rPr>
              <a:t>1.2</a:t>
            </a:r>
            <a:r>
              <a:rPr lang="en" sz="2400" dirty="0" smtClean="0"/>
              <a:t> The use of variables in different scopes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 smtClean="0">
                <a:solidFill>
                  <a:srgbClr val="FF0000"/>
                </a:solidFill>
              </a:rPr>
              <a:t>2. </a:t>
            </a:r>
            <a:r>
              <a:rPr lang="en" sz="2400" dirty="0" smtClean="0"/>
              <a:t>Object life cycle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 smtClean="0">
                <a:solidFill>
                  <a:srgbClr val="FF0000"/>
                </a:solidFill>
              </a:rPr>
              <a:t>3. </a:t>
            </a:r>
            <a:r>
              <a:rPr lang="en" sz="2400" dirty="0" smtClean="0"/>
              <a:t>Garbage collector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 smtClean="0"/>
              <a:t>	</a:t>
            </a:r>
            <a:r>
              <a:rPr lang="en" sz="2400" dirty="0" smtClean="0">
                <a:solidFill>
                  <a:srgbClr val="FF0000"/>
                </a:solidFill>
              </a:rPr>
              <a:t>3.1</a:t>
            </a:r>
            <a:r>
              <a:rPr lang="en" sz="2400" dirty="0" smtClean="0"/>
              <a:t> How can an object be unreferenced 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 smtClean="0"/>
              <a:t>	</a:t>
            </a:r>
            <a:r>
              <a:rPr lang="en" sz="2400" dirty="0" smtClean="0">
                <a:solidFill>
                  <a:srgbClr val="FF0000"/>
                </a:solidFill>
              </a:rPr>
              <a:t>3.2</a:t>
            </a:r>
            <a:r>
              <a:rPr lang="en" sz="2400" dirty="0" smtClean="0"/>
              <a:t> GC - Demo</a:t>
            </a:r>
            <a:endParaRPr lang="en" sz="2400" dirty="0" smtClean="0"/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 smtClean="0"/>
              <a:t>	</a:t>
            </a:r>
            <a:endParaRPr sz="2400" dirty="0"/>
          </a:p>
          <a:p>
            <a:pPr marL="0" indent="0" rtl="0">
              <a:spcBef>
                <a:spcPts val="0"/>
              </a:spcBef>
              <a:buNone/>
            </a:pPr>
            <a:r>
              <a:rPr lang="en" sz="2400" dirty="0"/>
              <a:t>	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Scope of variables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34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2905725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Scope of variables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b="1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b="1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 pitchFamily="2" charset="2"/>
              <a:buChar char="q"/>
            </a:pPr>
            <a:r>
              <a:rPr lang="en-US" sz="2000" b="1" dirty="0"/>
              <a:t> </a:t>
            </a:r>
            <a:r>
              <a:rPr lang="en-US" sz="2000" dirty="0" smtClean="0"/>
              <a:t>Local variables (also known as method-local variables</a:t>
            </a:r>
            <a:r>
              <a:rPr lang="en-US" sz="2000" dirty="0" smtClean="0"/>
              <a:t>)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 pitchFamily="2" charset="2"/>
              <a:buChar char="q"/>
            </a:pPr>
            <a:r>
              <a:rPr lang="en-US" sz="2000" dirty="0" smtClean="0"/>
              <a:t> Method </a:t>
            </a:r>
            <a:r>
              <a:rPr lang="en-US" sz="2000" dirty="0" smtClean="0"/>
              <a:t>parameters (also known as method arguments</a:t>
            </a:r>
            <a:r>
              <a:rPr lang="en-US" sz="2000" dirty="0" smtClean="0"/>
              <a:t>)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 pitchFamily="2" charset="2"/>
              <a:buChar char="q"/>
            </a:pPr>
            <a:r>
              <a:rPr lang="en-US" sz="2000" dirty="0" smtClean="0"/>
              <a:t> Instance </a:t>
            </a:r>
            <a:r>
              <a:rPr lang="en-US" sz="2000" dirty="0" smtClean="0"/>
              <a:t>variables (also known as attributes, fields, and </a:t>
            </a:r>
            <a:r>
              <a:rPr lang="en-US" sz="2000" dirty="0" smtClean="0"/>
              <a:t>non static </a:t>
            </a:r>
            <a:r>
              <a:rPr lang="en-US" sz="2000" dirty="0" smtClean="0"/>
              <a:t>variables</a:t>
            </a:r>
            <a:r>
              <a:rPr lang="en-US" sz="2000" dirty="0" smtClean="0"/>
              <a:t>)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 pitchFamily="2" charset="2"/>
              <a:buChar char="q"/>
            </a:pPr>
            <a:r>
              <a:rPr lang="en-US" sz="2000" dirty="0" smtClean="0"/>
              <a:t> Class variables (also known as static variables)</a:t>
            </a:r>
            <a:endParaRPr lang="ro-RO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None/>
            </a:pP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use of variables in different scopes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59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060451" y="766763"/>
            <a:ext cx="5274248" cy="5937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The use of variables in different scopes</a:t>
            </a:r>
            <a:endParaRPr lang="en" dirty="0"/>
          </a:p>
        </p:txBody>
      </p:sp>
      <p:sp>
        <p:nvSpPr>
          <p:cNvPr id="133" name="Shape 1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Local variables</a:t>
            </a:r>
            <a:r>
              <a:rPr lang="en-US" sz="1800" dirty="0" smtClean="0"/>
              <a:t> are defined within a method and are normally used to store the intermediate results of a calculation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US" sz="1800" dirty="0" smtClean="0">
                <a:solidFill>
                  <a:srgbClr val="FF0000"/>
                </a:solidFill>
              </a:rPr>
              <a:t> Method </a:t>
            </a:r>
            <a:r>
              <a:rPr lang="en-US" sz="1800" dirty="0" smtClean="0">
                <a:solidFill>
                  <a:srgbClr val="FF0000"/>
                </a:solidFill>
              </a:rPr>
              <a:t>parameters </a:t>
            </a:r>
            <a:r>
              <a:rPr lang="en-US" sz="1800" dirty="0" smtClean="0"/>
              <a:t>are used to pass values to a method. These values can be manipulated and may also be stored as the state of an object by assigning them </a:t>
            </a:r>
            <a:r>
              <a:rPr lang="ro-RO" sz="1800" dirty="0" smtClean="0"/>
              <a:t>to instance variables</a:t>
            </a:r>
            <a:r>
              <a:rPr lang="ro-RO" sz="1800" dirty="0" smtClean="0"/>
              <a:t>.</a:t>
            </a: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ro-RO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US" sz="1800" dirty="0" smtClean="0">
                <a:solidFill>
                  <a:srgbClr val="FF0000"/>
                </a:solidFill>
              </a:rPr>
              <a:t> Instance </a:t>
            </a:r>
            <a:r>
              <a:rPr lang="en-US" sz="1800" dirty="0" smtClean="0">
                <a:solidFill>
                  <a:srgbClr val="FF0000"/>
                </a:solidFill>
              </a:rPr>
              <a:t>variables </a:t>
            </a:r>
            <a:r>
              <a:rPr lang="en-US" sz="1800" dirty="0" smtClean="0"/>
              <a:t>are used to store the state of an object. These are the values that need to be accessed by multiple methods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US" sz="1800" dirty="0" smtClean="0">
                <a:solidFill>
                  <a:srgbClr val="FF0000"/>
                </a:solidFill>
              </a:rPr>
              <a:t> Class </a:t>
            </a:r>
            <a:r>
              <a:rPr lang="en-US" sz="1800" dirty="0" smtClean="0">
                <a:solidFill>
                  <a:srgbClr val="FF0000"/>
                </a:solidFill>
              </a:rPr>
              <a:t>variables </a:t>
            </a:r>
            <a:r>
              <a:rPr lang="en-US" sz="1800" dirty="0" smtClean="0"/>
              <a:t>are used to store values that should be shared by all the objects </a:t>
            </a:r>
            <a:r>
              <a:rPr lang="ro-RO" sz="1800" dirty="0" smtClean="0"/>
              <a:t>of a class.</a:t>
            </a:r>
          </a:p>
          <a:p>
            <a:pPr lvl="0" rtl="0">
              <a:spcBef>
                <a:spcPts val="0"/>
              </a:spcBef>
              <a:buFont typeface="Wingdings" pitchFamily="2" charset="2"/>
              <a:buChar char="q"/>
            </a:pPr>
            <a:endParaRPr lang="en-US" sz="1800" b="1" dirty="0" smtClean="0"/>
          </a:p>
        </p:txBody>
      </p:sp>
      <p:sp>
        <p:nvSpPr>
          <p:cNvPr id="134" name="Shape 134"/>
          <p:cNvSpPr txBox="1"/>
          <p:nvPr/>
        </p:nvSpPr>
        <p:spPr>
          <a:xfrm>
            <a:off x="6574525" y="5604150"/>
            <a:ext cx="2363099" cy="10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Object Life Cycle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43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2630304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Object Life Cycle</a:t>
            </a:r>
            <a:endParaRPr lang="en" sz="2300" dirty="0"/>
          </a:p>
        </p:txBody>
      </p:sp>
      <p:sp>
        <p:nvSpPr>
          <p:cNvPr id="183" name="Shape 18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 smtClean="0"/>
              <a:t>	</a:t>
            </a:r>
          </a:p>
          <a:p>
            <a:r>
              <a:rPr lang="en-US" sz="2000" dirty="0" smtClean="0"/>
              <a:t>	</a:t>
            </a:r>
            <a:r>
              <a:rPr lang="en-US" sz="2000" dirty="0" smtClean="0"/>
              <a:t>Java </a:t>
            </a:r>
            <a:r>
              <a:rPr lang="en-US" sz="2000" dirty="0" smtClean="0"/>
              <a:t>doesn’t allow you to allocate or </a:t>
            </a:r>
            <a:r>
              <a:rPr lang="en-US" sz="2000" dirty="0" err="1" smtClean="0"/>
              <a:t>deallocate</a:t>
            </a:r>
            <a:r>
              <a:rPr lang="en-US" sz="2000" dirty="0" smtClean="0"/>
              <a:t> memory yourself when you create or destroy </a:t>
            </a:r>
            <a:r>
              <a:rPr lang="en-US" sz="2000" dirty="0" smtClean="0"/>
              <a:t>objects.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	The task of reclaiming unused memory is taken care of by Java’s garbage collector, which is a low-priority thread. It runs periodically and frees up space occupied by </a:t>
            </a:r>
            <a:r>
              <a:rPr lang="ro-RO" sz="2000" dirty="0" smtClean="0"/>
              <a:t>unused objects.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	An </a:t>
            </a:r>
            <a:r>
              <a:rPr lang="en-US" sz="2000" dirty="0" smtClean="0">
                <a:solidFill>
                  <a:srgbClr val="FF0000"/>
                </a:solidFill>
              </a:rPr>
              <a:t>object’s life cycle </a:t>
            </a:r>
            <a:r>
              <a:rPr lang="en-US" sz="2000" dirty="0" smtClean="0"/>
              <a:t>starts when it’s created and lasts until it goes out of its scope or is no longer referenced by a variable.</a:t>
            </a:r>
            <a:endParaRPr lang="ro-RO" sz="2000" dirty="0" smtClean="0"/>
          </a:p>
          <a:p>
            <a:endParaRPr lang="en-US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Garbage Collector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728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mnet Group Presentation Template">
  <a:themeElements>
    <a:clrScheme name="Custom 6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565A5C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ENG_Teamnet Group Presentation_june_ 2014.ppt [Compatibility Mode]" id="{4E38FE5A-FB22-4353-B213-4C558403F09A}" vid="{3CD7C979-2E40-4EE5-8B22-6A7321B40C7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Teamnet Group Presentation Template</Template>
  <TotalTime>1932</TotalTime>
  <Words>214</Words>
  <Application>Microsoft Office PowerPoint</Application>
  <PresentationFormat>On-screen Show (4:3)</PresentationFormat>
  <Paragraphs>99</Paragraphs>
  <Slides>16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Teamnet Group Presentation Template</vt:lpstr>
      <vt:lpstr>Object Life Cycle, Garbage Collector </vt:lpstr>
      <vt:lpstr>Outline</vt:lpstr>
      <vt:lpstr>Scope of variables</vt:lpstr>
      <vt:lpstr>Scope of variables</vt:lpstr>
      <vt:lpstr>The use of variables in different scopes</vt:lpstr>
      <vt:lpstr>The use of variables in different scopes</vt:lpstr>
      <vt:lpstr>Object Life Cycle</vt:lpstr>
      <vt:lpstr>Object Life Cycle</vt:lpstr>
      <vt:lpstr>Garbage Collector</vt:lpstr>
      <vt:lpstr>Garbage Collector</vt:lpstr>
      <vt:lpstr> How can an object be unreferenced ?</vt:lpstr>
      <vt:lpstr>How can an object be unreferenced ?</vt:lpstr>
      <vt:lpstr>GC - Demo </vt:lpstr>
      <vt:lpstr>GC- Demo </vt:lpstr>
      <vt:lpstr>Thank you!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 Context &amp; Dependency Injection Framework</dc:title>
  <dc:creator>Radu Hoaghe</dc:creator>
  <cp:lastModifiedBy>Dell</cp:lastModifiedBy>
  <cp:revision>162</cp:revision>
  <dcterms:modified xsi:type="dcterms:W3CDTF">2015-04-16T15:07:47Z</dcterms:modified>
</cp:coreProperties>
</file>