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256" r:id="rId5"/>
    <p:sldId id="291" r:id="rId6"/>
    <p:sldId id="259" r:id="rId7"/>
    <p:sldId id="292" r:id="rId8"/>
    <p:sldId id="306" r:id="rId9"/>
    <p:sldId id="293" r:id="rId10"/>
    <p:sldId id="294" r:id="rId11"/>
    <p:sldId id="295" r:id="rId12"/>
    <p:sldId id="296" r:id="rId13"/>
    <p:sldId id="298" r:id="rId14"/>
    <p:sldId id="299" r:id="rId15"/>
    <p:sldId id="300" r:id="rId16"/>
    <p:sldId id="297" r:id="rId17"/>
    <p:sldId id="301" r:id="rId18"/>
    <p:sldId id="302" r:id="rId19"/>
    <p:sldId id="303" r:id="rId20"/>
    <p:sldId id="304" r:id="rId21"/>
    <p:sldId id="305" r:id="rId22"/>
    <p:sldId id="29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  <p15:guide id="3" pos="53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565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1" autoAdjust="0"/>
    <p:restoredTop sz="77020" autoAdjust="0"/>
  </p:normalViewPr>
  <p:slideViewPr>
    <p:cSldViewPr snapToGrid="0" snapToObjects="1">
      <p:cViewPr varScale="1">
        <p:scale>
          <a:sx n="57" d="100"/>
          <a:sy n="57" d="100"/>
        </p:scale>
        <p:origin x="1920" y="72"/>
      </p:cViewPr>
      <p:guideLst>
        <p:guide orient="horz" pos="2160"/>
        <p:guide/>
        <p:guide pos="53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E7C4-328C-457B-8CA2-EE381C323794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77D70-F193-4353-836F-31B604DF4B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8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37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JVM – este o masina</a:t>
            </a:r>
            <a:r>
              <a:rPr lang="ro-RO" baseline="0" dirty="0" smtClean="0"/>
              <a:t> virtuala pe care poti rula cod java;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70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Framework-uri</a:t>
            </a:r>
            <a:r>
              <a:rPr lang="ro-RO" baseline="0" dirty="0" smtClean="0"/>
              <a:t> care folosesc reflection: Junit;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22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Security restriction:</a:t>
            </a:r>
            <a:r>
              <a:rPr lang="ro-RO" baseline="0" dirty="0" smtClean="0"/>
              <a:t> poti sa setezi in jvm restrictii de read only, in felul acesta nu mai poti sa folosesti reflection.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3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getDeclaredField</a:t>
            </a:r>
            <a:r>
              <a:rPr lang="ro-RO" baseline="0" dirty="0" smtClean="0"/>
              <a:t>() – returneaza campul din clasa curenta, fara sa tina cont de nivelul de accesibilitate</a:t>
            </a:r>
          </a:p>
          <a:p>
            <a:r>
              <a:rPr lang="ro-RO" baseline="0" dirty="0" smtClean="0"/>
              <a:t>getField() – retuneza campurile publice din clasele pe care le  mostenesc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25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getDeclaredConstructor() – retuneaza toti constructorii, fara sa tina cont de modificatorul</a:t>
            </a:r>
            <a:r>
              <a:rPr lang="ro-RO" baseline="0" dirty="0" smtClean="0"/>
              <a:t> de acces</a:t>
            </a:r>
          </a:p>
          <a:p>
            <a:r>
              <a:rPr lang="ro-RO" baseline="0" dirty="0" smtClean="0"/>
              <a:t>getConstructor() – returneaza numai constructorul public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01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RetentionPolicy – determina pana</a:t>
            </a:r>
            <a:r>
              <a:rPr lang="ro-RO" baseline="0" dirty="0" smtClean="0"/>
              <a:t> in ce punct este adnotarea vizbila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16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 smtClean="0"/>
              <a:t>RetentionPolicy</a:t>
            </a:r>
            <a:r>
              <a:rPr lang="en-US" sz="1200" dirty="0" smtClean="0"/>
              <a:t>.</a:t>
            </a:r>
            <a:r>
              <a:rPr lang="ro-RO" sz="1200" dirty="0" smtClean="0"/>
              <a:t>SOURCE</a:t>
            </a:r>
            <a:r>
              <a:rPr lang="ro-RO" sz="1200" baseline="0" dirty="0" smtClean="0"/>
              <a:t> – adnotarea nu se mai ia in considerare la compile time</a:t>
            </a:r>
          </a:p>
          <a:p>
            <a:r>
              <a:rPr lang="ro-RO" sz="1200" baseline="0" dirty="0" smtClean="0"/>
              <a:t>RetentionPolicy.CLASS - adnotarea nu se mai ia in considerare la runtime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1200" baseline="0" dirty="0" smtClean="0"/>
              <a:t>RetentionPolicy.CLASS - adnotarea va fi vizibila pe tot parcusul rularii JVM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49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sz="1200" dirty="0" smtClean="0"/>
              <a:t>getDeclaredAnnotations()</a:t>
            </a:r>
            <a:r>
              <a:rPr lang="ro-RO" sz="1200" baseline="0" dirty="0" smtClean="0"/>
              <a:t> – returneaza toate adnotarile din clasa curenta/field/metoda</a:t>
            </a:r>
          </a:p>
          <a:p>
            <a:r>
              <a:rPr lang="en-US" sz="1200" dirty="0" err="1" smtClean="0"/>
              <a:t>getAnnotations</a:t>
            </a:r>
            <a:r>
              <a:rPr lang="en-US" sz="1200" dirty="0" smtClean="0"/>
              <a:t>()</a:t>
            </a:r>
            <a:r>
              <a:rPr lang="ro-RO" sz="1200" baseline="0" dirty="0" smtClean="0"/>
              <a:t> </a:t>
            </a:r>
            <a:r>
              <a:rPr lang="ro-RO" sz="1200" baseline="0" smtClean="0"/>
              <a:t>– </a:t>
            </a:r>
            <a:r>
              <a:rPr lang="ro-RO" sz="1200" baseline="0" smtClean="0"/>
              <a:t>returneaza </a:t>
            </a:r>
            <a:r>
              <a:rPr lang="ro-RO" sz="1200" baseline="0" dirty="0" smtClean="0"/>
              <a:t>adnotarile </a:t>
            </a:r>
            <a:r>
              <a:rPr lang="ro-RO" sz="1200" baseline="0" smtClean="0"/>
              <a:t>din </a:t>
            </a:r>
            <a:r>
              <a:rPr lang="ro-RO" sz="1200" baseline="0" smtClean="0"/>
              <a:t>clasa curenta si clasa pe care o mosteneste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92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zentare-capitol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36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787650"/>
            <a:ext cx="7704138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8" name="Picture 7" descr="teamnet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6520295"/>
            <a:ext cx="1080000" cy="126868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83139" y="835025"/>
            <a:ext cx="1413962" cy="129857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1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63948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704139" cy="4690169"/>
          </a:xfrm>
        </p:spPr>
        <p:txBody>
          <a:bodyPr lIns="0" tIns="0" rIns="0" bIns="0" anchor="ctr" anchorCtr="0">
            <a:normAutofit/>
          </a:bodyPr>
          <a:lstStyle>
            <a:lvl1pPr marL="285750" indent="-285750" algn="just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/>
            </a:lvl1pPr>
            <a:lvl2pPr algn="just">
              <a:spcBef>
                <a:spcPts val="0"/>
              </a:spcBef>
              <a:buClr>
                <a:srgbClr val="E60000"/>
              </a:buClr>
              <a:defRPr sz="1600"/>
            </a:lvl2pPr>
            <a:lvl3pPr algn="just">
              <a:spcBef>
                <a:spcPts val="0"/>
              </a:spcBef>
              <a:defRPr sz="1600"/>
            </a:lvl3pPr>
            <a:lvl4pPr algn="just">
              <a:spcBef>
                <a:spcPts val="0"/>
              </a:spcBef>
              <a:buClr>
                <a:srgbClr val="E60000"/>
              </a:buClr>
              <a:defRPr sz="1600"/>
            </a:lvl4pPr>
            <a:lvl5pPr algn="just">
              <a:spcBef>
                <a:spcPts val="0"/>
              </a:spcBef>
              <a:defRPr sz="1600"/>
            </a:lvl5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6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5771337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863" y="1701801"/>
            <a:ext cx="2952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zentare-bkg-rosu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05" y="1419826"/>
            <a:ext cx="4591095" cy="502630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0725" y="1419826"/>
            <a:ext cx="3712366" cy="3471758"/>
          </a:xfrm>
        </p:spPr>
        <p:txBody>
          <a:bodyPr lIns="0" tIns="0" rIns="0" bIns="0" anchor="ctr" anchorCtr="0"/>
          <a:lstStyle>
            <a:lvl1pPr marL="0" indent="0" algn="l">
              <a:spcAft>
                <a:spcPts val="1200"/>
              </a:spcAft>
              <a:buNone/>
              <a:defRPr sz="30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6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2525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1"/>
            <a:ext cx="3779838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54804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8202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83578" y="766826"/>
            <a:ext cx="57843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4499026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0"/>
            <a:ext cx="3779838" cy="4499027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8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91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4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DDD1723-F08C-BC4A-A158-087EDAF93B47}" type="datetimeFigureOut">
              <a:rPr lang="en-US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CA058A1-CBA4-D04F-93B6-1CEDCCC568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7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5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lang/Clas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docs/api/java/lang/Class.html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lang/Clas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Reflection API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3189" y="6001555"/>
            <a:ext cx="7381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Diana Diaconu							Raluca Turcu</a:t>
            </a:r>
          </a:p>
          <a:p>
            <a:r>
              <a:rPr lang="ro-RO" sz="14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Mihaela Scripcaru						Raluca Russindilar</a:t>
            </a:r>
            <a:endParaRPr lang="en-US" sz="1400" b="1" dirty="0">
              <a:solidFill>
                <a:schemeClr val="bg1"/>
              </a:solidFill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82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Discovering Class Members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Class Methods for Locating Fields</a:t>
            </a:r>
            <a:endParaRPr lang="ro-RO" sz="2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20725" y="2208810"/>
          <a:ext cx="770414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9363"/>
                <a:gridCol w="1710047"/>
                <a:gridCol w="1757548"/>
                <a:gridCol w="1727182"/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Class</a:t>
                      </a:r>
                      <a:r>
                        <a:rPr lang="ro-RO" sz="2000" dirty="0"/>
                        <a:t> 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List of members?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Inherited members?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Private members?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 dirty="0">
                          <a:hlinkClick r:id="rId3"/>
                        </a:rPr>
                        <a:t>getDeclaredField()</a:t>
                      </a:r>
                      <a:endParaRPr lang="ro-RO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yes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 dirty="0">
                          <a:hlinkClick r:id="rId3"/>
                        </a:rPr>
                        <a:t>getField()</a:t>
                      </a:r>
                      <a:endParaRPr lang="ro-RO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no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>
                          <a:hlinkClick r:id="rId3"/>
                        </a:rPr>
                        <a:t>getDeclaredFields()</a:t>
                      </a:r>
                      <a:endParaRPr lang="ro-RO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 smtClean="0"/>
                        <a:t>Yes</a:t>
                      </a:r>
                      <a:endParaRPr lang="ro-RO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/>
                        <a:t>yes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 dirty="0">
                          <a:hlinkClick r:id="rId3"/>
                        </a:rPr>
                        <a:t>getFields()</a:t>
                      </a:r>
                      <a:endParaRPr lang="ro-RO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 smtClean="0"/>
                        <a:t>Yes</a:t>
                      </a:r>
                      <a:endParaRPr lang="ro-RO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/>
                        <a:t>no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Discovering Class Members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Class Methods for Locating Methods</a:t>
            </a:r>
            <a:endParaRPr lang="ro-RO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20725" y="2244436"/>
          <a:ext cx="770414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870"/>
                <a:gridCol w="1579418"/>
                <a:gridCol w="1579418"/>
                <a:gridCol w="1798434"/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2000" dirty="0">
                          <a:hlinkClick r:id="rId2"/>
                        </a:rPr>
                        <a:t>Class</a:t>
                      </a:r>
                      <a:r>
                        <a:rPr lang="ro-RO" sz="2000" dirty="0"/>
                        <a:t> 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List of members?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Inherited members?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Private members?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>
                          <a:hlinkClick r:id="rId2"/>
                        </a:rPr>
                        <a:t>getDeclaredMethod()</a:t>
                      </a:r>
                      <a:endParaRPr lang="ro-RO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yes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>
                          <a:hlinkClick r:id="rId2"/>
                        </a:rPr>
                        <a:t>getMethod()</a:t>
                      </a:r>
                      <a:endParaRPr lang="ro-RO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no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>
                          <a:hlinkClick r:id="rId2"/>
                        </a:rPr>
                        <a:t>getDeclaredMethods()</a:t>
                      </a:r>
                      <a:endParaRPr lang="ro-RO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yes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>
                          <a:hlinkClick r:id="rId2"/>
                        </a:rPr>
                        <a:t>getMethods()</a:t>
                      </a:r>
                      <a:endParaRPr lang="ro-RO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/>
                        <a:t>no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Discovering Class Members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Class Methods for Locating Constructors</a:t>
            </a:r>
            <a:endParaRPr lang="ro-RO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20725" y="2244436"/>
          <a:ext cx="7704140" cy="218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501"/>
                <a:gridCol w="1579418"/>
                <a:gridCol w="1531917"/>
                <a:gridCol w="1620304"/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2000" dirty="0">
                          <a:hlinkClick r:id="rId3"/>
                        </a:rPr>
                        <a:t>Class</a:t>
                      </a:r>
                      <a:r>
                        <a:rPr lang="ro-RO" sz="2000" dirty="0"/>
                        <a:t> 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List of members?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Inherited members?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Private members?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hlinkClick r:id="rId3"/>
                        </a:rPr>
                        <a:t>getDeclaredConstructor()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no</a:t>
                      </a:r>
                      <a:endParaRPr lang="ro-R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N/A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yes</a:t>
                      </a:r>
                      <a:endParaRPr lang="ro-RO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mtClean="0">
                          <a:hlinkClick r:id="rId3"/>
                        </a:rPr>
                        <a:t>getConstructor()</a:t>
                      </a:r>
                      <a:endParaRPr lang="ro-R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no</a:t>
                      </a:r>
                      <a:endParaRPr lang="ro-R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N/A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no</a:t>
                      </a:r>
                      <a:endParaRPr lang="ro-RO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mtClean="0">
                          <a:hlinkClick r:id="rId3"/>
                        </a:rPr>
                        <a:t>getDeclaredConstructors()</a:t>
                      </a:r>
                      <a:endParaRPr lang="ro-R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yes</a:t>
                      </a:r>
                      <a:endParaRPr lang="ro-R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N/A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yes</a:t>
                      </a:r>
                      <a:endParaRPr lang="ro-RO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mtClean="0">
                          <a:hlinkClick r:id="rId3"/>
                        </a:rPr>
                        <a:t>getConstructors()</a:t>
                      </a:r>
                      <a:endParaRPr lang="ro-R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yes</a:t>
                      </a:r>
                      <a:endParaRPr lang="ro-R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N/A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no</a:t>
                      </a:r>
                      <a:endParaRPr lang="ro-RO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ro-R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From Java 5. </a:t>
            </a:r>
          </a:p>
          <a:p>
            <a:r>
              <a:rPr lang="en-US" sz="3200" dirty="0" smtClean="0"/>
              <a:t>Annotations are a kind of comment or meta data you can insert in your Java code. </a:t>
            </a:r>
          </a:p>
          <a:p>
            <a:endParaRPr lang="en-US" sz="3200" dirty="0" smtClean="0"/>
          </a:p>
          <a:p>
            <a:pPr>
              <a:buNone/>
            </a:pPr>
            <a:r>
              <a:rPr lang="en-US" sz="3200" i="1" dirty="0" smtClean="0"/>
              <a:t>@</a:t>
            </a:r>
            <a:r>
              <a:rPr lang="en-US" sz="3200" i="1" dirty="0" err="1" smtClean="0"/>
              <a:t>MyAnnotation</a:t>
            </a:r>
            <a:endParaRPr lang="en-US" sz="3200" i="1" dirty="0" smtClean="0"/>
          </a:p>
          <a:p>
            <a:pPr>
              <a:buNone/>
            </a:pPr>
            <a:r>
              <a:rPr lang="en-US" sz="3200" i="1" dirty="0" smtClean="0"/>
              <a:t> public class </a:t>
            </a:r>
            <a:r>
              <a:rPr lang="en-US" sz="3200" i="1" dirty="0" err="1" smtClean="0"/>
              <a:t>MyClass</a:t>
            </a:r>
            <a:r>
              <a:rPr lang="en-US" sz="3200" i="1" dirty="0" smtClean="0"/>
              <a:t> { }</a:t>
            </a:r>
            <a:endParaRPr lang="ro-RO" sz="3200" i="1" dirty="0" smtClean="0"/>
          </a:p>
          <a:p>
            <a:endParaRPr lang="ro-RO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Annotations - </a:t>
            </a:r>
            <a:r>
              <a:rPr lang="en-US" sz="3200" dirty="0" err="1" smtClean="0"/>
              <a:t>RetentionPolicy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Information for the compiler</a:t>
            </a:r>
            <a:r>
              <a:rPr lang="en-US" sz="2800" dirty="0" smtClean="0"/>
              <a:t> — Annotations can be used by the compiler to detect errors or suppress warnings.</a:t>
            </a:r>
          </a:p>
          <a:p>
            <a:r>
              <a:rPr lang="en-US" sz="2800" b="1" dirty="0" smtClean="0"/>
              <a:t>Compile-time and deployment-time processing</a:t>
            </a:r>
            <a:r>
              <a:rPr lang="en-US" sz="2800" dirty="0" smtClean="0"/>
              <a:t> — Software tools can process annotation information to generate code, XML files, and so forth.</a:t>
            </a:r>
          </a:p>
          <a:p>
            <a:r>
              <a:rPr lang="en-US" sz="2800" b="1" dirty="0" smtClean="0"/>
              <a:t>Runtime processing</a:t>
            </a:r>
            <a:r>
              <a:rPr lang="en-US" sz="2800" dirty="0" smtClean="0"/>
              <a:t> — Some annotations are available to be examined at runtime.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b="1" dirty="0" smtClean="0"/>
              <a:t>Class Annotations</a:t>
            </a:r>
            <a:endParaRPr lang="en-US" sz="2800" b="1" dirty="0" smtClean="0"/>
          </a:p>
          <a:p>
            <a:endParaRPr lang="ro-RO" sz="2800" b="1" dirty="0" smtClean="0"/>
          </a:p>
          <a:p>
            <a:r>
              <a:rPr lang="ro-RO" sz="2800" b="1" dirty="0" smtClean="0"/>
              <a:t>Method Annotations</a:t>
            </a:r>
            <a:endParaRPr lang="en-US" sz="2800" b="1" dirty="0" smtClean="0"/>
          </a:p>
          <a:p>
            <a:endParaRPr lang="ro-RO" sz="2800" b="1" dirty="0" smtClean="0"/>
          </a:p>
          <a:p>
            <a:r>
              <a:rPr lang="ro-RO" sz="2800" b="1" dirty="0" smtClean="0"/>
              <a:t>Parameter Annotations</a:t>
            </a:r>
            <a:endParaRPr lang="en-US" sz="2800" b="1" dirty="0" smtClean="0"/>
          </a:p>
          <a:p>
            <a:endParaRPr lang="en-US" sz="2800" b="1" dirty="0" smtClean="0"/>
          </a:p>
          <a:p>
            <a:r>
              <a:rPr lang="ro-RO" sz="2800" b="1" dirty="0" smtClean="0"/>
              <a:t>Field Annotations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 - example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@Retention(</a:t>
            </a:r>
            <a:r>
              <a:rPr lang="en-US" sz="2400" dirty="0" err="1" smtClean="0"/>
              <a:t>RetentionPolicy.RUNTIME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@Target(</a:t>
            </a:r>
            <a:r>
              <a:rPr lang="en-US" sz="2400" dirty="0" err="1" smtClean="0"/>
              <a:t>ElementType.METHOD</a:t>
            </a:r>
            <a:r>
              <a:rPr lang="en-US" sz="2400" dirty="0" smtClean="0"/>
              <a:t>) </a:t>
            </a:r>
          </a:p>
          <a:p>
            <a:pPr>
              <a:buNone/>
            </a:pPr>
            <a:r>
              <a:rPr lang="en-US" sz="2400" b="1" dirty="0" smtClean="0"/>
              <a:t>public</a:t>
            </a:r>
            <a:r>
              <a:rPr lang="en-US" sz="2400" dirty="0" smtClean="0"/>
              <a:t> @</a:t>
            </a:r>
            <a:r>
              <a:rPr lang="en-US" sz="2400" b="1" dirty="0" smtClean="0"/>
              <a:t>interface</a:t>
            </a:r>
            <a:r>
              <a:rPr lang="en-US" sz="2400" dirty="0" smtClean="0"/>
              <a:t> </a:t>
            </a:r>
            <a:r>
              <a:rPr lang="en-US" sz="2400" dirty="0" err="1" smtClean="0"/>
              <a:t>MyAnnotation</a:t>
            </a:r>
            <a:r>
              <a:rPr lang="en-US" sz="2400" dirty="0" smtClean="0"/>
              <a:t>{   </a:t>
            </a:r>
          </a:p>
          <a:p>
            <a:pPr>
              <a:buNone/>
            </a:pPr>
            <a:r>
              <a:rPr lang="en-US" sz="2400" b="1" dirty="0" smtClean="0"/>
              <a:t>		String </a:t>
            </a:r>
            <a:r>
              <a:rPr lang="en-US" sz="2400" b="1" dirty="0" err="1" smtClean="0"/>
              <a:t>someValue</a:t>
            </a:r>
            <a:r>
              <a:rPr lang="en-US" sz="2400" dirty="0" smtClean="0"/>
              <a:t>;   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ro-RO" sz="2400" b="1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@ </a:t>
            </a:r>
            <a:r>
              <a:rPr lang="en-US" sz="2400" dirty="0" err="1" smtClean="0"/>
              <a:t>MyAnnotation</a:t>
            </a:r>
            <a:r>
              <a:rPr lang="en-US" sz="2400" dirty="0" smtClean="0"/>
              <a:t> (</a:t>
            </a:r>
            <a:r>
              <a:rPr lang="en-US" sz="2400" b="1" dirty="0" err="1" smtClean="0"/>
              <a:t>someValue</a:t>
            </a:r>
            <a:r>
              <a:rPr lang="en-US" sz="2400" dirty="0" smtClean="0"/>
              <a:t> = </a:t>
            </a:r>
            <a:r>
              <a:rPr lang="en-US" sz="2400" b="1" dirty="0" smtClean="0"/>
              <a:t>“test”</a:t>
            </a:r>
            <a:r>
              <a:rPr lang="en-US" sz="2400" dirty="0" smtClean="0"/>
              <a:t>) </a:t>
            </a:r>
          </a:p>
          <a:p>
            <a:pPr>
              <a:buNone/>
            </a:pPr>
            <a:r>
              <a:rPr lang="en-US" sz="2400" b="1" dirty="0" smtClean="0"/>
              <a:t>void</a:t>
            </a:r>
            <a:r>
              <a:rPr lang="en-US" sz="2400" dirty="0" smtClean="0"/>
              <a:t> </a:t>
            </a:r>
            <a:r>
              <a:rPr lang="en-US" sz="2400" dirty="0" err="1" smtClean="0"/>
              <a:t>myMethod</a:t>
            </a:r>
            <a:r>
              <a:rPr lang="en-US" sz="2400" dirty="0" smtClean="0"/>
              <a:t>() { </a:t>
            </a:r>
          </a:p>
          <a:p>
            <a:pPr>
              <a:buNone/>
            </a:pPr>
            <a:r>
              <a:rPr lang="en-US" sz="2400" dirty="0" smtClean="0"/>
              <a:t>…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ro-RO" sz="2400" dirty="0" smtClean="0"/>
          </a:p>
          <a:p>
            <a:endParaRPr lang="ro-RO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 &amp; Reflection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/>
              <a:t>Class/Method/Constructor/Field:</a:t>
            </a:r>
          </a:p>
          <a:p>
            <a:endParaRPr lang="en-US" sz="3200" dirty="0" smtClean="0"/>
          </a:p>
          <a:p>
            <a:r>
              <a:rPr lang="en-US" sz="3200" dirty="0" smtClean="0"/>
              <a:t>.</a:t>
            </a:r>
            <a:r>
              <a:rPr lang="ro-RO" sz="3200" dirty="0" smtClean="0"/>
              <a:t>getDeclaredAnnotations();</a:t>
            </a:r>
            <a:endParaRPr lang="en-US" sz="3200" dirty="0" smtClean="0"/>
          </a:p>
          <a:p>
            <a:r>
              <a:rPr lang="en-US" sz="3200" dirty="0" smtClean="0"/>
              <a:t>.</a:t>
            </a:r>
            <a:r>
              <a:rPr lang="en-US" sz="3200" dirty="0" err="1" smtClean="0"/>
              <a:t>getAnnotations</a:t>
            </a:r>
            <a:r>
              <a:rPr lang="en-US" sz="3200" dirty="0" smtClean="0"/>
              <a:t>();</a:t>
            </a:r>
          </a:p>
          <a:p>
            <a:r>
              <a:rPr lang="en-US" sz="3200" dirty="0" smtClean="0"/>
              <a:t>.</a:t>
            </a:r>
            <a:r>
              <a:rPr lang="en-US" sz="3200" dirty="0" err="1" smtClean="0"/>
              <a:t>getAnnotation</a:t>
            </a:r>
            <a:r>
              <a:rPr lang="en-US" sz="3200" dirty="0" smtClean="0"/>
              <a:t>(</a:t>
            </a:r>
            <a:r>
              <a:rPr lang="en-US" sz="3200" dirty="0" err="1" smtClean="0"/>
              <a:t>SomeAnnotationClass</a:t>
            </a:r>
            <a:r>
              <a:rPr lang="en-US" sz="3200" dirty="0" smtClean="0"/>
              <a:t>);</a:t>
            </a:r>
          </a:p>
          <a:p>
            <a:endParaRPr lang="ro-RO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68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ro-R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4400" dirty="0" smtClean="0"/>
              <a:t>Uses of Reflection</a:t>
            </a:r>
            <a:endParaRPr lang="en-US" sz="4400" dirty="0" smtClean="0"/>
          </a:p>
          <a:p>
            <a:r>
              <a:rPr lang="ro-RO" sz="4400" dirty="0" smtClean="0"/>
              <a:t>Class </a:t>
            </a:r>
            <a:r>
              <a:rPr lang="ro-RO" sz="4400" dirty="0" smtClean="0"/>
              <a:t>Object</a:t>
            </a:r>
            <a:endParaRPr lang="en-US" sz="4400" dirty="0" smtClean="0"/>
          </a:p>
          <a:p>
            <a:r>
              <a:rPr lang="ro-RO" sz="4400" dirty="0" smtClean="0"/>
              <a:t>Discovering Class Members</a:t>
            </a:r>
            <a:endParaRPr lang="en-US" sz="4400" dirty="0" smtClean="0"/>
          </a:p>
          <a:p>
            <a:r>
              <a:rPr lang="en-US" sz="4400" dirty="0" smtClean="0"/>
              <a:t>Annotations</a:t>
            </a:r>
            <a:endParaRPr lang="ro-RO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Uses of Reflection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402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Uses of Reflection</a:t>
            </a:r>
            <a:endParaRPr lang="ro-R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Reflection is commonly used by programs which require the ability to examine or modify the runtime behavior of applications running in the JVM. 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Reflection is a powerful technique and can enable applications to perform operations which would otherwise be impossible.</a:t>
            </a:r>
            <a:endParaRPr lang="ro-RO" sz="2800" dirty="0" smtClean="0"/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Why do we need reflection?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Reflection enables us to: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400" dirty="0" smtClean="0"/>
              <a:t>Examine an object's class at runtime</a:t>
            </a:r>
          </a:p>
          <a:p>
            <a:r>
              <a:rPr lang="en-US" sz="2400" dirty="0" smtClean="0"/>
              <a:t>Construct an object for a class at runtime</a:t>
            </a:r>
          </a:p>
          <a:p>
            <a:r>
              <a:rPr lang="en-US" sz="2400" dirty="0" smtClean="0"/>
              <a:t>Examine a class's field and method at runtime</a:t>
            </a:r>
          </a:p>
          <a:p>
            <a:r>
              <a:rPr lang="en-US" sz="2400" dirty="0" smtClean="0"/>
              <a:t>Invoke any method of an object at runtime</a:t>
            </a:r>
          </a:p>
          <a:p>
            <a:r>
              <a:rPr lang="en-US" sz="2400" dirty="0" smtClean="0"/>
              <a:t>Change accessibility flag of Constructor, Method and Field</a:t>
            </a:r>
          </a:p>
          <a:p>
            <a:r>
              <a:rPr lang="en-US" sz="2400" dirty="0" smtClean="0"/>
              <a:t>etc.</a:t>
            </a:r>
          </a:p>
          <a:p>
            <a:endParaRPr lang="ro-RO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Drawbacks of Reflection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Performance Overhead</a:t>
            </a:r>
          </a:p>
          <a:p>
            <a:pPr lvl="1"/>
            <a:r>
              <a:rPr lang="en-US" dirty="0" smtClean="0"/>
              <a:t> Because reflection involves types that are dynamically resolved, certain JVM optimizations can not be performed. Consequently, reflective operations have slower performance than their non-reflective counterparts, and should be avoided in sections of code which are called frequently in performance-sensitive applications.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Security Restrictions </a:t>
            </a:r>
          </a:p>
          <a:p>
            <a:pPr lvl="1"/>
            <a:r>
              <a:rPr lang="en-US" dirty="0" smtClean="0"/>
              <a:t>Reflection requires a runtime permission which may not be present when running under a security manager. 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Exposure of Internals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Since reflection allows code to perform operations that would be illegal in non-reflective code, such as accessing private fields and methods, the use of reflection can result in unexpected side-effects. Reflective code breaks abstractions and therefore may change behavior with upgrades of the platform.</a:t>
            </a:r>
            <a:endParaRPr lang="ro-RO" dirty="0" smtClean="0"/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object</a:t>
            </a:r>
            <a:endParaRPr lang="ro-R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Retrieving Class Objects</a:t>
            </a:r>
            <a:endParaRPr lang="ro-R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3600" dirty="0" smtClean="0"/>
              <a:t>ClassReflectionDemo</a:t>
            </a:r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Discovering Class Members</a:t>
            </a:r>
            <a:endParaRPr lang="ro-R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rgbClr val="565A5C"/>
      </a:dk1>
      <a:lt1>
        <a:sysClr val="window" lastClr="FFFFFF"/>
      </a:lt1>
      <a:dk2>
        <a:srgbClr val="E60000"/>
      </a:dk2>
      <a:lt2>
        <a:srgbClr val="FFFFFF"/>
      </a:lt2>
      <a:accent1>
        <a:srgbClr val="E83424"/>
      </a:accent1>
      <a:accent2>
        <a:srgbClr val="98C000"/>
      </a:accent2>
      <a:accent3>
        <a:srgbClr val="00A3CA"/>
      </a:accent3>
      <a:accent4>
        <a:srgbClr val="FBC100"/>
      </a:accent4>
      <a:accent5>
        <a:srgbClr val="F18E00"/>
      </a:accent5>
      <a:accent6>
        <a:srgbClr val="6A1485"/>
      </a:accent6>
      <a:hlink>
        <a:srgbClr val="00A3CA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AB9993CCBF73478E12853278F3FB5C" ma:contentTypeVersion="1" ma:contentTypeDescription="Create a new document." ma:contentTypeScope="" ma:versionID="4db10d317033d09fed4d0297d17c663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3E8851E-A513-4DE1-BFEA-60B7444A35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9AC310-E4D3-4181-8DC8-8BCBD631C9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1424CC9-255C-4972-B5F2-6F19B32F3DE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652</Words>
  <Application>Microsoft Office PowerPoint</Application>
  <PresentationFormat>On-screen Show (4:3)</PresentationFormat>
  <Paragraphs>161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Reflection API</vt:lpstr>
      <vt:lpstr>Topics</vt:lpstr>
      <vt:lpstr>Uses of Reflection</vt:lpstr>
      <vt:lpstr>Uses of Reflection</vt:lpstr>
      <vt:lpstr>Why do we need reflection?</vt:lpstr>
      <vt:lpstr>Drawbacks of Reflection</vt:lpstr>
      <vt:lpstr>Class object</vt:lpstr>
      <vt:lpstr>Retrieving Class Objects</vt:lpstr>
      <vt:lpstr>Discovering Class Members</vt:lpstr>
      <vt:lpstr>Discovering Class Members Class Methods for Locating Fields</vt:lpstr>
      <vt:lpstr>Discovering Class Members Class Methods for Locating Methods</vt:lpstr>
      <vt:lpstr>Discovering Class Members Class Methods for Locating Constructors</vt:lpstr>
      <vt:lpstr>Annotations</vt:lpstr>
      <vt:lpstr>Annotations</vt:lpstr>
      <vt:lpstr>Annotations - RetentionPolicy</vt:lpstr>
      <vt:lpstr>Annotations</vt:lpstr>
      <vt:lpstr>Annotations - example</vt:lpstr>
      <vt:lpstr>Annotations &amp; Reflection</vt:lpstr>
      <vt:lpstr>Thank you!</vt:lpstr>
    </vt:vector>
  </TitlesOfParts>
  <Company>Brandtailors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Părpălea</dc:creator>
  <cp:lastModifiedBy>Diana Diaconu</cp:lastModifiedBy>
  <cp:revision>101</cp:revision>
  <dcterms:created xsi:type="dcterms:W3CDTF">2013-12-09T08:38:16Z</dcterms:created>
  <dcterms:modified xsi:type="dcterms:W3CDTF">2016-07-06T19:51:21Z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0x0101002EAB9993CCBF73478E12853278F3FB5C</vt:lpwstr>
  </property>
</Properties>
</file>