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32"/>
  </p:notesMasterIdLst>
  <p:sldIdLst>
    <p:sldId id="256" r:id="rId3"/>
    <p:sldId id="267" r:id="rId4"/>
    <p:sldId id="268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58" r:id="rId13"/>
    <p:sldId id="259" r:id="rId14"/>
    <p:sldId id="260" r:id="rId15"/>
    <p:sldId id="263" r:id="rId16"/>
    <p:sldId id="269" r:id="rId17"/>
    <p:sldId id="265" r:id="rId18"/>
    <p:sldId id="270" r:id="rId19"/>
    <p:sldId id="272" r:id="rId20"/>
    <p:sldId id="273" r:id="rId21"/>
    <p:sldId id="274" r:id="rId22"/>
    <p:sldId id="275" r:id="rId23"/>
    <p:sldId id="276" r:id="rId24"/>
    <p:sldId id="284" r:id="rId25"/>
    <p:sldId id="285" r:id="rId26"/>
    <p:sldId id="286" r:id="rId27"/>
    <p:sldId id="288" r:id="rId28"/>
    <p:sldId id="287" r:id="rId29"/>
    <p:sldId id="271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>
      <p:cViewPr varScale="1">
        <p:scale>
          <a:sx n="89" d="100"/>
          <a:sy n="89" d="100"/>
        </p:scale>
        <p:origin x="121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7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94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Introductory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3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r>
              <a:rPr lang="en-US" baseline="0" dirty="0" smtClean="0"/>
              <a:t> for instruction and expected results and/or skills developed from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 </a:t>
            </a:r>
            <a:r>
              <a:rPr lang="en-US" baseline="0" dirty="0" smtClean="0"/>
              <a:t>vocabulary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4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procedures and steps,</a:t>
            </a:r>
            <a:r>
              <a:rPr lang="en-US" baseline="0" dirty="0" smtClean="0"/>
              <a:t> or a lecture slide with media.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graph/chart.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2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 graph/chart.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9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to course,</a:t>
            </a:r>
            <a:r>
              <a:rPr lang="en-US" baseline="0" dirty="0" smtClean="0"/>
              <a:t> lecture, et al.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7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</a:t>
            </a:r>
            <a:r>
              <a:rPr lang="en-US" baseline="0" dirty="0" smtClean="0"/>
              <a:t> opportunity for q</a:t>
            </a:r>
            <a:r>
              <a:rPr lang="en-US" dirty="0" smtClean="0"/>
              <a:t>uestions and discussions.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8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2/10/2015 10:12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2/10/2015 10:12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2/10/2015 10:12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2/10/2015 10:12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2/10/2015 10:12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2/10/2015 10:12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2/10/2015 10:12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2/10/2015 10:12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2/10/2015 10:12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2/10/2015 10:12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2/10/2015 10:12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2/10/2015 10:12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imageprocessingplace.com/downloads_V3/root_downloads/tutorials/contour_tracing_Abeer_George_Ghuneim/connectivity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Polygonal approximation of objects contours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~Theoretical background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Image Processing</a:t>
            </a:r>
            <a:br>
              <a:rPr lang="en-US" dirty="0" smtClean="0"/>
            </a:br>
            <a:r>
              <a:rPr lang="en-US" dirty="0" smtClean="0"/>
              <a:t>Course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012" y="6108987"/>
            <a:ext cx="2126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Roman Roxana </a:t>
            </a:r>
            <a:r>
              <a:rPr lang="en-US" dirty="0" err="1" smtClean="0">
                <a:solidFill>
                  <a:schemeClr val="accent1"/>
                </a:solidFill>
              </a:rPr>
              <a:t>Ioana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30432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Min-#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1988840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To solve the </a:t>
            </a:r>
            <a:r>
              <a:rPr lang="en-GB" i="1" dirty="0"/>
              <a:t>min-# problem</a:t>
            </a:r>
            <a:r>
              <a:rPr lang="en-GB" dirty="0"/>
              <a:t> for closed curves, we have to find approximation of the closed contour </a:t>
            </a:r>
            <a:r>
              <a:rPr lang="en-GB" i="1" dirty="0"/>
              <a:t>P</a:t>
            </a:r>
            <a:r>
              <a:rPr lang="en-GB" dirty="0"/>
              <a:t> by another closed contour </a:t>
            </a:r>
            <a:r>
              <a:rPr lang="en-GB" i="1" dirty="0"/>
              <a:t>Q</a:t>
            </a:r>
            <a:r>
              <a:rPr lang="en-GB" dirty="0"/>
              <a:t> with minimal number of line segments with an approximation error within given error tolerance level: </a:t>
            </a:r>
            <a:r>
              <a:rPr lang="en-GB" i="1" dirty="0"/>
              <a:t>D</a:t>
            </a:r>
            <a:r>
              <a:rPr lang="en-GB" dirty="0"/>
              <a:t>(</a:t>
            </a:r>
            <a:r>
              <a:rPr lang="en-GB" i="1" dirty="0"/>
              <a:t>P</a:t>
            </a:r>
            <a:r>
              <a:rPr lang="en-GB" dirty="0"/>
              <a:t>)£ e. The approximation error </a:t>
            </a:r>
            <a:r>
              <a:rPr lang="en-GB" i="1" dirty="0"/>
              <a:t>D</a:t>
            </a:r>
            <a:r>
              <a:rPr lang="en-GB" dirty="0"/>
              <a:t>(</a:t>
            </a:r>
            <a:r>
              <a:rPr lang="en-GB" i="1" dirty="0"/>
              <a:t>P</a:t>
            </a:r>
            <a:r>
              <a:rPr lang="en-GB" dirty="0"/>
              <a:t>) is given as the maximum Euclidean distance from the vertices of </a:t>
            </a:r>
            <a:r>
              <a:rPr lang="en-GB" i="1" dirty="0"/>
              <a:t>P</a:t>
            </a:r>
            <a:r>
              <a:rPr lang="en-GB" dirty="0"/>
              <a:t> to the approximation linear segments.</a:t>
            </a:r>
          </a:p>
          <a:p>
            <a:endParaRPr lang="en-GB" dirty="0"/>
          </a:p>
          <a:p>
            <a:r>
              <a:rPr lang="en-GB" dirty="0"/>
              <a:t>To solve the </a:t>
            </a:r>
            <a:r>
              <a:rPr lang="en-GB" i="1" dirty="0"/>
              <a:t>min-# problem</a:t>
            </a:r>
            <a:r>
              <a:rPr lang="en-GB" dirty="0"/>
              <a:t> a digraph is constructed on the vertices of the input contour </a:t>
            </a:r>
            <a:r>
              <a:rPr lang="en-GB" i="1" dirty="0"/>
              <a:t>P.</a:t>
            </a:r>
            <a:r>
              <a:rPr lang="en-GB" dirty="0"/>
              <a:t> In the digraph, a pair of vertices </a:t>
            </a:r>
            <a:r>
              <a:rPr lang="en-GB" i="1" dirty="0"/>
              <a:t>p</a:t>
            </a:r>
            <a:r>
              <a:rPr lang="en-GB" i="1" baseline="-25000" dirty="0"/>
              <a:t>i</a:t>
            </a:r>
            <a:r>
              <a:rPr lang="en-GB" dirty="0"/>
              <a:t> and </a:t>
            </a:r>
            <a:r>
              <a:rPr lang="en-GB" i="1" dirty="0" err="1"/>
              <a:t>p</a:t>
            </a:r>
            <a:r>
              <a:rPr lang="en-GB" i="1" baseline="-25000" dirty="0" err="1"/>
              <a:t>j</a:t>
            </a:r>
            <a:r>
              <a:rPr lang="en-GB" dirty="0"/>
              <a:t> are connected with an edge if the approximation error of the curve segment between the vertices is less than a given error tolerance: </a:t>
            </a:r>
            <a:r>
              <a:rPr lang="en-GB" i="1" dirty="0"/>
              <a:t>d</a:t>
            </a:r>
            <a:r>
              <a:rPr lang="en-GB" dirty="0"/>
              <a:t>(</a:t>
            </a:r>
            <a:r>
              <a:rPr lang="en-GB" i="1" dirty="0" err="1"/>
              <a:t>p</a:t>
            </a:r>
            <a:r>
              <a:rPr lang="en-GB" i="1" baseline="-25000" dirty="0" err="1"/>
              <a:t>i</a:t>
            </a:r>
            <a:r>
              <a:rPr lang="en-GB" dirty="0" err="1"/>
              <a:t>,</a:t>
            </a:r>
            <a:r>
              <a:rPr lang="en-GB" i="1" dirty="0" err="1"/>
              <a:t>p</a:t>
            </a:r>
            <a:r>
              <a:rPr lang="en-GB" i="1" baseline="-25000" dirty="0" err="1"/>
              <a:t>j</a:t>
            </a:r>
            <a:r>
              <a:rPr lang="en-GB" dirty="0"/>
              <a:t>)£e. The optimal solution is then a given by solving the shortest path in the digraph. This can be solved by using DP algorithm for the shortest path problem in the digraph.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6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Algorithms-obtaining object contours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Single contour tracing</a:t>
            </a:r>
          </a:p>
          <a:p>
            <a:pPr lvl="1">
              <a:buFont typeface="Wingdings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GB" sz="3200" dirty="0"/>
              <a:t>The </a:t>
            </a:r>
            <a:r>
              <a:rPr lang="en-GB" sz="3200" dirty="0" smtClean="0"/>
              <a:t>algorithm </a:t>
            </a:r>
            <a:r>
              <a:rPr lang="en-GB" sz="3200" dirty="0"/>
              <a:t>can be described in terms of an observer who walks </a:t>
            </a:r>
            <a:r>
              <a:rPr lang="en-GB" sz="3200" dirty="0" smtClean="0"/>
              <a:t>counter clockwise</a:t>
            </a:r>
            <a:r>
              <a:rPr lang="en-GB" sz="3200" dirty="0"/>
              <a:t> </a:t>
            </a:r>
            <a:r>
              <a:rPr lang="en-GB" sz="3200" dirty="0" smtClean="0"/>
              <a:t>along </a:t>
            </a:r>
            <a:r>
              <a:rPr lang="en-GB" sz="3200" dirty="0"/>
              <a:t>pixels belonging to the set and selects the rightmost pixel available.</a:t>
            </a:r>
          </a:p>
          <a:p>
            <a:r>
              <a:rPr lang="en-GB" sz="3200" dirty="0" smtClean="0"/>
              <a:t>The </a:t>
            </a:r>
            <a:r>
              <a:rPr lang="en-GB" sz="3200" dirty="0"/>
              <a:t>tracing terminates when the current pixel is the same as the initial </a:t>
            </a:r>
            <a:r>
              <a:rPr lang="en-GB" sz="3200" dirty="0" smtClean="0"/>
              <a:t>pixel(</a:t>
            </a:r>
            <a:r>
              <a:rPr lang="en-US" sz="2800" dirty="0"/>
              <a:t>top-to-bottom, left-to-right scan</a:t>
            </a:r>
            <a:r>
              <a:rPr lang="en-GB" sz="3200" dirty="0" smtClean="0"/>
              <a:t>)</a:t>
            </a:r>
            <a:endParaRPr lang="en-GB" sz="3200" dirty="0"/>
          </a:p>
          <a:p>
            <a:r>
              <a:rPr lang="en-GB" sz="3200" dirty="0" smtClean="0"/>
              <a:t>The </a:t>
            </a:r>
            <a:r>
              <a:rPr lang="en-GB" sz="3200" dirty="0"/>
              <a:t>TRACER algorithm must be applied once for each hole of a region, in addition to one</a:t>
            </a:r>
          </a:p>
          <a:p>
            <a:r>
              <a:rPr lang="en-GB" sz="3200" dirty="0"/>
              <a:t>application for the external contour.</a:t>
            </a:r>
          </a:p>
          <a:p>
            <a:r>
              <a:rPr lang="en-GB" sz="3200" dirty="0"/>
              <a:t>C</a:t>
            </a:r>
            <a:r>
              <a:rPr lang="en-GB" sz="3200" dirty="0" smtClean="0"/>
              <a:t>ombined </a:t>
            </a:r>
            <a:r>
              <a:rPr lang="en-GB" sz="3200" dirty="0"/>
              <a:t>with a search algorithm for locating holes in the interior </a:t>
            </a:r>
            <a:r>
              <a:rPr lang="en-GB" sz="3200" dirty="0" smtClean="0"/>
              <a:t>of </a:t>
            </a:r>
            <a:r>
              <a:rPr lang="en-US" sz="3200" dirty="0" smtClean="0"/>
              <a:t>the </a:t>
            </a:r>
            <a:r>
              <a:rPr lang="en-US" sz="3200" dirty="0"/>
              <a:t>region.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Algorithms-obtaining object contours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539552" y="1916832"/>
            <a:ext cx="3202200" cy="2422972"/>
          </a:xfrm>
          <a:prstGeom prst="rect">
            <a:avLst/>
          </a:prstGeom>
        </p:spPr>
      </p:pic>
      <p:pic>
        <p:nvPicPr>
          <p:cNvPr id="5" name="Content Placeholder 4" descr="compassPencilRuler_bg.png"/>
          <p:cNvPicPr>
            <a:picLocks noGrp="1" noChangeAspect="1"/>
          </p:cNvPicPr>
          <p:nvPr>
            <p:ph sz="quarter" idx="2"/>
          </p:nvPr>
        </p:nvPicPr>
        <p:blipFill>
          <a:blip r:embed="rId4">
            <a:lum bright="28000" contrast="-63000"/>
          </a:blip>
          <a:stretch>
            <a:fillRect/>
          </a:stretch>
        </p:blipFill>
        <p:spPr>
          <a:xfrm>
            <a:off x="4572000" y="1600200"/>
            <a:ext cx="4419600" cy="4572000"/>
          </a:xfrm>
          <a:ln w="50800" cmpd="dbl">
            <a:solidFill>
              <a:schemeClr val="accent2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Traversals of all the contours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smtClean="0"/>
              <a:t>    contours </a:t>
            </a:r>
            <a:r>
              <a:rPr lang="en-GB" sz="2000" dirty="0"/>
              <a:t>of hole clockwise (TRACER1</a:t>
            </a:r>
            <a:r>
              <a:rPr lang="en-GB" sz="2000" dirty="0" smtClean="0"/>
              <a:t>()).</a:t>
            </a:r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  </a:t>
            </a:r>
            <a:r>
              <a:rPr lang="en-US" sz="2000" dirty="0"/>
              <a:t>external contours counterclockwise</a:t>
            </a:r>
            <a:endParaRPr lang="en-GB" sz="2000" dirty="0" smtClean="0"/>
          </a:p>
          <a:p>
            <a:r>
              <a:rPr lang="en-GB" sz="2000" dirty="0" smtClean="0"/>
              <a:t>Increment value by one every time a pixel becomes current point.(at the end pixels of the contour will have values 2 or grater)</a:t>
            </a:r>
            <a:endParaRPr lang="en-GB" sz="2000" dirty="0"/>
          </a:p>
          <a:p>
            <a:r>
              <a:rPr lang="en-GB" sz="2000" dirty="0"/>
              <a:t>These values are used when the interior is searched for holes.</a:t>
            </a:r>
          </a:p>
          <a:p>
            <a:r>
              <a:rPr lang="en-GB" sz="2000" dirty="0" smtClean="0"/>
              <a:t>After </a:t>
            </a:r>
            <a:r>
              <a:rPr lang="en-GB" sz="2000" dirty="0"/>
              <a:t>the external contour has been found and placed in the queue Q, we </a:t>
            </a:r>
            <a:r>
              <a:rPr lang="en-GB" sz="2000" dirty="0" smtClean="0"/>
              <a:t>start </a:t>
            </a:r>
            <a:r>
              <a:rPr lang="en-GB" sz="2000" dirty="0"/>
              <a:t>examining the contents of the latter.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153400" cy="990600"/>
          </a:xfrm>
        </p:spPr>
        <p:txBody>
          <a:bodyPr/>
          <a:lstStyle/>
          <a:p>
            <a:r>
              <a:rPr lang="en-US" dirty="0"/>
              <a:t>Traversals of all the contours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If </a:t>
            </a:r>
            <a:r>
              <a:rPr lang="en-GB" sz="2000" dirty="0"/>
              <a:t>we find a point located on a downward </a:t>
            </a:r>
            <a:r>
              <a:rPr lang="en-GB" sz="2000" dirty="0" smtClean="0"/>
              <a:t>arc, we </a:t>
            </a:r>
            <a:r>
              <a:rPr lang="en-GB" sz="2000" dirty="0"/>
              <a:t>start a search to the right. </a:t>
            </a:r>
            <a:r>
              <a:rPr lang="en-GB" sz="2000" dirty="0" smtClean="0"/>
              <a:t>(the </a:t>
            </a:r>
            <a:r>
              <a:rPr lang="en-GB" sz="2000" dirty="0"/>
              <a:t>previous element of the chain code must have values 4 to </a:t>
            </a:r>
            <a:r>
              <a:rPr lang="en-GB" sz="2000" dirty="0" smtClean="0"/>
              <a:t>7while </a:t>
            </a:r>
            <a:r>
              <a:rPr lang="en-GB" sz="2000" dirty="0"/>
              <a:t>the next element should be in the range 5 to </a:t>
            </a:r>
            <a:r>
              <a:rPr lang="en-GB" sz="2000" dirty="0" smtClean="0"/>
              <a:t>7)</a:t>
            </a:r>
            <a:endParaRPr lang="en-GB" sz="2000" dirty="0"/>
          </a:p>
          <a:p>
            <a:r>
              <a:rPr lang="en-GB" sz="2000" dirty="0" smtClean="0"/>
              <a:t>While </a:t>
            </a:r>
            <a:r>
              <a:rPr lang="en-GB" sz="2000" dirty="0"/>
              <a:t>scanning along the horizontal direction one must search for either the </a:t>
            </a:r>
            <a:r>
              <a:rPr lang="en-GB" sz="2000" dirty="0" smtClean="0"/>
              <a:t>start of </a:t>
            </a:r>
            <a:r>
              <a:rPr lang="en-GB" sz="2000" dirty="0"/>
              <a:t>a hole or the other side of the outside contour.</a:t>
            </a:r>
          </a:p>
          <a:p>
            <a:r>
              <a:rPr lang="en-GB" sz="2000" dirty="0" smtClean="0"/>
              <a:t> </a:t>
            </a:r>
            <a:r>
              <a:rPr lang="en-GB" sz="2000" dirty="0"/>
              <a:t>The TRACER1() procedure is called when an unmarked start of a hole point </a:t>
            </a:r>
            <a:r>
              <a:rPr lang="en-GB" sz="2000" dirty="0" smtClean="0"/>
              <a:t>is </a:t>
            </a:r>
            <a:r>
              <a:rPr lang="en-US" sz="2000" dirty="0" smtClean="0"/>
              <a:t>found</a:t>
            </a:r>
            <a:r>
              <a:rPr lang="en-US" sz="2000" dirty="0"/>
              <a:t>.</a:t>
            </a:r>
          </a:p>
          <a:p>
            <a:r>
              <a:rPr lang="en-GB" sz="2000" dirty="0" smtClean="0"/>
              <a:t>The </a:t>
            </a:r>
            <a:r>
              <a:rPr lang="en-GB" sz="2000" dirty="0"/>
              <a:t>extracted contours of the holes are inserted into the Q list.</a:t>
            </a:r>
          </a:p>
          <a:p>
            <a:r>
              <a:rPr lang="en-GB" sz="2000" dirty="0" smtClean="0"/>
              <a:t>The </a:t>
            </a:r>
            <a:r>
              <a:rPr lang="en-GB" sz="2000" dirty="0"/>
              <a:t>content of the list is examined until its end.</a:t>
            </a: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Algorithms-obtaining object contours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Square Tracing Algorithm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Given: </a:t>
            </a:r>
            <a:r>
              <a:rPr lang="en-GB" dirty="0"/>
              <a:t>group of black pixels, on a background of white </a:t>
            </a:r>
            <a:r>
              <a:rPr lang="en-GB" dirty="0" smtClean="0"/>
              <a:t>pixels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L</a:t>
            </a:r>
            <a:r>
              <a:rPr lang="en-GB" dirty="0" smtClean="0"/>
              <a:t>ocate </a:t>
            </a:r>
            <a:r>
              <a:rPr lang="en-GB" dirty="0"/>
              <a:t>a black pixel and declare it as your "</a:t>
            </a:r>
            <a:r>
              <a:rPr lang="en-GB" b="1" dirty="0"/>
              <a:t>start</a:t>
            </a:r>
            <a:r>
              <a:rPr lang="en-GB" dirty="0"/>
              <a:t>" </a:t>
            </a:r>
            <a:r>
              <a:rPr lang="en-GB" dirty="0" smtClean="0"/>
              <a:t>pixel 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Locating start pixel: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 </a:t>
            </a:r>
            <a:r>
              <a:rPr lang="en-GB" dirty="0"/>
              <a:t>S</a:t>
            </a:r>
            <a:r>
              <a:rPr lang="en-GB" dirty="0" smtClean="0"/>
              <a:t>tart </a:t>
            </a:r>
            <a:r>
              <a:rPr lang="en-GB" dirty="0"/>
              <a:t>at the bottom left corner of the </a:t>
            </a:r>
            <a:r>
              <a:rPr lang="en-GB" dirty="0" smtClean="0"/>
              <a:t>grid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S</a:t>
            </a:r>
            <a:r>
              <a:rPr lang="en-GB" dirty="0" smtClean="0"/>
              <a:t>can </a:t>
            </a:r>
            <a:r>
              <a:rPr lang="en-GB" dirty="0"/>
              <a:t>each column of pixels from the bottom going upwards -starting from the leftmost column and proceeding to the right- until we encounter a black pixel. We'll declare that pixel as our "</a:t>
            </a:r>
            <a:r>
              <a:rPr lang="en-GB" b="1" dirty="0"/>
              <a:t>start</a:t>
            </a:r>
            <a:r>
              <a:rPr lang="en-GB" dirty="0"/>
              <a:t>" pixel.)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tracing 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600" y="4509120"/>
            <a:ext cx="2057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627784" y="1810397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+mj-lt"/>
              </a:rPr>
              <a:t>Every </a:t>
            </a:r>
            <a:r>
              <a:rPr lang="en-GB" dirty="0">
                <a:solidFill>
                  <a:srgbClr val="000000"/>
                </a:solidFill>
                <a:latin typeface="+mj-lt"/>
              </a:rPr>
              <a:t>time you find yourself standing on a black pixel, turn left, and </a:t>
            </a:r>
            <a:r>
              <a:rPr lang="en-GB" dirty="0">
                <a:latin typeface="+mj-lt"/>
              </a:rPr>
              <a:t/>
            </a:r>
            <a:br>
              <a:rPr lang="en-GB" dirty="0">
                <a:latin typeface="+mj-lt"/>
              </a:rPr>
            </a:br>
            <a:r>
              <a:rPr lang="en-GB" dirty="0">
                <a:solidFill>
                  <a:srgbClr val="000000"/>
                </a:solidFill>
                <a:latin typeface="+mj-lt"/>
              </a:rPr>
              <a:t>every time you find yourself standing on a white pixel, turn right, </a:t>
            </a:r>
            <a:r>
              <a:rPr lang="en-GB" dirty="0">
                <a:latin typeface="+mj-lt"/>
              </a:rPr>
              <a:t/>
            </a:r>
            <a:br>
              <a:rPr lang="en-GB" dirty="0">
                <a:latin typeface="+mj-lt"/>
              </a:rPr>
            </a:br>
            <a:r>
              <a:rPr lang="en-GB" dirty="0">
                <a:solidFill>
                  <a:srgbClr val="000000"/>
                </a:solidFill>
                <a:latin typeface="+mj-lt"/>
              </a:rPr>
              <a:t>until you encounter the </a:t>
            </a:r>
            <a:r>
              <a:rPr lang="en-GB" b="1" strike="sngStrike" dirty="0">
                <a:solidFill>
                  <a:srgbClr val="000000"/>
                </a:solidFill>
                <a:latin typeface="+mj-lt"/>
              </a:rPr>
              <a:t>start</a:t>
            </a:r>
            <a:r>
              <a:rPr lang="en-GB" strike="sngStrike" dirty="0">
                <a:solidFill>
                  <a:srgbClr val="000000"/>
                </a:solidFill>
                <a:latin typeface="+mj-lt"/>
              </a:rPr>
              <a:t> pixel again</a:t>
            </a:r>
            <a:r>
              <a:rPr lang="en-GB" dirty="0">
                <a:solidFill>
                  <a:srgbClr val="000000"/>
                </a:solidFill>
                <a:latin typeface="+mj-lt"/>
              </a:rPr>
              <a:t>. </a:t>
            </a:r>
            <a:r>
              <a:rPr lang="en-GB" dirty="0">
                <a:latin typeface="+mj-lt"/>
              </a:rPr>
              <a:t/>
            </a:r>
            <a:br>
              <a:rPr lang="en-GB" dirty="0">
                <a:latin typeface="+mj-lt"/>
              </a:rPr>
            </a:br>
            <a:r>
              <a:rPr lang="en-GB" dirty="0">
                <a:solidFill>
                  <a:srgbClr val="000000"/>
                </a:solidFill>
                <a:latin typeface="+mj-lt"/>
              </a:rPr>
              <a:t>The black pixels you walked over will be the contour of the pattern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.</a:t>
            </a:r>
          </a:p>
          <a:p>
            <a:endParaRPr lang="en-GB" dirty="0">
              <a:solidFill>
                <a:srgbClr val="000000"/>
              </a:solidFill>
              <a:latin typeface="+mj-lt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+mj-lt"/>
              </a:rPr>
              <a:t>Stopping condition</a:t>
            </a:r>
          </a:p>
          <a:p>
            <a:r>
              <a:rPr lang="en-GB" dirty="0"/>
              <a:t>a) Stop after visiting the </a:t>
            </a:r>
            <a:r>
              <a:rPr lang="en-GB" b="1" dirty="0"/>
              <a:t>start</a:t>
            </a:r>
            <a:r>
              <a:rPr lang="en-GB" dirty="0"/>
              <a:t> pixel </a:t>
            </a:r>
            <a:r>
              <a:rPr lang="en-GB" b="1" i="1" dirty="0"/>
              <a:t>n</a:t>
            </a:r>
            <a:r>
              <a:rPr lang="en-GB" dirty="0"/>
              <a:t> times, where n is at least </a:t>
            </a:r>
            <a:r>
              <a:rPr lang="en-GB" dirty="0" smtClean="0"/>
              <a:t>2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b)</a:t>
            </a:r>
            <a:r>
              <a:rPr lang="en-GB" b="1" dirty="0"/>
              <a:t> </a:t>
            </a:r>
            <a:r>
              <a:rPr lang="en-GB" dirty="0"/>
              <a:t>Stop after entering the</a:t>
            </a:r>
            <a:r>
              <a:rPr lang="en-GB" b="1" dirty="0"/>
              <a:t> start </a:t>
            </a:r>
            <a:r>
              <a:rPr lang="en-GB" dirty="0"/>
              <a:t>pixel a second time </a:t>
            </a:r>
            <a:r>
              <a:rPr lang="en-GB" b="1" dirty="0"/>
              <a:t>in the same manner you entered it </a:t>
            </a:r>
            <a:r>
              <a:rPr lang="en-GB" b="1" dirty="0" smtClean="0"/>
              <a:t>initially(</a:t>
            </a:r>
            <a:r>
              <a:rPr lang="en-US" b="1" i="1" dirty="0"/>
              <a:t>Jacob's stopping criterion</a:t>
            </a:r>
            <a:r>
              <a:rPr lang="en-GB" b="1" dirty="0" smtClean="0"/>
              <a:t>)</a:t>
            </a:r>
            <a:endParaRPr lang="en-GB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520" y="4149080"/>
            <a:ext cx="20162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Square Tracing Algorithm fails to trace the contour of a family of  8-connected patterns that are NOT</a:t>
            </a:r>
            <a:r>
              <a:rPr lang="en-GB" sz="1200" b="1" dirty="0">
                <a:solidFill>
                  <a:schemeClr val="accent1"/>
                </a:solidFill>
                <a:latin typeface="Times New Roman" panose="02020603050405020304" pitchFamily="18" charset="0"/>
                <a:hlinkClick r:id="rId4"/>
              </a:rPr>
              <a:t> </a:t>
            </a:r>
            <a:r>
              <a:rPr lang="en-GB" sz="12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4-connected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 neighbors tracing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04864"/>
            <a:ext cx="1685925" cy="1847850"/>
          </a:xfrm>
        </p:spPr>
      </p:pic>
      <p:sp>
        <p:nvSpPr>
          <p:cNvPr id="5" name="Rectangle 4"/>
          <p:cNvSpPr/>
          <p:nvPr/>
        </p:nvSpPr>
        <p:spPr>
          <a:xfrm>
            <a:off x="2627784" y="1700808"/>
            <a:ext cx="2302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j-lt"/>
              </a:rPr>
              <a:t>Moore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 Neighborhood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39322" y="2067555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Extract the </a:t>
            </a:r>
            <a:r>
              <a:rPr lang="en-GB" dirty="0"/>
              <a:t>contour by going around the pattern in a clockwise direction. </a:t>
            </a:r>
          </a:p>
          <a:p>
            <a:r>
              <a:rPr lang="en-GB" dirty="0"/>
              <a:t>The general idea is: every time you hit a black pixel, P, backtrack i.e. go back to the white pixel you were previously standing on, then, go around pixel P in a clockwise direction, visiting each pixel in its Moore </a:t>
            </a:r>
            <a:r>
              <a:rPr lang="en-GB" dirty="0" smtClean="0"/>
              <a:t>neighbourhood, </a:t>
            </a:r>
            <a:r>
              <a:rPr lang="en-GB" dirty="0"/>
              <a:t>until you hit a black pixel. The algorithm terminates when </a:t>
            </a:r>
            <a:r>
              <a:rPr lang="en-GB" strike="sngStrike" dirty="0"/>
              <a:t>the start pixel is visited for a second time. </a:t>
            </a:r>
          </a:p>
          <a:p>
            <a:r>
              <a:rPr lang="en-GB" dirty="0"/>
              <a:t>The black pixels you walked over will be the contour of the pattern.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2560" y="511195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+mj-lt"/>
              </a:rPr>
              <a:t>Stop after entering the</a:t>
            </a:r>
            <a:r>
              <a:rPr lang="en-GB" b="1" dirty="0">
                <a:solidFill>
                  <a:srgbClr val="000000"/>
                </a:solidFill>
                <a:latin typeface="+mj-lt"/>
              </a:rPr>
              <a:t> start </a:t>
            </a:r>
            <a:r>
              <a:rPr lang="en-GB" dirty="0">
                <a:solidFill>
                  <a:srgbClr val="000000"/>
                </a:solidFill>
                <a:latin typeface="+mj-lt"/>
              </a:rPr>
              <a:t>pixel a second time </a:t>
            </a:r>
            <a:r>
              <a:rPr lang="en-GB" b="1" dirty="0">
                <a:solidFill>
                  <a:srgbClr val="000000"/>
                </a:solidFill>
                <a:latin typeface="+mj-lt"/>
              </a:rPr>
              <a:t>in the same manner you entered it initially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3904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Sweep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Every </a:t>
            </a:r>
            <a:r>
              <a:rPr lang="en-GB" sz="2000" dirty="0"/>
              <a:t>time you locate a new boundary pixel, make it your current pixel, </a:t>
            </a:r>
            <a:r>
              <a:rPr lang="en-GB" sz="2000" b="1" dirty="0"/>
              <a:t>P,</a:t>
            </a:r>
            <a:r>
              <a:rPr lang="en-GB" sz="2000" dirty="0"/>
              <a:t> and draw an </a:t>
            </a:r>
            <a:r>
              <a:rPr lang="en-GB" sz="2000" b="1" dirty="0"/>
              <a:t>imaginary line segment</a:t>
            </a:r>
            <a:r>
              <a:rPr lang="en-GB" sz="2000" dirty="0"/>
              <a:t> joining </a:t>
            </a:r>
            <a:r>
              <a:rPr lang="en-GB" sz="2000" b="1" dirty="0"/>
              <a:t>P</a:t>
            </a:r>
            <a:r>
              <a:rPr lang="en-GB" sz="2000" dirty="0"/>
              <a:t> to the </a:t>
            </a:r>
            <a:r>
              <a:rPr lang="en-GB" sz="2000" b="1" dirty="0"/>
              <a:t>previous </a:t>
            </a:r>
            <a:r>
              <a:rPr lang="en-GB" sz="2000" dirty="0"/>
              <a:t>boundary pixel. Then, </a:t>
            </a:r>
            <a:r>
              <a:rPr lang="en-GB" sz="2000" b="1" dirty="0"/>
              <a:t>rotate</a:t>
            </a:r>
            <a:r>
              <a:rPr lang="en-GB" sz="2000" dirty="0"/>
              <a:t> the segment about</a:t>
            </a:r>
            <a:r>
              <a:rPr lang="en-GB" sz="2000" b="1" dirty="0"/>
              <a:t> P</a:t>
            </a:r>
            <a:r>
              <a:rPr lang="en-GB" sz="2000" dirty="0"/>
              <a:t> in a clockwise direction until it hits a black pixel in </a:t>
            </a:r>
            <a:r>
              <a:rPr lang="en-GB" sz="2000" b="1" dirty="0"/>
              <a:t>P</a:t>
            </a:r>
            <a:r>
              <a:rPr lang="en-GB" sz="2000" dirty="0"/>
              <a:t>'s Moore </a:t>
            </a:r>
            <a:r>
              <a:rPr lang="en-GB" sz="2000" dirty="0" smtClean="0"/>
              <a:t>neighbourhood. </a:t>
            </a:r>
            <a:r>
              <a:rPr lang="en-GB" sz="2000" dirty="0"/>
              <a:t>Rotating the segment is identical to checking each pixel in the Moore </a:t>
            </a:r>
            <a:r>
              <a:rPr lang="en-GB" sz="2000" dirty="0" smtClean="0"/>
              <a:t>neighbourhood </a:t>
            </a:r>
            <a:r>
              <a:rPr lang="en-GB" sz="2000" dirty="0"/>
              <a:t>of </a:t>
            </a:r>
            <a:r>
              <a:rPr lang="en-GB" sz="2000" b="1" dirty="0"/>
              <a:t>P</a:t>
            </a:r>
            <a:r>
              <a:rPr lang="en-GB" sz="2000" dirty="0" smtClean="0"/>
              <a:t>.</a:t>
            </a:r>
          </a:p>
          <a:p>
            <a:r>
              <a:rPr lang="en-GB" sz="2000" dirty="0"/>
              <a:t>T</a:t>
            </a:r>
            <a:r>
              <a:rPr lang="en-GB" sz="2000" dirty="0" smtClean="0"/>
              <a:t>he </a:t>
            </a:r>
            <a:r>
              <a:rPr lang="en-GB" sz="2000" dirty="0"/>
              <a:t>algorithm terminates when it visits a boundary pixel, P, for a </a:t>
            </a:r>
            <a:r>
              <a:rPr lang="en-GB" sz="2000" b="1" dirty="0"/>
              <a:t>second</a:t>
            </a:r>
            <a:r>
              <a:rPr lang="en-GB" sz="2000" dirty="0"/>
              <a:t> time provided that the boundary pixel before P (in the sequence of boundary pixels) the second time around, is the</a:t>
            </a:r>
            <a:r>
              <a:rPr lang="en-GB" sz="2000" b="1" dirty="0"/>
              <a:t> same </a:t>
            </a:r>
            <a:r>
              <a:rPr lang="en-GB" sz="2000" dirty="0"/>
              <a:t>pixel which was before P when P was </a:t>
            </a:r>
            <a:r>
              <a:rPr lang="en-GB" sz="2000" b="1" dirty="0"/>
              <a:t>first</a:t>
            </a:r>
            <a:r>
              <a:rPr lang="en-GB" sz="2000" dirty="0"/>
              <a:t> visited.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575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 Pavlidis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sz="1700" dirty="0"/>
              <a:t>counterclockwise </a:t>
            </a:r>
            <a:r>
              <a:rPr lang="en-US" sz="1700" dirty="0" smtClean="0"/>
              <a:t>direction</a:t>
            </a:r>
          </a:p>
          <a:p>
            <a:r>
              <a:rPr lang="en-GB" sz="1700" b="1" dirty="0"/>
              <a:t>T</a:t>
            </a:r>
            <a:r>
              <a:rPr lang="en-GB" sz="1700" b="1" dirty="0" smtClean="0"/>
              <a:t>he </a:t>
            </a:r>
            <a:r>
              <a:rPr lang="en-GB" sz="1700" b="1" dirty="0"/>
              <a:t>start pixel</a:t>
            </a:r>
            <a:r>
              <a:rPr lang="en-GB" sz="1700" dirty="0"/>
              <a:t> </a:t>
            </a:r>
            <a:br>
              <a:rPr lang="en-GB" sz="1700" dirty="0"/>
            </a:br>
            <a:r>
              <a:rPr lang="en-GB" sz="1700" dirty="0"/>
              <a:t>You actually can choose ANY black boundary pixel to be your </a:t>
            </a:r>
            <a:r>
              <a:rPr lang="en-GB" sz="1700" b="1" dirty="0"/>
              <a:t>start</a:t>
            </a:r>
            <a:r>
              <a:rPr lang="en-GB" sz="1700" dirty="0"/>
              <a:t> pixel as long as when you're initially standing on it, your left adjacent pixel is NOT black. In other words, you should make sure that you enter the </a:t>
            </a:r>
            <a:r>
              <a:rPr lang="en-GB" sz="1700" b="1" dirty="0"/>
              <a:t>start</a:t>
            </a:r>
            <a:r>
              <a:rPr lang="en-GB" sz="1700" dirty="0"/>
              <a:t> pixel in a direction which ensures that the left adjacent pixel to it will be white ("left" here is taken with respect to the direction in which you enter the </a:t>
            </a:r>
            <a:r>
              <a:rPr lang="en-GB" sz="1700" b="1" dirty="0"/>
              <a:t>start</a:t>
            </a:r>
            <a:r>
              <a:rPr lang="en-GB" sz="1700" dirty="0"/>
              <a:t> pixel ). 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0878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Neighbors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N4: have a common frontier(d-neighbor)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N8: have at least a common corner(</a:t>
            </a:r>
            <a:r>
              <a:rPr lang="en-US" dirty="0" err="1" smtClean="0"/>
              <a:t>i</a:t>
            </a:r>
            <a:r>
              <a:rPr lang="en-US" dirty="0" smtClean="0"/>
              <a:t>-neighbor)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3140968"/>
            <a:ext cx="3243976" cy="20684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 Pavlidis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 </a:t>
            </a:r>
            <a:r>
              <a:rPr lang="en-GB" sz="2000" b="1" dirty="0"/>
              <a:t>P2 </a:t>
            </a:r>
            <a:r>
              <a:rPr lang="en-GB" sz="2000" dirty="0"/>
              <a:t>to be the pixel right </a:t>
            </a:r>
            <a:r>
              <a:rPr lang="en-GB" sz="2000" b="1" dirty="0"/>
              <a:t>in </a:t>
            </a:r>
            <a:r>
              <a:rPr lang="en-GB" sz="2000" b="1" dirty="0" smtClean="0"/>
              <a:t>front</a:t>
            </a:r>
            <a:r>
              <a:rPr lang="en-GB" sz="2000" dirty="0" smtClean="0"/>
              <a:t>,</a:t>
            </a:r>
            <a:r>
              <a:rPr lang="en-GB" sz="2000" dirty="0"/>
              <a:t> </a:t>
            </a:r>
            <a:r>
              <a:rPr lang="en-GB" sz="2000" b="1" dirty="0"/>
              <a:t>P1 </a:t>
            </a:r>
            <a:r>
              <a:rPr lang="en-GB" sz="2000" dirty="0"/>
              <a:t>is the pixel adjacent to </a:t>
            </a:r>
            <a:r>
              <a:rPr lang="en-GB" sz="2000" b="1" dirty="0"/>
              <a:t>P2</a:t>
            </a:r>
            <a:r>
              <a:rPr lang="en-GB" sz="2000" dirty="0"/>
              <a:t> from the left and </a:t>
            </a:r>
            <a:r>
              <a:rPr lang="en-GB" sz="2000" b="1" dirty="0"/>
              <a:t>P3</a:t>
            </a:r>
            <a:r>
              <a:rPr lang="en-GB" sz="2000" dirty="0"/>
              <a:t> is the </a:t>
            </a:r>
            <a:r>
              <a:rPr lang="en-GB" sz="2000" dirty="0" smtClean="0"/>
              <a:t>right </a:t>
            </a:r>
            <a:r>
              <a:rPr lang="en-GB" sz="2000" dirty="0"/>
              <a:t>adjacent pixel to </a:t>
            </a:r>
            <a:r>
              <a:rPr lang="en-GB" sz="2000" b="1" dirty="0" smtClean="0"/>
              <a:t>P2</a:t>
            </a:r>
          </a:p>
          <a:p>
            <a:endParaRPr lang="en-GB" sz="2000" b="1" dirty="0" smtClean="0"/>
          </a:p>
          <a:p>
            <a:endParaRPr lang="en-GB" sz="2000" b="1" dirty="0"/>
          </a:p>
          <a:p>
            <a:endParaRPr lang="en-GB" sz="2000" b="1" dirty="0" smtClean="0"/>
          </a:p>
          <a:p>
            <a:pPr marL="0" indent="0">
              <a:buNone/>
            </a:pPr>
            <a:endParaRPr lang="en-GB" sz="2000" b="1" dirty="0" smtClean="0"/>
          </a:p>
          <a:p>
            <a:r>
              <a:rPr lang="en-GB" sz="2000" b="1" dirty="0" smtClean="0"/>
              <a:t>First</a:t>
            </a:r>
            <a:r>
              <a:rPr lang="en-GB" sz="2000" b="1" dirty="0"/>
              <a:t>,</a:t>
            </a:r>
            <a:r>
              <a:rPr lang="en-GB" sz="2000" dirty="0"/>
              <a:t> check pixel </a:t>
            </a:r>
            <a:r>
              <a:rPr lang="en-GB" sz="2000" b="1" dirty="0"/>
              <a:t>P1. </a:t>
            </a:r>
            <a:r>
              <a:rPr lang="en-GB" sz="2000" dirty="0"/>
              <a:t>If  </a:t>
            </a:r>
            <a:r>
              <a:rPr lang="en-GB" sz="2000" b="1" dirty="0"/>
              <a:t>P1</a:t>
            </a:r>
            <a:r>
              <a:rPr lang="en-GB" sz="2000" dirty="0"/>
              <a:t> is black, then declare </a:t>
            </a:r>
            <a:r>
              <a:rPr lang="en-GB" sz="2000" b="1" dirty="0"/>
              <a:t>P1</a:t>
            </a:r>
            <a:r>
              <a:rPr lang="en-GB" sz="2000" dirty="0"/>
              <a:t> to be your current boundary pixel and </a:t>
            </a:r>
            <a:r>
              <a:rPr lang="en-GB" sz="2000" b="1" dirty="0"/>
              <a:t>move one step forward followed by one step to your current left </a:t>
            </a:r>
            <a:r>
              <a:rPr lang="en-GB" sz="2000" dirty="0"/>
              <a:t>to land on P1</a:t>
            </a:r>
            <a:r>
              <a:rPr lang="en-GB" sz="2000" dirty="0" smtClean="0"/>
              <a:t>.</a:t>
            </a:r>
          </a:p>
          <a:p>
            <a:r>
              <a:rPr lang="en-GB" sz="2000" b="1" dirty="0">
                <a:solidFill>
                  <a:srgbClr val="000000"/>
                </a:solidFill>
              </a:rPr>
              <a:t>If P1 is white proceed to check P2</a:t>
            </a:r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2304256" cy="2376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221088"/>
            <a:ext cx="2304256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0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 Pavlidis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If  </a:t>
            </a:r>
            <a:r>
              <a:rPr lang="en-GB" sz="2000" b="1" dirty="0"/>
              <a:t>P2</a:t>
            </a:r>
            <a:r>
              <a:rPr lang="en-GB" sz="2000" dirty="0"/>
              <a:t> is black, then declare </a:t>
            </a:r>
            <a:r>
              <a:rPr lang="en-GB" sz="2000" b="1" dirty="0"/>
              <a:t>P2</a:t>
            </a:r>
            <a:r>
              <a:rPr lang="en-GB" sz="2000" dirty="0"/>
              <a:t> to be your current boundary pixel and </a:t>
            </a:r>
            <a:r>
              <a:rPr lang="en-GB" sz="2000" b="1" dirty="0"/>
              <a:t>move one step forward</a:t>
            </a:r>
            <a:r>
              <a:rPr lang="en-GB" sz="2000" dirty="0"/>
              <a:t> to land on </a:t>
            </a:r>
            <a:r>
              <a:rPr lang="en-GB" sz="2000" b="1" dirty="0"/>
              <a:t>P2</a:t>
            </a:r>
            <a:r>
              <a:rPr lang="en-GB" sz="2000" dirty="0"/>
              <a:t>. 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 both P1 and P2 are white proceed to check P3</a:t>
            </a:r>
            <a:r>
              <a:rPr lang="en-GB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GB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If </a:t>
            </a: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P3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 is black, then declare </a:t>
            </a: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P3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 to be your current boundary pixel and </a:t>
            </a: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move one step to your right followed by one step to your current left 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8" y="1700808"/>
            <a:ext cx="2117584" cy="1907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8" y="3608281"/>
            <a:ext cx="2092924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2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 Pavlidis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2540496"/>
          </a:xfrm>
        </p:spPr>
        <p:txBody>
          <a:bodyPr>
            <a:normAutofit/>
          </a:bodyPr>
          <a:lstStyle/>
          <a:p>
            <a:r>
              <a:rPr lang="en-GB" sz="1900" b="1" i="1" dirty="0"/>
              <a:t>What if all 3 pixels in front of you are white?</a:t>
            </a:r>
            <a:r>
              <a:rPr lang="en-GB" sz="1900" dirty="0"/>
              <a:t> </a:t>
            </a:r>
            <a:br>
              <a:rPr lang="en-GB" sz="1900" dirty="0"/>
            </a:br>
            <a:r>
              <a:rPr lang="en-GB" sz="1900" dirty="0"/>
              <a:t>Then, you rotate (while standing on the current boundary pixel) 90 degrees clockwise to face a new set of 3 pixels in front of you. Afterwards you do the same check on these new pixels as you've done before. </a:t>
            </a:r>
            <a:endParaRPr lang="en-GB" sz="1900" dirty="0" smtClean="0"/>
          </a:p>
          <a:p>
            <a:r>
              <a:rPr lang="en-GB" sz="1900" dirty="0"/>
              <a:t>If you rotate 3 times without finding any black pixels, this means that you are standing on an </a:t>
            </a:r>
            <a:r>
              <a:rPr lang="en-GB" sz="1900" b="1" dirty="0"/>
              <a:t>isolated pixel</a:t>
            </a:r>
            <a:r>
              <a:rPr lang="en-GB" sz="1900" dirty="0"/>
              <a:t> i.e. not connected to any other black pixel. </a:t>
            </a:r>
            <a:endParaRPr lang="en-GB" sz="1900" dirty="0" smtClean="0"/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79512" y="4509120"/>
            <a:ext cx="69127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rgbClr val="000000"/>
                </a:solidFill>
                <a:latin typeface="+mj-lt"/>
              </a:rPr>
              <a:t>When does the algorithm terminate?</a:t>
            </a:r>
            <a:r>
              <a:rPr lang="en-GB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GB" dirty="0">
                <a:latin typeface="+mj-lt"/>
              </a:rPr>
              <a:t/>
            </a:r>
            <a:br>
              <a:rPr lang="en-GB" dirty="0">
                <a:latin typeface="+mj-lt"/>
              </a:rPr>
            </a:br>
            <a:r>
              <a:rPr lang="en-GB" dirty="0">
                <a:solidFill>
                  <a:srgbClr val="000000"/>
                </a:solidFill>
                <a:latin typeface="+mj-lt"/>
              </a:rPr>
              <a:t>The algorithm terminates in 2 cases: </a:t>
            </a:r>
            <a:r>
              <a:rPr lang="en-GB" dirty="0">
                <a:latin typeface="+mj-lt"/>
              </a:rPr>
              <a:t/>
            </a:r>
            <a:br>
              <a:rPr lang="en-GB" dirty="0">
                <a:latin typeface="+mj-lt"/>
              </a:rPr>
            </a:br>
            <a:r>
              <a:rPr lang="en-GB" dirty="0">
                <a:solidFill>
                  <a:srgbClr val="000000"/>
                </a:solidFill>
                <a:latin typeface="+mj-lt"/>
              </a:rPr>
              <a:t>a) as mentioned above, the algorithm will allow you to rotate 3 times (each through 90 degrees clockwise) after which it will terminate and declare the pixel an isolated 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one</a:t>
            </a:r>
            <a:r>
              <a:rPr lang="en-GB" dirty="0">
                <a:latin typeface="+mj-lt"/>
              </a:rPr>
              <a:t/>
            </a:r>
            <a:br>
              <a:rPr lang="en-GB" dirty="0">
                <a:latin typeface="+mj-lt"/>
              </a:rPr>
            </a:br>
            <a:r>
              <a:rPr lang="en-GB" dirty="0">
                <a:solidFill>
                  <a:srgbClr val="000000"/>
                </a:solidFill>
                <a:latin typeface="+mj-lt"/>
              </a:rPr>
              <a:t>b) when the current boundary pixel is your </a:t>
            </a:r>
            <a:r>
              <a:rPr lang="en-GB" b="1" dirty="0">
                <a:solidFill>
                  <a:srgbClr val="000000"/>
                </a:solidFill>
                <a:latin typeface="+mj-lt"/>
              </a:rPr>
              <a:t>start</a:t>
            </a:r>
            <a:r>
              <a:rPr lang="en-GB" dirty="0">
                <a:solidFill>
                  <a:srgbClr val="000000"/>
                </a:solidFill>
                <a:latin typeface="+mj-lt"/>
              </a:rPr>
              <a:t> pixel, the algorithm terminates "declaring" that it has traced the contour of the pattern. 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9216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the end, I chose the algorithm implemented in the course.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Step 1:</a:t>
            </a:r>
          </a:p>
          <a:p>
            <a:r>
              <a:rPr lang="en-US" dirty="0" smtClean="0"/>
              <a:t>Obtain the contour of the object.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Step 2:</a:t>
            </a:r>
          </a:p>
          <a:p>
            <a:r>
              <a:rPr lang="en-US" dirty="0" smtClean="0"/>
              <a:t>Create two arrays: a and b.</a:t>
            </a:r>
          </a:p>
          <a:p>
            <a:r>
              <a:rPr lang="en-US" dirty="0" smtClean="0"/>
              <a:t>a[1] will contain the index of first point from the contour, i.e.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24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a[0] and b[0] will contain the index of the  furthest point from the a[1](first point on the contour).</a:t>
            </a:r>
          </a:p>
          <a:p>
            <a:r>
              <a:rPr lang="en-US" dirty="0" smtClean="0"/>
              <a:t> In order to obtain the furthest point from the first point I created the function </a:t>
            </a:r>
            <a:r>
              <a:rPr lang="en-US" dirty="0" err="1" smtClean="0"/>
              <a:t>findFurthest</a:t>
            </a:r>
            <a:r>
              <a:rPr lang="en-US" dirty="0" smtClean="0"/>
              <a:t>(Point p) which goes through all points of the contour and calculates the maximum distance between point p and all the other points.(using the mathematical formula of the distance between 2 points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89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Step 3</a:t>
            </a:r>
          </a:p>
          <a:p>
            <a:r>
              <a:rPr lang="en-US" dirty="0" smtClean="0"/>
              <a:t>Iterate through a loop until array A has no elements in it.</a:t>
            </a:r>
          </a:p>
          <a:p>
            <a:r>
              <a:rPr lang="en-US" dirty="0" smtClean="0"/>
              <a:t>Find the most far point from the segment(using the mathematical formula distance from a point to a line) created with the last elements from the arrays a and b(using the function </a:t>
            </a:r>
            <a:r>
              <a:rPr lang="en-US" dirty="0" err="1" smtClean="0"/>
              <a:t>farMostPointIndex</a:t>
            </a:r>
            <a:r>
              <a:rPr lang="en-US" dirty="0" smtClean="0"/>
              <a:t>(int index1, int index2) index 1 and index 2 being the indexes corresponding to the points that will make the segment.)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54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 the distance between the point and the segment.</a:t>
            </a:r>
          </a:p>
          <a:p>
            <a:r>
              <a:rPr lang="en-US" dirty="0" smtClean="0"/>
              <a:t>If this distance is smaller than an error(set by me) I store in array b the point found(with </a:t>
            </a:r>
            <a:r>
              <a:rPr lang="en-US" dirty="0" err="1" smtClean="0"/>
              <a:t>farMostPointIndex</a:t>
            </a:r>
            <a:r>
              <a:rPr lang="en-US" dirty="0" smtClean="0"/>
              <a:t>) and also the last element from a. I delete then the last element from a.</a:t>
            </a:r>
          </a:p>
          <a:p>
            <a:r>
              <a:rPr lang="en-US" dirty="0" smtClean="0"/>
              <a:t>Otherwise I store the found point in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5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Step 4</a:t>
            </a:r>
          </a:p>
          <a:p>
            <a:r>
              <a:rPr lang="en-US" dirty="0" smtClean="0"/>
              <a:t>Array b will contain points of the polygon so I iterate through it  and color the points. I also draw a line between neighbor points.(all points which respect the equation of a line are colored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91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Gonzales-Digital Image Processing</a:t>
            </a:r>
          </a:p>
          <a:p>
            <a:r>
              <a:rPr lang="en-US" dirty="0" smtClean="0"/>
              <a:t>Course</a:t>
            </a:r>
          </a:p>
          <a:p>
            <a:r>
              <a:rPr lang="en-US" dirty="0"/>
              <a:t>http://cs.joensuu.fi/~koles/approximation/Ch3_0.html</a:t>
            </a:r>
            <a:endParaRPr lang="en-US" dirty="0" smtClean="0"/>
          </a:p>
          <a:p>
            <a:r>
              <a:rPr lang="en-US" dirty="0"/>
              <a:t>http://www.imageprocessingplace.com/downloads_V3/root_downloads/tutorials/contour_tracing_Abeer_George_Ghuneim/square.html</a:t>
            </a:r>
          </a:p>
        </p:txBody>
      </p:sp>
    </p:spTree>
    <p:extLst>
      <p:ext uri="{BB962C8B-B14F-4D97-AF65-F5344CB8AC3E}">
        <p14:creationId xmlns:p14="http://schemas.microsoft.com/office/powerpoint/2010/main" val="3429208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Roman Roxana </a:t>
            </a:r>
            <a:r>
              <a:rPr lang="en-US" dirty="0" err="1" smtClean="0"/>
              <a:t>Ioana</a:t>
            </a:r>
            <a:r>
              <a:rPr lang="en-US" smtClean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67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Contour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GB" sz="3200" i="1" dirty="0" err="1" smtClean="0">
                <a:solidFill>
                  <a:schemeClr val="accent1"/>
                </a:solidFill>
              </a:rPr>
              <a:t>i</a:t>
            </a:r>
            <a:r>
              <a:rPr lang="en-GB" sz="3200" i="1" dirty="0" smtClean="0">
                <a:solidFill>
                  <a:schemeClr val="accent1"/>
                </a:solidFill>
              </a:rPr>
              <a:t>-contour</a:t>
            </a:r>
            <a:r>
              <a:rPr lang="en-GB" sz="3200" i="1" dirty="0" smtClean="0"/>
              <a:t> </a:t>
            </a:r>
            <a:r>
              <a:rPr lang="en-GB" sz="3200" dirty="0"/>
              <a:t>of a connected set of pixels R is defined as the set </a:t>
            </a:r>
            <a:r>
              <a:rPr lang="en-GB" sz="3200" dirty="0" smtClean="0"/>
              <a:t>of all </a:t>
            </a:r>
            <a:r>
              <a:rPr lang="en-GB" sz="3200" dirty="0"/>
              <a:t>pixels in R which have at least one </a:t>
            </a:r>
            <a:r>
              <a:rPr lang="en-GB" sz="3200" i="1" dirty="0" smtClean="0"/>
              <a:t>d-neighbour </a:t>
            </a:r>
            <a:r>
              <a:rPr lang="en-GB" sz="3200" dirty="0"/>
              <a:t>not in R.</a:t>
            </a:r>
          </a:p>
          <a:p>
            <a:r>
              <a:rPr lang="en-GB" sz="3200" dirty="0" smtClean="0"/>
              <a:t> </a:t>
            </a:r>
            <a:r>
              <a:rPr lang="en-GB" sz="3200" i="1" dirty="0" smtClean="0">
                <a:solidFill>
                  <a:schemeClr val="accent1"/>
                </a:solidFill>
              </a:rPr>
              <a:t>d-contour</a:t>
            </a:r>
            <a:r>
              <a:rPr lang="en-GB" sz="3200" i="1" dirty="0" smtClean="0"/>
              <a:t> </a:t>
            </a:r>
            <a:r>
              <a:rPr lang="en-GB" sz="3200" dirty="0"/>
              <a:t>of R is the set of all pixels in R, which have at least one </a:t>
            </a:r>
            <a:r>
              <a:rPr lang="en-GB" sz="3200" dirty="0" smtClean="0"/>
              <a:t>neighbour</a:t>
            </a:r>
            <a:r>
              <a:rPr lang="en-GB" sz="3200" dirty="0"/>
              <a:t> </a:t>
            </a:r>
            <a:r>
              <a:rPr lang="en-US" sz="3200" dirty="0" smtClean="0"/>
              <a:t>not </a:t>
            </a:r>
            <a:r>
              <a:rPr lang="en-US" sz="3200" dirty="0"/>
              <a:t>in 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Polygonal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digital boundary can be approximated with arbitrary accuracy by a polygon.</a:t>
            </a:r>
          </a:p>
          <a:p>
            <a:r>
              <a:rPr lang="en-US" dirty="0" smtClean="0"/>
              <a:t>For a closed curve the approximation is exact when:</a:t>
            </a:r>
          </a:p>
          <a:p>
            <a:r>
              <a:rPr lang="en-US" dirty="0" smtClean="0"/>
              <a:t>The number of segments in the polygon is equal to the number of points in the boundary</a:t>
            </a:r>
          </a:p>
          <a:p>
            <a:r>
              <a:rPr lang="en-US" dirty="0" smtClean="0"/>
              <a:t>Goal:</a:t>
            </a:r>
          </a:p>
          <a:p>
            <a:r>
              <a:rPr lang="en-US" dirty="0" smtClean="0"/>
              <a:t>Capture the “essence” of the boundary shape with the fewest possible polygonal segments.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1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Perimeter Polygons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9130" y="1916832"/>
            <a:ext cx="6940436" cy="38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5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Perimeter Polygons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-enclose a boundary by a set of concatenated cells</a:t>
                </a:r>
              </a:p>
              <a:p>
                <a:r>
                  <a:rPr lang="en-US" sz="2000" dirty="0" smtClean="0"/>
                  <a:t>-object boundary as a rubber band which is allowed to shrink</a:t>
                </a:r>
              </a:p>
              <a:p>
                <a:r>
                  <a:rPr lang="en-US" sz="2000" dirty="0" smtClean="0"/>
                  <a:t>- when it shrinks it takes the shape down=&gt;polygon of minimum perimeter</a:t>
                </a:r>
              </a:p>
              <a:p>
                <a:r>
                  <a:rPr lang="en-US" sz="2000" dirty="0" smtClean="0"/>
                  <a:t>- the error in each cell:&lt;=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D=minimum possible difference between different pixels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33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-merge points along a boundary until the least square error line fit of the points merged </a:t>
            </a:r>
            <a:r>
              <a:rPr lang="en-US" dirty="0"/>
              <a:t>s</a:t>
            </a:r>
            <a:r>
              <a:rPr lang="en-US" dirty="0" smtClean="0"/>
              <a:t>o far</a:t>
            </a:r>
          </a:p>
          <a:p>
            <a:r>
              <a:rPr lang="en-US" dirty="0" smtClean="0"/>
              <a:t>-when this condition occurs, the parameters of the line are stored, the error is set to 0, and the procedure is repeated, merging new points</a:t>
            </a:r>
          </a:p>
          <a:p>
            <a:r>
              <a:rPr lang="en-US" dirty="0" smtClean="0"/>
              <a:t>The intersections of adjacent line segments form the vertices of the polygon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 vertices not always correspond to corners in the original polygon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5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-subdivide a segment successively into two parts until  a specified criteria is satisfied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636912"/>
            <a:ext cx="6193101" cy="37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2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A given </a:t>
            </a:r>
            <a:r>
              <a:rPr lang="en-GB" sz="2000" dirty="0"/>
              <a:t>polygonal curve</a:t>
            </a:r>
            <a:r>
              <a:rPr lang="en-GB" sz="2000" i="1" dirty="0"/>
              <a:t> P</a:t>
            </a:r>
            <a:r>
              <a:rPr lang="en-GB" sz="2000" dirty="0"/>
              <a:t>, approximate it by another polygonal curve </a:t>
            </a:r>
            <a:r>
              <a:rPr lang="en-GB" sz="2000" i="1" dirty="0"/>
              <a:t>Q</a:t>
            </a:r>
            <a:r>
              <a:rPr lang="en-GB" sz="2000" dirty="0"/>
              <a:t> with the minimum number of segments </a:t>
            </a:r>
            <a:r>
              <a:rPr lang="en-GB" sz="2000" i="1" dirty="0"/>
              <a:t>M</a:t>
            </a:r>
            <a:r>
              <a:rPr lang="en-GB" sz="2000" dirty="0"/>
              <a:t> so that the approximation error does not exceed a given maximum tolerance </a:t>
            </a:r>
            <a:r>
              <a:rPr lang="en-GB" sz="2000" dirty="0" smtClean="0"/>
              <a:t>A</a:t>
            </a:r>
          </a:p>
          <a:p>
            <a:endParaRPr lang="en-GB" sz="2000" dirty="0"/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538800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1239</Words>
  <Application>Microsoft Office PowerPoint</Application>
  <PresentationFormat>On-screen Show (4:3)</PresentationFormat>
  <Paragraphs>148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Cambria Math</vt:lpstr>
      <vt:lpstr>Times New Roman</vt:lpstr>
      <vt:lpstr>Tw Cen MT</vt:lpstr>
      <vt:lpstr>Wingdings</vt:lpstr>
      <vt:lpstr>Wingdings 2</vt:lpstr>
      <vt:lpstr>Student presentation</vt:lpstr>
      <vt:lpstr>Polygonal approximation of objects contours ~Theoretical background</vt:lpstr>
      <vt:lpstr>Definitions</vt:lpstr>
      <vt:lpstr>Contour</vt:lpstr>
      <vt:lpstr>Polygonal approximation</vt:lpstr>
      <vt:lpstr>Minimum Perimeter Polygons</vt:lpstr>
      <vt:lpstr>Minimum Perimeter Polygons</vt:lpstr>
      <vt:lpstr>Merging Techniques</vt:lpstr>
      <vt:lpstr>Splitting Techniques</vt:lpstr>
      <vt:lpstr>Min-#</vt:lpstr>
      <vt:lpstr>Min-#</vt:lpstr>
      <vt:lpstr>Algorithms-obtaining object contours</vt:lpstr>
      <vt:lpstr>Algorithms-obtaining object contours</vt:lpstr>
      <vt:lpstr>Traversals of all the contours</vt:lpstr>
      <vt:lpstr>Traversals of all the contours</vt:lpstr>
      <vt:lpstr>Algorithms-obtaining object contours</vt:lpstr>
      <vt:lpstr>Square tracing algorithm</vt:lpstr>
      <vt:lpstr>Moore neighbors tracing</vt:lpstr>
      <vt:lpstr>Radial Sweep</vt:lpstr>
      <vt:lpstr>Theo Pavlidis Algorithm</vt:lpstr>
      <vt:lpstr>Theo Pavlidis Algorithm</vt:lpstr>
      <vt:lpstr>Theo Pavlidis Algorithm</vt:lpstr>
      <vt:lpstr>Theo Pavlidis Algorithm</vt:lpstr>
      <vt:lpstr>Implementation</vt:lpstr>
      <vt:lpstr>Implementation</vt:lpstr>
      <vt:lpstr>Implementation</vt:lpstr>
      <vt:lpstr>Implementation</vt:lpstr>
      <vt:lpstr>Implementation </vt:lpstr>
      <vt:lpstr>Documentation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2013-03-24T11:00:54Z</dcterms:created>
  <dcterms:modified xsi:type="dcterms:W3CDTF">2015-02-10T21:12:37Z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