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FA86E-E77D-4FA5-A61C-803835D14F23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C0966-5FBC-4C90-9CFF-CEB211ED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81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Unul</a:t>
            </a:r>
            <a:r>
              <a:rPr lang="en-US" dirty="0" smtClean="0"/>
              <a:t> din </a:t>
            </a:r>
            <a:r>
              <a:rPr lang="en-US" dirty="0" err="1" smtClean="0"/>
              <a:t>primele</a:t>
            </a:r>
            <a:r>
              <a:rPr lang="en-US" dirty="0" smtClean="0"/>
              <a:t> </a:t>
            </a:r>
            <a:r>
              <a:rPr lang="en-US" dirty="0" err="1" smtClean="0"/>
              <a:t>calculatoare</a:t>
            </a:r>
            <a:r>
              <a:rPr lang="en-US" dirty="0" smtClean="0"/>
              <a:t> – </a:t>
            </a:r>
            <a:r>
              <a:rPr lang="en-US" dirty="0" err="1" smtClean="0"/>
              <a:t>sursa</a:t>
            </a:r>
            <a:r>
              <a:rPr lang="en-US" dirty="0" smtClean="0"/>
              <a:t> </a:t>
            </a:r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C0966-5FBC-4C90-9CFF-CEB211EDF6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19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https://www.cs.uic.edu/~jbell/CourseNotes/OperatingSystems/2_Structures.html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C0966-5FBC-4C90-9CFF-CEB211EDF6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5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taken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11 Modern Computer Systems, Clusters, and Networks The Architecture of Computer Hardware and Systems Software: An Information Technology Approach.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C0966-5FBC-4C90-9CFF-CEB211EDF6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0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Introducere</a:t>
            </a:r>
            <a:r>
              <a:rPr lang="en-US" dirty="0" smtClean="0"/>
              <a:t> in </a:t>
            </a:r>
            <a:r>
              <a:rPr lang="en-US" dirty="0" err="1" smtClean="0"/>
              <a:t>sisteme</a:t>
            </a:r>
            <a:r>
              <a:rPr lang="en-US" dirty="0" smtClean="0"/>
              <a:t> de </a:t>
            </a:r>
            <a:r>
              <a:rPr lang="en-US" dirty="0" err="1" smtClean="0"/>
              <a:t>operare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Cursul</a:t>
            </a:r>
            <a:r>
              <a:rPr lang="en-US" dirty="0" smtClean="0"/>
              <a:t> </a:t>
            </a:r>
            <a:r>
              <a:rPr lang="en-US" dirty="0" smtClean="0"/>
              <a:t>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94" y="299796"/>
            <a:ext cx="8534400" cy="11133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Ce se </a:t>
            </a:r>
            <a:r>
              <a:rPr lang="en-US" dirty="0" err="1" smtClean="0"/>
              <a:t>intampla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porneste</a:t>
            </a:r>
            <a:r>
              <a:rPr lang="en-US" dirty="0" smtClean="0"/>
              <a:t> un calculator?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994" y="1859974"/>
            <a:ext cx="10569142" cy="4207548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2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94" y="299796"/>
            <a:ext cx="8534400" cy="11133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Ce se </a:t>
            </a:r>
            <a:r>
              <a:rPr lang="en-US" dirty="0" err="1" smtClean="0"/>
              <a:t>intampla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porneste</a:t>
            </a:r>
            <a:r>
              <a:rPr lang="en-US" dirty="0" smtClean="0"/>
              <a:t> un calculator?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994" y="1859974"/>
            <a:ext cx="10569142" cy="4207548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BIOS – </a:t>
            </a:r>
            <a:r>
              <a:rPr lang="en-US" sz="2400" dirty="0" err="1" smtClean="0">
                <a:solidFill>
                  <a:srgbClr val="FFFF00"/>
                </a:solidFill>
              </a:rPr>
              <a:t>aflat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parentboard</a:t>
            </a:r>
            <a:r>
              <a:rPr lang="en-US" sz="2400" dirty="0" smtClean="0">
                <a:solidFill>
                  <a:srgbClr val="FFFF00"/>
                </a:solidFill>
              </a:rPr>
              <a:t>(previously known as motherboard) – Basic Input Output System</a:t>
            </a:r>
          </a:p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Initial ROM – </a:t>
            </a:r>
            <a:r>
              <a:rPr lang="en-US" sz="2400" dirty="0" err="1" smtClean="0">
                <a:solidFill>
                  <a:srgbClr val="FFFF00"/>
                </a:solidFill>
              </a:rPr>
              <a:t>acum</a:t>
            </a:r>
            <a:r>
              <a:rPr lang="en-US" sz="2400" dirty="0" smtClean="0">
                <a:solidFill>
                  <a:srgbClr val="FFFF00"/>
                </a:solidFill>
              </a:rPr>
              <a:t> RAM </a:t>
            </a:r>
            <a:r>
              <a:rPr lang="en-US" sz="2400" dirty="0" err="1" smtClean="0">
                <a:solidFill>
                  <a:srgbClr val="FFFF00"/>
                </a:solidFill>
              </a:rPr>
              <a:t>updatabil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r>
              <a:rPr lang="en-US" sz="2400" dirty="0" err="1" smtClean="0">
                <a:solidFill>
                  <a:srgbClr val="FFFF00"/>
                </a:solidFill>
              </a:rPr>
              <a:t>Contine</a:t>
            </a:r>
            <a:r>
              <a:rPr lang="en-US" sz="2400" dirty="0" smtClean="0">
                <a:solidFill>
                  <a:srgbClr val="FFFF00"/>
                </a:solidFill>
              </a:rPr>
              <a:t> cod minimal de a </a:t>
            </a:r>
            <a:r>
              <a:rPr lang="en-US" sz="2400" dirty="0" err="1" smtClean="0">
                <a:solidFill>
                  <a:srgbClr val="FFFF00"/>
                </a:solidFill>
              </a:rPr>
              <a:t>interactiona</a:t>
            </a:r>
            <a:r>
              <a:rPr lang="en-US" sz="2400" dirty="0" smtClean="0">
                <a:solidFill>
                  <a:srgbClr val="FFFF00"/>
                </a:solidFill>
              </a:rPr>
              <a:t> cu </a:t>
            </a:r>
            <a:r>
              <a:rPr lang="en-US" sz="2400" dirty="0" err="1" smtClean="0">
                <a:solidFill>
                  <a:srgbClr val="FFFF00"/>
                </a:solidFill>
              </a:rPr>
              <a:t>modulele</a:t>
            </a:r>
            <a:r>
              <a:rPr lang="en-US" sz="2400" dirty="0" smtClean="0">
                <a:solidFill>
                  <a:srgbClr val="FFFF00"/>
                </a:solidFill>
              </a:rPr>
              <a:t> hardware </a:t>
            </a:r>
            <a:r>
              <a:rPr lang="en-US" sz="2400" dirty="0" err="1" smtClean="0">
                <a:solidFill>
                  <a:srgbClr val="FFFF00"/>
                </a:solidFill>
              </a:rPr>
              <a:t>existente</a:t>
            </a:r>
            <a:r>
              <a:rPr lang="en-US" sz="2400" dirty="0" smtClean="0">
                <a:solidFill>
                  <a:srgbClr val="FFFF00"/>
                </a:solidFill>
              </a:rPr>
              <a:t> in computer – </a:t>
            </a:r>
            <a:r>
              <a:rPr lang="en-US" sz="2400" dirty="0" err="1" smtClean="0">
                <a:solidFill>
                  <a:srgbClr val="FFFF00"/>
                </a:solidFill>
              </a:rPr>
              <a:t>tastatura</a:t>
            </a:r>
            <a:r>
              <a:rPr lang="en-US" sz="2400" dirty="0" smtClean="0">
                <a:solidFill>
                  <a:srgbClr val="FFFF00"/>
                </a:solidFill>
              </a:rPr>
              <a:t>, mouse, monitor</a:t>
            </a:r>
          </a:p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Se </a:t>
            </a:r>
            <a:r>
              <a:rPr lang="en-US" sz="2400" dirty="0" err="1" smtClean="0">
                <a:solidFill>
                  <a:srgbClr val="FFFF00"/>
                </a:solidFill>
              </a:rPr>
              <a:t>citeste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secventa</a:t>
            </a:r>
            <a:r>
              <a:rPr lang="en-US" sz="2400" dirty="0" smtClean="0">
                <a:solidFill>
                  <a:srgbClr val="FFFF00"/>
                </a:solidFill>
              </a:rPr>
              <a:t> de cod de </a:t>
            </a:r>
            <a:r>
              <a:rPr lang="en-US" sz="2400" dirty="0" err="1" smtClean="0">
                <a:solidFill>
                  <a:srgbClr val="FFFF00"/>
                </a:solidFill>
              </a:rPr>
              <a:t>pe</a:t>
            </a:r>
            <a:r>
              <a:rPr lang="en-US" sz="2400" dirty="0" smtClean="0">
                <a:solidFill>
                  <a:srgbClr val="FFFF00"/>
                </a:solidFill>
              </a:rPr>
              <a:t> BIOS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se </a:t>
            </a:r>
            <a:r>
              <a:rPr lang="en-US" sz="2400" dirty="0" err="1" smtClean="0">
                <a:solidFill>
                  <a:srgbClr val="FFFF00"/>
                </a:solidFill>
              </a:rPr>
              <a:t>incarca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executa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r>
              <a:rPr lang="en-US" sz="2400" dirty="0" err="1" smtClean="0">
                <a:solidFill>
                  <a:srgbClr val="FFFF00"/>
                </a:solidFill>
              </a:rPr>
              <a:t>Codul</a:t>
            </a:r>
            <a:r>
              <a:rPr lang="en-US" sz="2400" dirty="0" smtClean="0">
                <a:solidFill>
                  <a:srgbClr val="FFFF00"/>
                </a:solidFill>
              </a:rPr>
              <a:t> din BIOS </a:t>
            </a:r>
            <a:r>
              <a:rPr lang="en-US" sz="2400" dirty="0" err="1" smtClean="0">
                <a:solidFill>
                  <a:srgbClr val="FFFF00"/>
                </a:solidFill>
              </a:rPr>
              <a:t>verifica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mai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intai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prezenta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cantitatea</a:t>
            </a:r>
            <a:r>
              <a:rPr lang="en-US" sz="2400" dirty="0" smtClean="0">
                <a:solidFill>
                  <a:srgbClr val="FFFF00"/>
                </a:solidFill>
              </a:rPr>
              <a:t> RAM, </a:t>
            </a:r>
            <a:r>
              <a:rPr lang="en-US" sz="2400" dirty="0" err="1" smtClean="0">
                <a:solidFill>
                  <a:srgbClr val="FFFF00"/>
                </a:solidFill>
              </a:rPr>
              <a:t>prezenta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functionalitatea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tastaturii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dupa</a:t>
            </a:r>
            <a:r>
              <a:rPr lang="en-US" sz="2400" dirty="0" smtClean="0">
                <a:solidFill>
                  <a:srgbClr val="FFFF00"/>
                </a:solidFill>
              </a:rPr>
              <a:t> care </a:t>
            </a:r>
            <a:r>
              <a:rPr lang="en-US" sz="2400" dirty="0" err="1" smtClean="0">
                <a:solidFill>
                  <a:srgbClr val="FFFF00"/>
                </a:solidFill>
              </a:rPr>
              <a:t>verifica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deviceurile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conectate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le </a:t>
            </a:r>
            <a:r>
              <a:rPr lang="en-US" sz="2400" dirty="0" err="1" smtClean="0">
                <a:solidFill>
                  <a:srgbClr val="FFFF00"/>
                </a:solidFill>
              </a:rPr>
              <a:t>inregistreaza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configureaza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endParaRPr lang="en-US" sz="24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endParaRPr lang="en-US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94" y="299796"/>
            <a:ext cx="8534400" cy="11133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Ce se </a:t>
            </a:r>
            <a:r>
              <a:rPr lang="en-US" dirty="0" err="1" smtClean="0"/>
              <a:t>intampla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porneste</a:t>
            </a:r>
            <a:r>
              <a:rPr lang="en-US" dirty="0" smtClean="0"/>
              <a:t> un calculator?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994" y="1859974"/>
            <a:ext cx="10569142" cy="4207548"/>
          </a:xfrm>
        </p:spPr>
        <p:txBody>
          <a:bodyPr>
            <a:normAutofit fontScale="70000" lnSpcReduction="20000"/>
          </a:bodyPr>
          <a:lstStyle/>
          <a:p>
            <a:pPr algn="just">
              <a:buFontTx/>
              <a:buChar char="-"/>
            </a:pPr>
            <a:r>
              <a:rPr lang="en-US" sz="2400" dirty="0" err="1" smtClean="0">
                <a:solidFill>
                  <a:srgbClr val="FFFF00"/>
                </a:solidFill>
              </a:rPr>
              <a:t>Verifica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lista</a:t>
            </a:r>
            <a:r>
              <a:rPr lang="en-US" sz="2400" dirty="0" smtClean="0">
                <a:solidFill>
                  <a:srgbClr val="FFFF00"/>
                </a:solidFill>
              </a:rPr>
              <a:t> de boot </a:t>
            </a:r>
            <a:r>
              <a:rPr lang="en-US" sz="2400" dirty="0" err="1" smtClean="0">
                <a:solidFill>
                  <a:srgbClr val="FFFF00"/>
                </a:solidFill>
              </a:rPr>
              <a:t>deviceuri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le </a:t>
            </a:r>
            <a:r>
              <a:rPr lang="en-US" sz="2400" dirty="0" err="1" smtClean="0">
                <a:solidFill>
                  <a:srgbClr val="FFFF00"/>
                </a:solidFill>
              </a:rPr>
              <a:t>incearca</a:t>
            </a:r>
            <a:r>
              <a:rPr lang="en-US" sz="2400" dirty="0" smtClean="0">
                <a:solidFill>
                  <a:srgbClr val="FFFF00"/>
                </a:solidFill>
              </a:rPr>
              <a:t> in </a:t>
            </a:r>
            <a:r>
              <a:rPr lang="en-US" sz="2400" dirty="0" err="1" smtClean="0">
                <a:solidFill>
                  <a:srgbClr val="FFFF00"/>
                </a:solidFill>
              </a:rPr>
              <a:t>ordine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daca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sunt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prezente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pentru</a:t>
            </a:r>
            <a:r>
              <a:rPr lang="en-US" sz="2400" dirty="0" smtClean="0">
                <a:solidFill>
                  <a:srgbClr val="FFFF00"/>
                </a:solidFill>
              </a:rPr>
              <a:t> a </a:t>
            </a:r>
            <a:r>
              <a:rPr lang="en-US" sz="2400" dirty="0" err="1" smtClean="0">
                <a:solidFill>
                  <a:srgbClr val="FFFF00"/>
                </a:solidFill>
              </a:rPr>
              <a:t>incepe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bootarea</a:t>
            </a:r>
            <a:r>
              <a:rPr lang="en-US" sz="2400" dirty="0" smtClean="0">
                <a:solidFill>
                  <a:srgbClr val="FFFF00"/>
                </a:solidFill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</a:rPr>
              <a:t>pe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ele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r>
              <a:rPr lang="en-US" sz="2400" dirty="0" err="1" smtClean="0">
                <a:solidFill>
                  <a:srgbClr val="FFFF00"/>
                </a:solidFill>
              </a:rPr>
              <a:t>Cand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vrem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instalam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sistemul</a:t>
            </a:r>
            <a:r>
              <a:rPr lang="en-US" sz="2400" dirty="0" smtClean="0">
                <a:solidFill>
                  <a:srgbClr val="FFFF00"/>
                </a:solidFill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</a:rPr>
              <a:t>operare</a:t>
            </a:r>
            <a:r>
              <a:rPr lang="en-US" sz="2400" dirty="0" smtClean="0">
                <a:solidFill>
                  <a:srgbClr val="FFFF00"/>
                </a:solidFill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</a:rPr>
              <a:t>obicei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bootam</a:t>
            </a:r>
            <a:r>
              <a:rPr lang="en-US" sz="2400" dirty="0" smtClean="0">
                <a:solidFill>
                  <a:srgbClr val="FFFF00"/>
                </a:solidFill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</a:rPr>
              <a:t>pe</a:t>
            </a:r>
            <a:r>
              <a:rPr lang="en-US" sz="2400" dirty="0" smtClean="0">
                <a:solidFill>
                  <a:srgbClr val="FFFF00"/>
                </a:solidFill>
              </a:rPr>
              <a:t> CD/DVD-ROM </a:t>
            </a:r>
            <a:r>
              <a:rPr lang="en-US" sz="2400" dirty="0" err="1" smtClean="0">
                <a:solidFill>
                  <a:srgbClr val="FFFF00"/>
                </a:solidFill>
              </a:rPr>
              <a:t>sau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usb</a:t>
            </a:r>
            <a:r>
              <a:rPr lang="en-US" sz="2400" dirty="0" smtClean="0">
                <a:solidFill>
                  <a:srgbClr val="FFFF00"/>
                </a:solidFill>
              </a:rPr>
              <a:t> device(</a:t>
            </a:r>
            <a:r>
              <a:rPr lang="en-US" sz="2400" dirty="0" err="1" smtClean="0">
                <a:solidFill>
                  <a:srgbClr val="FFFF00"/>
                </a:solidFill>
              </a:rPr>
              <a:t>candva</a:t>
            </a:r>
            <a:r>
              <a:rPr lang="en-US" sz="2400" dirty="0" smtClean="0">
                <a:solidFill>
                  <a:srgbClr val="FFFF00"/>
                </a:solidFill>
              </a:rPr>
              <a:t> floppy disk)</a:t>
            </a:r>
          </a:p>
          <a:p>
            <a:pPr algn="just">
              <a:buFontTx/>
              <a:buChar char="-"/>
            </a:pPr>
            <a:r>
              <a:rPr lang="en-US" sz="2400" dirty="0" err="1" smtClean="0">
                <a:solidFill>
                  <a:srgbClr val="FFFF00"/>
                </a:solidFill>
              </a:rPr>
              <a:t>Cand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sistemul</a:t>
            </a:r>
            <a:r>
              <a:rPr lang="en-US" sz="2400" dirty="0" smtClean="0">
                <a:solidFill>
                  <a:srgbClr val="FFFF00"/>
                </a:solidFill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</a:rPr>
              <a:t>operare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este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deja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instalat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probabil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bootam</a:t>
            </a:r>
            <a:r>
              <a:rPr lang="en-US" sz="2400" dirty="0" smtClean="0">
                <a:solidFill>
                  <a:srgbClr val="FFFF00"/>
                </a:solidFill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</a:rPr>
              <a:t>pe</a:t>
            </a:r>
            <a:r>
              <a:rPr lang="en-US" sz="2400" dirty="0" smtClean="0">
                <a:solidFill>
                  <a:srgbClr val="FFFF00"/>
                </a:solidFill>
              </a:rPr>
              <a:t> hard </a:t>
            </a:r>
            <a:r>
              <a:rPr lang="en-US" sz="2400" dirty="0" err="1" smtClean="0">
                <a:solidFill>
                  <a:srgbClr val="FFFF00"/>
                </a:solidFill>
              </a:rPr>
              <a:t>diskul</a:t>
            </a:r>
            <a:r>
              <a:rPr lang="en-US" sz="2400" dirty="0" smtClean="0">
                <a:solidFill>
                  <a:srgbClr val="FFFF00"/>
                </a:solidFill>
              </a:rPr>
              <a:t> local(in </a:t>
            </a:r>
            <a:r>
              <a:rPr lang="en-US" sz="2400" dirty="0" err="1" smtClean="0">
                <a:solidFill>
                  <a:srgbClr val="FFFF00"/>
                </a:solidFill>
              </a:rPr>
              <a:t>cazul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firmelor</a:t>
            </a:r>
            <a:r>
              <a:rPr lang="en-US" sz="2400" dirty="0" smtClean="0">
                <a:solidFill>
                  <a:srgbClr val="FFFF00"/>
                </a:solidFill>
              </a:rPr>
              <a:t> se </a:t>
            </a:r>
            <a:r>
              <a:rPr lang="en-US" sz="2400" dirty="0" err="1" smtClean="0">
                <a:solidFill>
                  <a:srgbClr val="FFFF00"/>
                </a:solidFill>
              </a:rPr>
              <a:t>intampla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uneori</a:t>
            </a:r>
            <a:r>
              <a:rPr lang="en-US" sz="2400" dirty="0" smtClean="0">
                <a:solidFill>
                  <a:srgbClr val="FFFF00"/>
                </a:solidFill>
              </a:rPr>
              <a:t> ca </a:t>
            </a:r>
            <a:r>
              <a:rPr lang="en-US" sz="2400" dirty="0" err="1" smtClean="0">
                <a:solidFill>
                  <a:srgbClr val="FFFF00"/>
                </a:solidFill>
              </a:rPr>
              <a:t>bootarea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sa</a:t>
            </a:r>
            <a:r>
              <a:rPr lang="en-US" sz="2400" dirty="0" smtClean="0">
                <a:solidFill>
                  <a:srgbClr val="FFFF00"/>
                </a:solidFill>
              </a:rPr>
              <a:t> se </a:t>
            </a:r>
            <a:r>
              <a:rPr lang="en-US" sz="2400" dirty="0" err="1" smtClean="0">
                <a:solidFill>
                  <a:srgbClr val="FFFF00"/>
                </a:solidFill>
              </a:rPr>
              <a:t>faca</a:t>
            </a:r>
            <a:r>
              <a:rPr lang="en-US" sz="2400" dirty="0" smtClean="0">
                <a:solidFill>
                  <a:srgbClr val="FFFF00"/>
                </a:solidFill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</a:rPr>
              <a:t>pe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retea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</a:p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BIOS-</a:t>
            </a:r>
            <a:r>
              <a:rPr lang="en-US" sz="2400" dirty="0" err="1" smtClean="0">
                <a:solidFill>
                  <a:srgbClr val="FFFF00"/>
                </a:solidFill>
              </a:rPr>
              <a:t>ul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citeste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primul</a:t>
            </a:r>
            <a:r>
              <a:rPr lang="en-US" sz="2400" dirty="0" smtClean="0">
                <a:solidFill>
                  <a:srgbClr val="FFFF00"/>
                </a:solidFill>
              </a:rPr>
              <a:t> sector (in general </a:t>
            </a:r>
            <a:r>
              <a:rPr lang="en-US" sz="2400" dirty="0" err="1" smtClean="0">
                <a:solidFill>
                  <a:srgbClr val="FFFF00"/>
                </a:solidFill>
              </a:rPr>
              <a:t>primii</a:t>
            </a:r>
            <a:r>
              <a:rPr lang="en-US" sz="2400" dirty="0" smtClean="0">
                <a:solidFill>
                  <a:srgbClr val="FFFF00"/>
                </a:solidFill>
              </a:rPr>
              <a:t> 512 </a:t>
            </a:r>
            <a:r>
              <a:rPr lang="en-US" sz="2400" dirty="0" err="1" smtClean="0">
                <a:solidFill>
                  <a:srgbClr val="FFFF00"/>
                </a:solidFill>
              </a:rPr>
              <a:t>octeti</a:t>
            </a:r>
            <a:r>
              <a:rPr lang="en-US" sz="2400" dirty="0" smtClean="0">
                <a:solidFill>
                  <a:srgbClr val="FFFF00"/>
                </a:solidFill>
              </a:rPr>
              <a:t>) de </a:t>
            </a:r>
            <a:r>
              <a:rPr lang="en-US" sz="2400" dirty="0" err="1" smtClean="0">
                <a:solidFill>
                  <a:srgbClr val="FFFF00"/>
                </a:solidFill>
              </a:rPr>
              <a:t>pe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deviceul</a:t>
            </a:r>
            <a:r>
              <a:rPr lang="en-US" sz="2400" dirty="0" smtClean="0">
                <a:solidFill>
                  <a:srgbClr val="FFFF00"/>
                </a:solidFill>
              </a:rPr>
              <a:t> de boot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incepe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sa</a:t>
            </a:r>
            <a:r>
              <a:rPr lang="en-US" sz="2400" dirty="0" smtClean="0">
                <a:solidFill>
                  <a:srgbClr val="FFFF00"/>
                </a:solidFill>
              </a:rPr>
              <a:t> execute </a:t>
            </a:r>
            <a:r>
              <a:rPr lang="en-US" sz="2400" dirty="0" err="1" smtClean="0">
                <a:solidFill>
                  <a:srgbClr val="FFFF00"/>
                </a:solidFill>
              </a:rPr>
              <a:t>secventa</a:t>
            </a:r>
            <a:r>
              <a:rPr lang="en-US" sz="2400" dirty="0" smtClean="0">
                <a:solidFill>
                  <a:srgbClr val="FFFF00"/>
                </a:solidFill>
              </a:rPr>
              <a:t> de boot </a:t>
            </a:r>
            <a:r>
              <a:rPr lang="en-US" sz="2400" dirty="0" err="1" smtClean="0">
                <a:solidFill>
                  <a:srgbClr val="FFFF00"/>
                </a:solidFill>
              </a:rPr>
              <a:t>aflata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acolo</a:t>
            </a:r>
            <a:r>
              <a:rPr lang="en-US" sz="2400" dirty="0" smtClean="0">
                <a:solidFill>
                  <a:srgbClr val="FFFF00"/>
                </a:solidFill>
              </a:rPr>
              <a:t> care </a:t>
            </a:r>
            <a:r>
              <a:rPr lang="en-US" sz="2400" dirty="0" err="1" smtClean="0">
                <a:solidFill>
                  <a:srgbClr val="FFFF00"/>
                </a:solidFill>
              </a:rPr>
              <a:t>incepe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incarce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sistemul</a:t>
            </a:r>
            <a:r>
              <a:rPr lang="en-US" sz="2400" dirty="0" smtClean="0">
                <a:solidFill>
                  <a:srgbClr val="FFFF00"/>
                </a:solidFill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</a:rPr>
              <a:t>operare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r>
              <a:rPr lang="en-US" sz="2400" dirty="0" err="1" smtClean="0">
                <a:solidFill>
                  <a:srgbClr val="FFFF00"/>
                </a:solidFill>
              </a:rPr>
              <a:t>Sistemul</a:t>
            </a:r>
            <a:r>
              <a:rPr lang="en-US" sz="2400" dirty="0" smtClean="0">
                <a:solidFill>
                  <a:srgbClr val="FFFF00"/>
                </a:solidFill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</a:rPr>
              <a:t>operare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isi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incarca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kernelul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sistemul</a:t>
            </a:r>
            <a:r>
              <a:rPr lang="en-US" sz="2400" dirty="0" smtClean="0">
                <a:solidFill>
                  <a:srgbClr val="FFFF00"/>
                </a:solidFill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</a:rPr>
              <a:t>fisiere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petnru</a:t>
            </a:r>
            <a:r>
              <a:rPr lang="en-US" sz="2400" dirty="0" smtClean="0">
                <a:solidFill>
                  <a:srgbClr val="FFFF00"/>
                </a:solidFill>
              </a:rPr>
              <a:t> a </a:t>
            </a:r>
            <a:r>
              <a:rPr lang="en-US" sz="2400" dirty="0" err="1" smtClean="0">
                <a:solidFill>
                  <a:srgbClr val="FFFF00"/>
                </a:solidFill>
              </a:rPr>
              <a:t>stii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unde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isi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gaseasca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informatiile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configureaza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driverele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pentru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deviceurile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existente</a:t>
            </a:r>
            <a:r>
              <a:rPr lang="en-US" sz="2400" dirty="0" smtClean="0">
                <a:solidFill>
                  <a:srgbClr val="FFFF00"/>
                </a:solidFill>
              </a:rPr>
              <a:t>(in </a:t>
            </a:r>
            <a:r>
              <a:rPr lang="en-US" sz="2400" dirty="0" err="1" smtClean="0">
                <a:solidFill>
                  <a:srgbClr val="FFFF00"/>
                </a:solidFill>
              </a:rPr>
              <a:t>cazul</a:t>
            </a:r>
            <a:r>
              <a:rPr lang="en-US" sz="2400" dirty="0" smtClean="0">
                <a:solidFill>
                  <a:srgbClr val="FFFF00"/>
                </a:solidFill>
              </a:rPr>
              <a:t> in care le are, </a:t>
            </a:r>
            <a:r>
              <a:rPr lang="en-US" sz="2400" dirty="0" err="1" smtClean="0">
                <a:solidFill>
                  <a:srgbClr val="FFFF00"/>
                </a:solidFill>
              </a:rPr>
              <a:t>altfel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sunt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cautate</a:t>
            </a:r>
            <a:r>
              <a:rPr lang="en-US" sz="2400" dirty="0" smtClean="0">
                <a:solidFill>
                  <a:srgbClr val="FFFF00"/>
                </a:solidFill>
              </a:rPr>
              <a:t> fie </a:t>
            </a:r>
            <a:r>
              <a:rPr lang="en-US" sz="2400" dirty="0" err="1" smtClean="0">
                <a:solidFill>
                  <a:srgbClr val="FFFF00"/>
                </a:solidFill>
              </a:rPr>
              <a:t>pe</a:t>
            </a:r>
            <a:r>
              <a:rPr lang="en-US" sz="2400" dirty="0" smtClean="0">
                <a:solidFill>
                  <a:srgbClr val="FFFF00"/>
                </a:solidFill>
              </a:rPr>
              <a:t> Internet fie </a:t>
            </a:r>
            <a:r>
              <a:rPr lang="en-US" sz="2400" dirty="0" err="1" smtClean="0">
                <a:solidFill>
                  <a:srgbClr val="FFFF00"/>
                </a:solidFill>
              </a:rPr>
              <a:t>sunt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cerute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utilizatorului</a:t>
            </a:r>
            <a:r>
              <a:rPr lang="en-US" sz="2400" dirty="0" smtClean="0">
                <a:solidFill>
                  <a:srgbClr val="FFFF00"/>
                </a:solidFill>
              </a:rPr>
              <a:t>, fie </a:t>
            </a:r>
            <a:r>
              <a:rPr lang="en-US" sz="2400" dirty="0" err="1" smtClean="0">
                <a:solidFill>
                  <a:srgbClr val="FFFF00"/>
                </a:solidFill>
              </a:rPr>
              <a:t>sunt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lasate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neconfigurate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)</a:t>
            </a:r>
          </a:p>
          <a:p>
            <a:pPr algn="just">
              <a:buFontTx/>
              <a:buChar char="-"/>
            </a:pPr>
            <a:r>
              <a:rPr lang="en-US" sz="2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Dupa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aceea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sunt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pornite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interfata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grafica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si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procesele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sesiunii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user care </a:t>
            </a:r>
            <a:r>
              <a:rPr lang="en-US" sz="2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incepe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cu </a:t>
            </a:r>
            <a:r>
              <a:rPr lang="en-US" sz="2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fereastra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de login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54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94" y="299796"/>
            <a:ext cx="8534400" cy="1113369"/>
          </a:xfrm>
        </p:spPr>
        <p:txBody>
          <a:bodyPr>
            <a:normAutofit/>
          </a:bodyPr>
          <a:lstStyle/>
          <a:p>
            <a:r>
              <a:rPr lang="en-US" dirty="0" err="1" smtClean="0"/>
              <a:t>Istoria</a:t>
            </a:r>
            <a:r>
              <a:rPr lang="en-US" dirty="0" smtClean="0"/>
              <a:t> </a:t>
            </a:r>
            <a:r>
              <a:rPr lang="en-US" dirty="0" err="1" smtClean="0"/>
              <a:t>sistemelor</a:t>
            </a:r>
            <a:r>
              <a:rPr lang="en-US" dirty="0" smtClean="0"/>
              <a:t> de </a:t>
            </a:r>
            <a:r>
              <a:rPr lang="en-US" dirty="0" err="1" smtClean="0"/>
              <a:t>operare</a:t>
            </a:r>
            <a:endParaRPr lang="en-US" dirty="0"/>
          </a:p>
        </p:txBody>
      </p:sp>
      <p:pic>
        <p:nvPicPr>
          <p:cNvPr id="2050" name="Picture 2" descr="https://upload.wikimedia.org/wikipedia/commons/4/4e/Eniac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1183894"/>
            <a:ext cx="8823960" cy="473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2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94" y="299796"/>
            <a:ext cx="8534400" cy="1113369"/>
          </a:xfrm>
        </p:spPr>
        <p:txBody>
          <a:bodyPr>
            <a:normAutofit/>
          </a:bodyPr>
          <a:lstStyle/>
          <a:p>
            <a:r>
              <a:rPr lang="en-US" dirty="0" err="1" smtClean="0"/>
              <a:t>Istoria</a:t>
            </a:r>
            <a:r>
              <a:rPr lang="en-US" dirty="0" smtClean="0"/>
              <a:t> </a:t>
            </a:r>
            <a:r>
              <a:rPr lang="en-US" dirty="0" err="1" smtClean="0"/>
              <a:t>sistemelor</a:t>
            </a:r>
            <a:r>
              <a:rPr lang="en-US" dirty="0" smtClean="0"/>
              <a:t> de </a:t>
            </a:r>
            <a:r>
              <a:rPr lang="en-US" dirty="0" err="1" smtClean="0"/>
              <a:t>operare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994" y="1859974"/>
            <a:ext cx="10569142" cy="4207548"/>
          </a:xfrm>
        </p:spPr>
        <p:txBody>
          <a:bodyPr>
            <a:normAutofit fontScale="85000" lnSpcReduction="10000"/>
          </a:bodyPr>
          <a:lstStyle/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Mai </a:t>
            </a:r>
            <a:r>
              <a:rPr lang="en-US" sz="2400" dirty="0" err="1" smtClean="0">
                <a:solidFill>
                  <a:srgbClr val="FFFF00"/>
                </a:solidFill>
              </a:rPr>
              <a:t>intai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calculatoarele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stiau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ruleze</a:t>
            </a:r>
            <a:r>
              <a:rPr lang="en-US" sz="2400" dirty="0" smtClean="0">
                <a:solidFill>
                  <a:srgbClr val="FFFF00"/>
                </a:solidFill>
              </a:rPr>
              <a:t> un </a:t>
            </a:r>
            <a:r>
              <a:rPr lang="en-US" sz="2400" dirty="0" err="1" smtClean="0">
                <a:solidFill>
                  <a:srgbClr val="FFFF00"/>
                </a:solidFill>
              </a:rPr>
              <a:t>singur</a:t>
            </a:r>
            <a:r>
              <a:rPr lang="en-US" sz="2400" dirty="0" smtClean="0">
                <a:solidFill>
                  <a:srgbClr val="FFFF00"/>
                </a:solidFill>
              </a:rPr>
              <a:t> task</a:t>
            </a:r>
          </a:p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Initial </a:t>
            </a:r>
            <a:r>
              <a:rPr lang="en-US" sz="2400" dirty="0" err="1" smtClean="0">
                <a:solidFill>
                  <a:srgbClr val="FFFF00"/>
                </a:solidFill>
              </a:rPr>
              <a:t>erau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cozi</a:t>
            </a:r>
            <a:r>
              <a:rPr lang="en-US" sz="2400" dirty="0" smtClean="0">
                <a:solidFill>
                  <a:srgbClr val="FFFF00"/>
                </a:solidFill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</a:rPr>
              <a:t>programatori</a:t>
            </a:r>
            <a:r>
              <a:rPr lang="en-US" sz="2400" dirty="0" smtClean="0">
                <a:solidFill>
                  <a:srgbClr val="FFFF00"/>
                </a:solidFill>
              </a:rPr>
              <a:t> care </a:t>
            </a:r>
            <a:r>
              <a:rPr lang="en-US" sz="2400" dirty="0" err="1" smtClean="0">
                <a:solidFill>
                  <a:srgbClr val="FFFF00"/>
                </a:solidFill>
              </a:rPr>
              <a:t>isi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asteptau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randul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ruleze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scrisesera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r>
              <a:rPr lang="en-US" sz="2400" dirty="0" err="1" smtClean="0">
                <a:solidFill>
                  <a:srgbClr val="FFFF00"/>
                </a:solidFill>
              </a:rPr>
              <a:t>Programele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datele</a:t>
            </a:r>
            <a:r>
              <a:rPr lang="en-US" sz="2400" dirty="0" smtClean="0">
                <a:solidFill>
                  <a:srgbClr val="FFFF00"/>
                </a:solidFill>
              </a:rPr>
              <a:t> se </a:t>
            </a:r>
            <a:r>
              <a:rPr lang="en-US" sz="2400" dirty="0" err="1" smtClean="0">
                <a:solidFill>
                  <a:srgbClr val="FFFF00"/>
                </a:solidFill>
              </a:rPr>
              <a:t>aflau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pe</a:t>
            </a:r>
            <a:r>
              <a:rPr lang="en-US" sz="2400" dirty="0" smtClean="0">
                <a:solidFill>
                  <a:srgbClr val="FFFF00"/>
                </a:solidFill>
              </a:rPr>
              <a:t> cartel, </a:t>
            </a:r>
            <a:r>
              <a:rPr lang="en-US" sz="2400" dirty="0" err="1" smtClean="0">
                <a:solidFill>
                  <a:srgbClr val="FFFF00"/>
                </a:solidFill>
              </a:rPr>
              <a:t>apoi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banda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magnetica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apoi</a:t>
            </a:r>
            <a:r>
              <a:rPr lang="en-US" sz="2400" dirty="0" smtClean="0">
                <a:solidFill>
                  <a:srgbClr val="FFFF00"/>
                </a:solidFill>
              </a:rPr>
              <a:t> a </a:t>
            </a:r>
            <a:r>
              <a:rPr lang="en-US" sz="2400" dirty="0" err="1" smtClean="0">
                <a:solidFill>
                  <a:srgbClr val="FFFF00"/>
                </a:solidFill>
              </a:rPr>
              <a:t>aparut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discheta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Ulterior </a:t>
            </a:r>
            <a:r>
              <a:rPr lang="en-US" sz="2400" dirty="0" err="1" smtClean="0">
                <a:solidFill>
                  <a:srgbClr val="FFFF00"/>
                </a:solidFill>
              </a:rPr>
              <a:t>cozile</a:t>
            </a:r>
            <a:r>
              <a:rPr lang="en-US" sz="2400" dirty="0" smtClean="0">
                <a:solidFill>
                  <a:srgbClr val="FFFF00"/>
                </a:solidFill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</a:rPr>
              <a:t>programatori</a:t>
            </a:r>
            <a:r>
              <a:rPr lang="en-US" sz="2400" dirty="0" smtClean="0">
                <a:solidFill>
                  <a:srgbClr val="FFFF00"/>
                </a:solidFill>
              </a:rPr>
              <a:t> au </a:t>
            </a:r>
            <a:r>
              <a:rPr lang="en-US" sz="2400" dirty="0" err="1" smtClean="0">
                <a:solidFill>
                  <a:srgbClr val="FFFF00"/>
                </a:solidFill>
              </a:rPr>
              <a:t>fost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inlocuite</a:t>
            </a:r>
            <a:r>
              <a:rPr lang="en-US" sz="2400" dirty="0" smtClean="0">
                <a:solidFill>
                  <a:srgbClr val="FFFF00"/>
                </a:solidFill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</a:rPr>
              <a:t>masini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mai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destepte</a:t>
            </a:r>
            <a:r>
              <a:rPr lang="en-US" sz="2400" dirty="0" smtClean="0">
                <a:solidFill>
                  <a:srgbClr val="FFFF00"/>
                </a:solidFill>
              </a:rPr>
              <a:t> care </a:t>
            </a:r>
            <a:r>
              <a:rPr lang="en-US" sz="2400" dirty="0" err="1" smtClean="0">
                <a:solidFill>
                  <a:srgbClr val="FFFF00"/>
                </a:solidFill>
              </a:rPr>
              <a:t>stiau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gestioneze</a:t>
            </a:r>
            <a:r>
              <a:rPr lang="en-US" sz="2400" dirty="0" smtClean="0">
                <a:solidFill>
                  <a:srgbClr val="FFFF00"/>
                </a:solidFill>
              </a:rPr>
              <a:t> o </a:t>
            </a:r>
            <a:r>
              <a:rPr lang="en-US" sz="2400" dirty="0" err="1" smtClean="0">
                <a:solidFill>
                  <a:srgbClr val="FFFF00"/>
                </a:solidFill>
              </a:rPr>
              <a:t>coada</a:t>
            </a:r>
            <a:r>
              <a:rPr lang="en-US" sz="2400" dirty="0" smtClean="0">
                <a:solidFill>
                  <a:srgbClr val="FFFF00"/>
                </a:solidFill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</a:rPr>
              <a:t>taskuri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unul</a:t>
            </a:r>
            <a:r>
              <a:rPr lang="en-US" sz="2400" dirty="0" smtClean="0">
                <a:solidFill>
                  <a:srgbClr val="FFFF00"/>
                </a:solidFill>
              </a:rPr>
              <a:t> cate </a:t>
            </a:r>
            <a:r>
              <a:rPr lang="en-US" sz="2400" dirty="0" err="1" smtClean="0">
                <a:solidFill>
                  <a:srgbClr val="FFFF00"/>
                </a:solidFill>
              </a:rPr>
              <a:t>unul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Au </a:t>
            </a:r>
            <a:r>
              <a:rPr lang="en-US" sz="2400" dirty="0" err="1" smtClean="0">
                <a:solidFill>
                  <a:srgbClr val="FFFF00"/>
                </a:solidFill>
              </a:rPr>
              <a:t>aparut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operatori</a:t>
            </a:r>
            <a:r>
              <a:rPr lang="en-US" sz="2400" dirty="0" smtClean="0">
                <a:solidFill>
                  <a:srgbClr val="FFFF00"/>
                </a:solidFill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</a:rPr>
              <a:t>masini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Au </a:t>
            </a:r>
            <a:r>
              <a:rPr lang="en-US" sz="2400" dirty="0" err="1" smtClean="0">
                <a:solidFill>
                  <a:srgbClr val="FFFF00"/>
                </a:solidFill>
              </a:rPr>
              <a:t>aparut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apoi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biblioteci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utilitare</a:t>
            </a:r>
            <a:r>
              <a:rPr lang="en-US" sz="2400" dirty="0" smtClean="0">
                <a:solidFill>
                  <a:srgbClr val="FFFF00"/>
                </a:solidFill>
              </a:rPr>
              <a:t> care </a:t>
            </a:r>
            <a:r>
              <a:rPr lang="en-US" sz="2400" dirty="0" err="1" smtClean="0">
                <a:solidFill>
                  <a:srgbClr val="FFFF00"/>
                </a:solidFill>
              </a:rPr>
              <a:t>sa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ajute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taskuri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ce</a:t>
            </a:r>
            <a:r>
              <a:rPr lang="en-US" sz="2400" dirty="0" smtClean="0">
                <a:solidFill>
                  <a:srgbClr val="FFFF00"/>
                </a:solidFill>
              </a:rPr>
              <a:t> se </a:t>
            </a:r>
            <a:r>
              <a:rPr lang="en-US" sz="2400" dirty="0" err="1" smtClean="0">
                <a:solidFill>
                  <a:srgbClr val="FFFF00"/>
                </a:solidFill>
              </a:rPr>
              <a:t>rulau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astfel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nefiind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necesar</a:t>
            </a:r>
            <a:r>
              <a:rPr lang="en-US" sz="2400" dirty="0" smtClean="0">
                <a:solidFill>
                  <a:srgbClr val="FFFF00"/>
                </a:solidFill>
              </a:rPr>
              <a:t> ca de </a:t>
            </a:r>
            <a:r>
              <a:rPr lang="en-US" sz="2400" dirty="0" err="1" smtClean="0">
                <a:solidFill>
                  <a:srgbClr val="FFFF00"/>
                </a:solidFill>
              </a:rPr>
              <a:t>fiecare</a:t>
            </a:r>
            <a:r>
              <a:rPr lang="en-US" sz="2400" dirty="0" smtClean="0">
                <a:solidFill>
                  <a:srgbClr val="FFFF00"/>
                </a:solidFill>
              </a:rPr>
              <a:t> data </a:t>
            </a:r>
            <a:r>
              <a:rPr lang="en-US" sz="2400" dirty="0" err="1" smtClean="0">
                <a:solidFill>
                  <a:srgbClr val="FFFF00"/>
                </a:solidFill>
              </a:rPr>
              <a:t>sa</a:t>
            </a:r>
            <a:r>
              <a:rPr lang="en-US" sz="2400" dirty="0" smtClean="0">
                <a:solidFill>
                  <a:srgbClr val="FFFF00"/>
                </a:solidFill>
              </a:rPr>
              <a:t> fie </a:t>
            </a:r>
            <a:r>
              <a:rPr lang="en-US" sz="2400" dirty="0" err="1" smtClean="0">
                <a:solidFill>
                  <a:srgbClr val="FFFF00"/>
                </a:solidFill>
              </a:rPr>
              <a:t>scris</a:t>
            </a:r>
            <a:r>
              <a:rPr lang="en-US" sz="2400" dirty="0" smtClean="0">
                <a:solidFill>
                  <a:srgbClr val="FFFF00"/>
                </a:solidFill>
              </a:rPr>
              <a:t> tot </a:t>
            </a:r>
            <a:r>
              <a:rPr lang="en-US" sz="2400" dirty="0" err="1" smtClean="0">
                <a:solidFill>
                  <a:srgbClr val="FFFF00"/>
                </a:solidFill>
              </a:rPr>
              <a:t>codul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Ulterior </a:t>
            </a:r>
            <a:r>
              <a:rPr lang="en-US" sz="2400" dirty="0" err="1" smtClean="0">
                <a:solidFill>
                  <a:srgbClr val="FFFF00"/>
                </a:solidFill>
              </a:rPr>
              <a:t>bibliotecile</a:t>
            </a:r>
            <a:r>
              <a:rPr lang="en-US" sz="2400" dirty="0" smtClean="0">
                <a:solidFill>
                  <a:srgbClr val="FFFF00"/>
                </a:solidFill>
              </a:rPr>
              <a:t> s-au </a:t>
            </a:r>
            <a:r>
              <a:rPr lang="en-US" sz="2400" dirty="0" err="1" smtClean="0">
                <a:solidFill>
                  <a:srgbClr val="FFFF00"/>
                </a:solidFill>
              </a:rPr>
              <a:t>transformat</a:t>
            </a:r>
            <a:r>
              <a:rPr lang="en-US" sz="2400" dirty="0" smtClean="0">
                <a:solidFill>
                  <a:srgbClr val="FFFF00"/>
                </a:solidFill>
              </a:rPr>
              <a:t> din </a:t>
            </a:r>
            <a:r>
              <a:rPr lang="en-US" sz="2400" dirty="0" err="1" smtClean="0">
                <a:solidFill>
                  <a:srgbClr val="FFFF00"/>
                </a:solidFill>
              </a:rPr>
              <a:t>utilitare</a:t>
            </a:r>
            <a:r>
              <a:rPr lang="en-US" sz="2400" dirty="0" smtClean="0">
                <a:solidFill>
                  <a:srgbClr val="FFFF00"/>
                </a:solidFill>
              </a:rPr>
              <a:t> in </a:t>
            </a:r>
            <a:r>
              <a:rPr lang="en-US" sz="2400" dirty="0" err="1" smtClean="0">
                <a:solidFill>
                  <a:srgbClr val="FFFF00"/>
                </a:solidFill>
              </a:rPr>
              <a:t>elemente</a:t>
            </a:r>
            <a:r>
              <a:rPr lang="en-US" sz="2400" dirty="0" smtClean="0">
                <a:solidFill>
                  <a:srgbClr val="FFFF00"/>
                </a:solidFill>
              </a:rPr>
              <a:t> care </a:t>
            </a:r>
            <a:r>
              <a:rPr lang="en-US" sz="2400" dirty="0" err="1" smtClean="0">
                <a:solidFill>
                  <a:srgbClr val="FFFF00"/>
                </a:solidFill>
              </a:rPr>
              <a:t>deja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rulau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computerele</a:t>
            </a:r>
            <a:r>
              <a:rPr lang="en-US" sz="2400" dirty="0" smtClean="0">
                <a:solidFill>
                  <a:srgbClr val="FFFF00"/>
                </a:solidFill>
              </a:rPr>
              <a:t> respective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astfel</a:t>
            </a:r>
            <a:r>
              <a:rPr lang="en-US" sz="2400" dirty="0" smtClean="0">
                <a:solidFill>
                  <a:srgbClr val="FFFF00"/>
                </a:solidFill>
              </a:rPr>
              <a:t> a </a:t>
            </a:r>
            <a:r>
              <a:rPr lang="en-US" sz="2400" dirty="0" err="1" smtClean="0">
                <a:solidFill>
                  <a:srgbClr val="FFFF00"/>
                </a:solidFill>
              </a:rPr>
              <a:t>inceput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apara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nevoia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unui</a:t>
            </a:r>
            <a:r>
              <a:rPr lang="en-US" sz="2400" dirty="0" smtClean="0">
                <a:solidFill>
                  <a:srgbClr val="FFFF00"/>
                </a:solidFill>
              </a:rPr>
              <a:t> system de </a:t>
            </a:r>
            <a:r>
              <a:rPr lang="en-US" sz="2400" dirty="0" err="1" smtClean="0">
                <a:solidFill>
                  <a:srgbClr val="FFFF00"/>
                </a:solidFill>
              </a:rPr>
              <a:t>operare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94" y="299796"/>
            <a:ext cx="8534400" cy="1113369"/>
          </a:xfrm>
        </p:spPr>
        <p:txBody>
          <a:bodyPr>
            <a:normAutofit/>
          </a:bodyPr>
          <a:lstStyle/>
          <a:p>
            <a:r>
              <a:rPr lang="en-US" dirty="0" err="1" smtClean="0"/>
              <a:t>Sisteme</a:t>
            </a:r>
            <a:r>
              <a:rPr lang="en-US" dirty="0" smtClean="0"/>
              <a:t> de </a:t>
            </a:r>
            <a:r>
              <a:rPr lang="en-US" dirty="0" err="1" smtClean="0"/>
              <a:t>operare</a:t>
            </a:r>
            <a:r>
              <a:rPr lang="en-US" dirty="0" smtClean="0"/>
              <a:t> </a:t>
            </a:r>
            <a:r>
              <a:rPr lang="en-US" dirty="0" err="1" smtClean="0"/>
              <a:t>moderne</a:t>
            </a:r>
            <a:endParaRPr lang="en-US" dirty="0"/>
          </a:p>
        </p:txBody>
      </p:sp>
      <p:pic>
        <p:nvPicPr>
          <p:cNvPr id="3074" name="Picture 2" descr="https://www.cs.uic.edu/~jbell/CourseNotes/OperatingSystems/images/Chapter2/2_01_OS_Service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102" y="1527048"/>
            <a:ext cx="9482137" cy="474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2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94" y="299796"/>
            <a:ext cx="8534400" cy="1113369"/>
          </a:xfrm>
        </p:spPr>
        <p:txBody>
          <a:bodyPr>
            <a:normAutofit/>
          </a:bodyPr>
          <a:lstStyle/>
          <a:p>
            <a:r>
              <a:rPr lang="en-US" dirty="0" err="1" smtClean="0"/>
              <a:t>Vedere</a:t>
            </a:r>
            <a:r>
              <a:rPr lang="en-US" dirty="0" smtClean="0"/>
              <a:t> </a:t>
            </a:r>
            <a:r>
              <a:rPr lang="en-US" dirty="0" err="1" smtClean="0"/>
              <a:t>interactiunea</a:t>
            </a:r>
            <a:r>
              <a:rPr lang="en-US" dirty="0" smtClean="0"/>
              <a:t> hardware</a:t>
            </a:r>
            <a:endParaRPr lang="en-US" dirty="0"/>
          </a:p>
        </p:txBody>
      </p:sp>
      <p:pic>
        <p:nvPicPr>
          <p:cNvPr id="1026" name="Picture 2" descr="C:\Documents and Settings\All Users\Documents\Home\Bentley\cs220\IrvTextbookV3\Images\Ch11\c11f0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83" y="1518249"/>
            <a:ext cx="10184723" cy="428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97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5285</TotalTime>
  <Words>443</Words>
  <Application>Microsoft Office PowerPoint</Application>
  <PresentationFormat>Widescreen</PresentationFormat>
  <Paragraphs>33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Slice</vt:lpstr>
      <vt:lpstr>Introducere in sisteme de operare</vt:lpstr>
      <vt:lpstr>Ce se intampla cand porneste un calculator?</vt:lpstr>
      <vt:lpstr>Ce se intampla cand porneste un calculator?</vt:lpstr>
      <vt:lpstr>Ce se intampla cand porneste un calculator?</vt:lpstr>
      <vt:lpstr>Istoria sistemelor de operare</vt:lpstr>
      <vt:lpstr>Istoria sistemelor de operare</vt:lpstr>
      <vt:lpstr>Sisteme de operare moderne</vt:lpstr>
      <vt:lpstr>Vedere interactiunea hardware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Lucru cu fisiere</dc:title>
  <dc:creator>Mihai Silviu MURGAN</dc:creator>
  <cp:lastModifiedBy>Mihai Silviu MURGAN</cp:lastModifiedBy>
  <cp:revision>35</cp:revision>
  <dcterms:created xsi:type="dcterms:W3CDTF">2015-10-30T15:33:39Z</dcterms:created>
  <dcterms:modified xsi:type="dcterms:W3CDTF">2016-06-23T14:39:34Z</dcterms:modified>
</cp:coreProperties>
</file>