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Cursul</a:t>
            </a:r>
            <a:r>
              <a:rPr lang="en-US" dirty="0" smtClean="0"/>
              <a:t>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/>
          <a:lstStyle/>
          <a:p>
            <a:r>
              <a:rPr lang="en-US" dirty="0" err="1" smtClean="0"/>
              <a:t>Istoria</a:t>
            </a:r>
            <a:r>
              <a:rPr lang="en-US" dirty="0" smtClean="0"/>
              <a:t> </a:t>
            </a:r>
            <a:r>
              <a:rPr lang="en-US" dirty="0" err="1" smtClean="0"/>
              <a:t>windowsului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994" y="1859974"/>
            <a:ext cx="10569142" cy="4207548"/>
          </a:xfrm>
        </p:spPr>
        <p:txBody>
          <a:bodyPr>
            <a:normAutofit fontScale="70000" lnSpcReduction="20000"/>
          </a:bodyPr>
          <a:lstStyle/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In 1981 </a:t>
            </a:r>
            <a:r>
              <a:rPr lang="en-US" sz="2400" dirty="0" err="1" smtClean="0">
                <a:solidFill>
                  <a:srgbClr val="FFFF00"/>
                </a:solidFill>
              </a:rPr>
              <a:t>piata</a:t>
            </a:r>
            <a:r>
              <a:rPr lang="en-US" sz="2400" dirty="0" smtClean="0">
                <a:solidFill>
                  <a:srgbClr val="FFFF00"/>
                </a:solidFill>
              </a:rPr>
              <a:t> era </a:t>
            </a:r>
            <a:r>
              <a:rPr lang="en-US" sz="2400" dirty="0" err="1" smtClean="0">
                <a:solidFill>
                  <a:srgbClr val="FFFF00"/>
                </a:solidFill>
              </a:rPr>
              <a:t>dominata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computere</a:t>
            </a:r>
            <a:r>
              <a:rPr lang="en-US" sz="2400" dirty="0" smtClean="0">
                <a:solidFill>
                  <a:srgbClr val="FFFF00"/>
                </a:solidFill>
              </a:rPr>
              <a:t> create </a:t>
            </a:r>
            <a:r>
              <a:rPr lang="en-US" sz="2400" dirty="0" err="1" smtClean="0">
                <a:solidFill>
                  <a:srgbClr val="FFFF00"/>
                </a:solidFill>
              </a:rPr>
              <a:t>pentru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intreprinderi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mari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nu </a:t>
            </a:r>
            <a:r>
              <a:rPr lang="en-US" sz="2400" dirty="0" err="1" smtClean="0">
                <a:solidFill>
                  <a:srgbClr val="FFFF00"/>
                </a:solidFill>
              </a:rPr>
              <a:t>pentru</a:t>
            </a:r>
            <a:r>
              <a:rPr lang="en-US" sz="2400" dirty="0" smtClean="0">
                <a:solidFill>
                  <a:srgbClr val="FFFF00"/>
                </a:solidFill>
              </a:rPr>
              <a:t> home </a:t>
            </a:r>
            <a:r>
              <a:rPr lang="en-US" sz="2400" dirty="0" err="1" smtClean="0">
                <a:solidFill>
                  <a:srgbClr val="FFFF00"/>
                </a:solidFill>
              </a:rPr>
              <a:t>useri</a:t>
            </a:r>
            <a:r>
              <a:rPr lang="en-US" sz="2400" dirty="0" smtClean="0">
                <a:solidFill>
                  <a:srgbClr val="FFFF00"/>
                </a:solidFill>
              </a:rPr>
              <a:t>. </a:t>
            </a:r>
            <a:r>
              <a:rPr lang="en-US" sz="2400" dirty="0" err="1" smtClean="0">
                <a:solidFill>
                  <a:srgbClr val="FFFF00"/>
                </a:solidFill>
              </a:rPr>
              <a:t>Computerele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atunci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costau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enorm</a:t>
            </a:r>
            <a:r>
              <a:rPr lang="en-US" sz="2400" dirty="0" smtClean="0">
                <a:solidFill>
                  <a:srgbClr val="FFFF00"/>
                </a:solidFill>
              </a:rPr>
              <a:t> ~10 </a:t>
            </a:r>
            <a:r>
              <a:rPr lang="en-US" sz="2400" dirty="0" err="1" smtClean="0">
                <a:solidFill>
                  <a:srgbClr val="FFFF00"/>
                </a:solidFill>
              </a:rPr>
              <a:t>milioane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aveau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puterea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calcul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stocare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mult</a:t>
            </a:r>
            <a:r>
              <a:rPr lang="en-US" sz="2400" dirty="0" smtClean="0">
                <a:solidFill>
                  <a:srgbClr val="FFFF00"/>
                </a:solidFill>
              </a:rPr>
              <a:t> sub a </a:t>
            </a:r>
            <a:r>
              <a:rPr lang="en-US" sz="2400" dirty="0" err="1" smtClean="0">
                <a:solidFill>
                  <a:srgbClr val="FFFF00"/>
                </a:solidFill>
              </a:rPr>
              <a:t>unui</a:t>
            </a:r>
            <a:r>
              <a:rPr lang="en-US" sz="2400" dirty="0" smtClean="0">
                <a:solidFill>
                  <a:srgbClr val="FFFF00"/>
                </a:solidFill>
              </a:rPr>
              <a:t> laptop normal de </a:t>
            </a:r>
            <a:r>
              <a:rPr lang="en-US" sz="2400" dirty="0" err="1" smtClean="0">
                <a:solidFill>
                  <a:srgbClr val="FFFF00"/>
                </a:solidFill>
              </a:rPr>
              <a:t>azi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In 1981 </a:t>
            </a:r>
            <a:r>
              <a:rPr lang="en-US" sz="2400" dirty="0" err="1" smtClean="0">
                <a:solidFill>
                  <a:srgbClr val="FFFF00"/>
                </a:solidFill>
              </a:rPr>
              <a:t>mai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multe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companii</a:t>
            </a:r>
            <a:r>
              <a:rPr lang="en-US" sz="2400" dirty="0" smtClean="0">
                <a:solidFill>
                  <a:srgbClr val="FFFF00"/>
                </a:solidFill>
              </a:rPr>
              <a:t> au </a:t>
            </a:r>
            <a:r>
              <a:rPr lang="en-US" sz="2400" dirty="0" err="1" smtClean="0">
                <a:solidFill>
                  <a:srgbClr val="FFFF00"/>
                </a:solidFill>
              </a:rPr>
              <a:t>incercat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produca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computere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pentru</a:t>
            </a:r>
            <a:r>
              <a:rPr lang="en-US" sz="2400" dirty="0" smtClean="0">
                <a:solidFill>
                  <a:srgbClr val="FFFF00"/>
                </a:solidFill>
              </a:rPr>
              <a:t> home </a:t>
            </a:r>
            <a:r>
              <a:rPr lang="en-US" sz="2400" dirty="0" err="1" smtClean="0">
                <a:solidFill>
                  <a:srgbClr val="FFFF00"/>
                </a:solidFill>
              </a:rPr>
              <a:t>useri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fiind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facute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mai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multe</a:t>
            </a:r>
            <a:r>
              <a:rPr lang="en-US" sz="2400" dirty="0" smtClean="0">
                <a:solidFill>
                  <a:srgbClr val="FFFF00"/>
                </a:solidFill>
              </a:rPr>
              <a:t> tentative </a:t>
            </a:r>
            <a:r>
              <a:rPr lang="en-US" sz="2400" dirty="0" err="1" smtClean="0">
                <a:solidFill>
                  <a:srgbClr val="FFFF00"/>
                </a:solidFill>
              </a:rPr>
              <a:t>mai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mult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sau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mai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putin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reusite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IBM intra in </a:t>
            </a:r>
            <a:r>
              <a:rPr lang="en-US" sz="2400" dirty="0" err="1" smtClean="0">
                <a:solidFill>
                  <a:srgbClr val="FFFF00"/>
                </a:solidFill>
              </a:rPr>
              <a:t>piata</a:t>
            </a:r>
            <a:r>
              <a:rPr lang="en-US" sz="2400" dirty="0" smtClean="0">
                <a:solidFill>
                  <a:srgbClr val="FFFF00"/>
                </a:solidFill>
              </a:rPr>
              <a:t> cu un personal computer la “</a:t>
            </a:r>
            <a:r>
              <a:rPr lang="en-US" sz="2400" dirty="0" err="1" smtClean="0">
                <a:solidFill>
                  <a:srgbClr val="FFFF00"/>
                </a:solidFill>
              </a:rPr>
              <a:t>doar</a:t>
            </a:r>
            <a:r>
              <a:rPr lang="en-US" sz="2400" dirty="0" smtClean="0">
                <a:solidFill>
                  <a:srgbClr val="FFFF00"/>
                </a:solidFill>
              </a:rPr>
              <a:t>” 13500 USD cu </a:t>
            </a:r>
            <a:r>
              <a:rPr lang="en-US" sz="2400" dirty="0" err="1" smtClean="0">
                <a:solidFill>
                  <a:srgbClr val="FFFF00"/>
                </a:solidFill>
              </a:rPr>
              <a:t>urmatoarele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specificatii</a:t>
            </a:r>
            <a:r>
              <a:rPr lang="en-US" sz="2400" dirty="0" smtClean="0">
                <a:solidFill>
                  <a:srgbClr val="FFFF00"/>
                </a:solidFill>
              </a:rPr>
              <a:t>:</a:t>
            </a:r>
          </a:p>
          <a:p>
            <a:pPr lvl="1"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</a:rPr>
              <a:t>40k built-in ROM</a:t>
            </a:r>
          </a:p>
          <a:p>
            <a:pPr lvl="1"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</a:rPr>
              <a:t>16k to 256k RAM</a:t>
            </a:r>
          </a:p>
          <a:p>
            <a:pPr lvl="1"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</a:rPr>
              <a:t>Storage – 2 </a:t>
            </a:r>
            <a:r>
              <a:rPr lang="en-US" sz="2200" dirty="0" err="1" smtClean="0">
                <a:solidFill>
                  <a:srgbClr val="FFFF00"/>
                </a:solidFill>
              </a:rPr>
              <a:t>dischete</a:t>
            </a:r>
            <a:r>
              <a:rPr lang="en-US" sz="2200" dirty="0" smtClean="0">
                <a:solidFill>
                  <a:srgbClr val="FFFF00"/>
                </a:solidFill>
              </a:rPr>
              <a:t> a 160 k </a:t>
            </a:r>
            <a:r>
              <a:rPr lang="en-US" sz="2200" dirty="0" err="1" smtClean="0">
                <a:solidFill>
                  <a:srgbClr val="FFFF00"/>
                </a:solidFill>
              </a:rPr>
              <a:t>fiecare</a:t>
            </a:r>
            <a:endParaRPr lang="en-US" sz="2200" dirty="0" smtClean="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r>
              <a:rPr lang="en-US" sz="2200" dirty="0" err="1" smtClean="0">
                <a:solidFill>
                  <a:srgbClr val="FFFF00"/>
                </a:solidFill>
              </a:rPr>
              <a:t>Tastatura</a:t>
            </a:r>
            <a:endParaRPr lang="en-US" sz="2200" dirty="0" smtClean="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</a:rPr>
              <a:t>Port de </a:t>
            </a:r>
            <a:r>
              <a:rPr lang="en-US" sz="2200" dirty="0" err="1" smtClean="0">
                <a:solidFill>
                  <a:srgbClr val="FFFF00"/>
                </a:solidFill>
              </a:rPr>
              <a:t>conectare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casetofon</a:t>
            </a:r>
            <a:endParaRPr lang="en-US" sz="2200" dirty="0" smtClean="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</a:rPr>
              <a:t>BASIC language</a:t>
            </a:r>
          </a:p>
          <a:p>
            <a:pPr lvl="1" algn="just">
              <a:buFontTx/>
              <a:buChar char="-"/>
            </a:pPr>
            <a:r>
              <a:rPr lang="en-US" sz="2200" dirty="0" err="1" smtClean="0">
                <a:solidFill>
                  <a:srgbClr val="FFFF00"/>
                </a:solidFill>
              </a:rPr>
              <a:t>Suporta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conectare</a:t>
            </a:r>
            <a:r>
              <a:rPr lang="en-US" sz="2200" dirty="0" smtClean="0">
                <a:solidFill>
                  <a:srgbClr val="FFFF00"/>
                </a:solidFill>
              </a:rPr>
              <a:t> cu joysticks</a:t>
            </a:r>
            <a:endParaRPr lang="en-US" sz="2200" dirty="0" smtClean="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/>
          <a:lstStyle/>
          <a:p>
            <a:r>
              <a:rPr lang="en-US" dirty="0" smtClean="0"/>
              <a:t>MS-DOS </a:t>
            </a:r>
            <a:r>
              <a:rPr lang="en-US" dirty="0" err="1" smtClean="0"/>
              <a:t>si</a:t>
            </a:r>
            <a:r>
              <a:rPr lang="en-US" dirty="0" smtClean="0"/>
              <a:t> IBM PC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994" y="1859974"/>
            <a:ext cx="10569142" cy="4207548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IBM </a:t>
            </a:r>
            <a:r>
              <a:rPr lang="en-US" sz="2400" dirty="0" err="1" smtClean="0">
                <a:solidFill>
                  <a:srgbClr val="FFFF00"/>
                </a:solidFill>
              </a:rPr>
              <a:t>avea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nevoie</a:t>
            </a:r>
            <a:r>
              <a:rPr lang="en-US" sz="2400" dirty="0" smtClean="0">
                <a:solidFill>
                  <a:srgbClr val="FFFF00"/>
                </a:solidFill>
              </a:rPr>
              <a:t> de un syste</a:t>
            </a:r>
            <a:r>
              <a:rPr lang="en-US" sz="2400" dirty="0" smtClean="0">
                <a:solidFill>
                  <a:srgbClr val="FFFF00"/>
                </a:solidFill>
              </a:rPr>
              <a:t>m de </a:t>
            </a:r>
            <a:r>
              <a:rPr lang="en-US" sz="2400" dirty="0" err="1" smtClean="0">
                <a:solidFill>
                  <a:srgbClr val="FFFF00"/>
                </a:solidFill>
              </a:rPr>
              <a:t>operare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Au </a:t>
            </a:r>
            <a:r>
              <a:rPr lang="en-US" sz="2400" dirty="0" err="1" smtClean="0">
                <a:solidFill>
                  <a:srgbClr val="FFFF00"/>
                </a:solidFill>
              </a:rPr>
              <a:t>negociat</a:t>
            </a:r>
            <a:r>
              <a:rPr lang="en-US" sz="2400" dirty="0" smtClean="0">
                <a:solidFill>
                  <a:srgbClr val="FFFF00"/>
                </a:solidFill>
              </a:rPr>
              <a:t> cu AT&amp;T care </a:t>
            </a:r>
            <a:r>
              <a:rPr lang="en-US" sz="2400" dirty="0" err="1" smtClean="0">
                <a:solidFill>
                  <a:srgbClr val="FFFF00"/>
                </a:solidFill>
              </a:rPr>
              <a:t>avea</a:t>
            </a:r>
            <a:r>
              <a:rPr lang="en-US" sz="2400" dirty="0" smtClean="0">
                <a:solidFill>
                  <a:srgbClr val="FFFF00"/>
                </a:solidFill>
              </a:rPr>
              <a:t> UNIX </a:t>
            </a:r>
            <a:r>
              <a:rPr lang="en-US" sz="2400" dirty="0" err="1" smtClean="0">
                <a:solidFill>
                  <a:srgbClr val="FFFF00"/>
                </a:solidFill>
              </a:rPr>
              <a:t>dar</a:t>
            </a:r>
            <a:r>
              <a:rPr lang="en-US" sz="2400" dirty="0" smtClean="0">
                <a:solidFill>
                  <a:srgbClr val="FFFF00"/>
                </a:solidFill>
              </a:rPr>
              <a:t> nu s-au </a:t>
            </a:r>
            <a:r>
              <a:rPr lang="en-US" sz="2400" dirty="0" err="1" smtClean="0">
                <a:solidFill>
                  <a:srgbClr val="FFFF00"/>
                </a:solidFill>
              </a:rPr>
              <a:t>inteles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Bill Gates a </a:t>
            </a:r>
            <a:r>
              <a:rPr lang="en-US" sz="2400" dirty="0" err="1" smtClean="0">
                <a:solidFill>
                  <a:srgbClr val="FFFF00"/>
                </a:solidFill>
              </a:rPr>
              <a:t>aflat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acest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lucru</a:t>
            </a:r>
            <a:r>
              <a:rPr lang="en-US" sz="2400" dirty="0" smtClean="0">
                <a:solidFill>
                  <a:srgbClr val="FFFF00"/>
                </a:solidFill>
              </a:rPr>
              <a:t>, a </a:t>
            </a:r>
            <a:r>
              <a:rPr lang="en-US" sz="2400" dirty="0" err="1" smtClean="0">
                <a:solidFill>
                  <a:srgbClr val="FFFF00"/>
                </a:solidFill>
              </a:rPr>
              <a:t>cumparat</a:t>
            </a:r>
            <a:r>
              <a:rPr lang="en-US" sz="2400" dirty="0" smtClean="0">
                <a:solidFill>
                  <a:srgbClr val="FFFF00"/>
                </a:solidFill>
              </a:rPr>
              <a:t> QDOS de la o </a:t>
            </a:r>
            <a:r>
              <a:rPr lang="en-US" sz="2400" dirty="0" err="1" smtClean="0">
                <a:solidFill>
                  <a:srgbClr val="FFFF00"/>
                </a:solidFill>
              </a:rPr>
              <a:t>companie</a:t>
            </a:r>
            <a:r>
              <a:rPr lang="en-US" sz="2400" dirty="0" smtClean="0">
                <a:solidFill>
                  <a:srgbClr val="FFFF00"/>
                </a:solidFill>
              </a:rPr>
              <a:t> din Seattle cu 50 000 USD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l-a </a:t>
            </a:r>
            <a:r>
              <a:rPr lang="en-US" sz="2400" dirty="0" err="1" smtClean="0">
                <a:solidFill>
                  <a:srgbClr val="FFFF00"/>
                </a:solidFill>
              </a:rPr>
              <a:t>vandut</a:t>
            </a:r>
            <a:r>
              <a:rPr lang="en-US" sz="2400" dirty="0" smtClean="0">
                <a:solidFill>
                  <a:srgbClr val="FFFF00"/>
                </a:solidFill>
              </a:rPr>
              <a:t> IBM-</a:t>
            </a:r>
            <a:r>
              <a:rPr lang="en-US" sz="2400" dirty="0" err="1" smtClean="0">
                <a:solidFill>
                  <a:srgbClr val="FFFF00"/>
                </a:solidFill>
              </a:rPr>
              <a:t>ului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pastrand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drepturile</a:t>
            </a:r>
            <a:r>
              <a:rPr lang="en-US" sz="2400" dirty="0" smtClean="0">
                <a:solidFill>
                  <a:srgbClr val="FFFF00"/>
                </a:solidFill>
              </a:rPr>
              <a:t> de marketing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revanzare</a:t>
            </a:r>
            <a:r>
              <a:rPr lang="en-US" sz="2400" dirty="0" smtClean="0">
                <a:solidFill>
                  <a:srgbClr val="FFFF00"/>
                </a:solidFill>
              </a:rPr>
              <a:t> – </a:t>
            </a:r>
            <a:r>
              <a:rPr lang="en-US" sz="2400" dirty="0" err="1" smtClean="0">
                <a:solidFill>
                  <a:srgbClr val="FFFF00"/>
                </a:solidFill>
              </a:rPr>
              <a:t>astfel</a:t>
            </a:r>
            <a:r>
              <a:rPr lang="en-US" sz="2400" dirty="0" smtClean="0">
                <a:solidFill>
                  <a:srgbClr val="FFFF00"/>
                </a:solidFill>
              </a:rPr>
              <a:t> IBM </a:t>
            </a:r>
            <a:r>
              <a:rPr lang="en-US" sz="2400" dirty="0" err="1" smtClean="0">
                <a:solidFill>
                  <a:srgbClr val="FFFF00"/>
                </a:solidFill>
              </a:rPr>
              <a:t>avea</a:t>
            </a:r>
            <a:r>
              <a:rPr lang="en-US" sz="2400" dirty="0" smtClean="0">
                <a:solidFill>
                  <a:srgbClr val="FFFF00"/>
                </a:solidFill>
              </a:rPr>
              <a:t> PC-DOS, Microsoft a </a:t>
            </a:r>
            <a:r>
              <a:rPr lang="en-US" sz="2400" dirty="0" err="1" smtClean="0">
                <a:solidFill>
                  <a:srgbClr val="FFFF00"/>
                </a:solidFill>
              </a:rPr>
              <a:t>pastrat</a:t>
            </a:r>
            <a:r>
              <a:rPr lang="en-US" sz="2400" dirty="0" smtClean="0">
                <a:solidFill>
                  <a:srgbClr val="FFFF00"/>
                </a:solidFill>
              </a:rPr>
              <a:t> MS-DOS</a:t>
            </a:r>
          </a:p>
          <a:p>
            <a:pPr algn="just">
              <a:buFontTx/>
              <a:buChar char="-"/>
            </a:pP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endParaRPr lang="en-US" sz="2400" dirty="0" smtClean="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/>
          <a:lstStyle/>
          <a:p>
            <a:r>
              <a:rPr lang="en-US" dirty="0" err="1" smtClean="0"/>
              <a:t>Evolutie</a:t>
            </a:r>
            <a:r>
              <a:rPr lang="en-US" dirty="0" smtClean="0"/>
              <a:t> MS-DOS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994" y="1859974"/>
            <a:ext cx="10569142" cy="4207548"/>
          </a:xfrm>
        </p:spPr>
        <p:txBody>
          <a:bodyPr>
            <a:normAutofit fontScale="70000" lnSpcReduction="20000"/>
          </a:bodyPr>
          <a:lstStyle/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IBM </a:t>
            </a:r>
            <a:r>
              <a:rPr lang="en-US" sz="2400" dirty="0" err="1" smtClean="0">
                <a:solidFill>
                  <a:srgbClr val="FFFF00"/>
                </a:solidFill>
              </a:rPr>
              <a:t>avea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nevoie</a:t>
            </a:r>
            <a:r>
              <a:rPr lang="en-US" sz="2400" dirty="0" smtClean="0">
                <a:solidFill>
                  <a:srgbClr val="FFFF00"/>
                </a:solidFill>
              </a:rPr>
              <a:t> de un syste</a:t>
            </a:r>
            <a:r>
              <a:rPr lang="en-US" sz="2400" dirty="0" smtClean="0">
                <a:solidFill>
                  <a:srgbClr val="FFFF00"/>
                </a:solidFill>
              </a:rPr>
              <a:t>m de </a:t>
            </a:r>
            <a:r>
              <a:rPr lang="en-US" sz="2400" dirty="0" err="1" smtClean="0">
                <a:solidFill>
                  <a:srgbClr val="FFFF00"/>
                </a:solidFill>
              </a:rPr>
              <a:t>operare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Au </a:t>
            </a:r>
            <a:r>
              <a:rPr lang="en-US" sz="2400" dirty="0" err="1" smtClean="0">
                <a:solidFill>
                  <a:srgbClr val="FFFF00"/>
                </a:solidFill>
              </a:rPr>
              <a:t>negociat</a:t>
            </a:r>
            <a:r>
              <a:rPr lang="en-US" sz="2400" dirty="0" smtClean="0">
                <a:solidFill>
                  <a:srgbClr val="FFFF00"/>
                </a:solidFill>
              </a:rPr>
              <a:t> cu AT&amp;T care </a:t>
            </a:r>
            <a:r>
              <a:rPr lang="en-US" sz="2400" dirty="0" err="1" smtClean="0">
                <a:solidFill>
                  <a:srgbClr val="FFFF00"/>
                </a:solidFill>
              </a:rPr>
              <a:t>avea</a:t>
            </a:r>
            <a:r>
              <a:rPr lang="en-US" sz="2400" dirty="0" smtClean="0">
                <a:solidFill>
                  <a:srgbClr val="FFFF00"/>
                </a:solidFill>
              </a:rPr>
              <a:t> UNIX </a:t>
            </a:r>
            <a:r>
              <a:rPr lang="en-US" sz="2400" dirty="0" err="1" smtClean="0">
                <a:solidFill>
                  <a:srgbClr val="FFFF00"/>
                </a:solidFill>
              </a:rPr>
              <a:t>dar</a:t>
            </a:r>
            <a:r>
              <a:rPr lang="en-US" sz="2400" dirty="0" smtClean="0">
                <a:solidFill>
                  <a:srgbClr val="FFFF00"/>
                </a:solidFill>
              </a:rPr>
              <a:t> nu s-au </a:t>
            </a:r>
            <a:r>
              <a:rPr lang="en-US" sz="2400" dirty="0" err="1" smtClean="0">
                <a:solidFill>
                  <a:srgbClr val="FFFF00"/>
                </a:solidFill>
              </a:rPr>
              <a:t>inteles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Bill Gates a </a:t>
            </a:r>
            <a:r>
              <a:rPr lang="en-US" sz="2400" dirty="0" err="1" smtClean="0">
                <a:solidFill>
                  <a:srgbClr val="FFFF00"/>
                </a:solidFill>
              </a:rPr>
              <a:t>aflat</a:t>
            </a:r>
            <a:r>
              <a:rPr lang="en-US" sz="2400" dirty="0" smtClean="0">
                <a:solidFill>
                  <a:srgbClr val="FFFF00"/>
                </a:solidFill>
              </a:rPr>
              <a:t> de </a:t>
            </a:r>
            <a:r>
              <a:rPr lang="en-US" sz="2400" dirty="0" err="1" smtClean="0">
                <a:solidFill>
                  <a:srgbClr val="FFFF00"/>
                </a:solidFill>
              </a:rPr>
              <a:t>acest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lucru</a:t>
            </a:r>
            <a:r>
              <a:rPr lang="en-US" sz="2400" dirty="0" smtClean="0">
                <a:solidFill>
                  <a:srgbClr val="FFFF00"/>
                </a:solidFill>
              </a:rPr>
              <a:t>, a </a:t>
            </a:r>
            <a:r>
              <a:rPr lang="en-US" sz="2400" dirty="0" err="1" smtClean="0">
                <a:solidFill>
                  <a:srgbClr val="FFFF00"/>
                </a:solidFill>
              </a:rPr>
              <a:t>cumparat</a:t>
            </a:r>
            <a:r>
              <a:rPr lang="en-US" sz="2400" dirty="0" smtClean="0">
                <a:solidFill>
                  <a:srgbClr val="FFFF00"/>
                </a:solidFill>
              </a:rPr>
              <a:t> QDOS de la o </a:t>
            </a:r>
            <a:r>
              <a:rPr lang="en-US" sz="2400" dirty="0" err="1" smtClean="0">
                <a:solidFill>
                  <a:srgbClr val="FFFF00"/>
                </a:solidFill>
              </a:rPr>
              <a:t>companie</a:t>
            </a:r>
            <a:r>
              <a:rPr lang="en-US" sz="2400" dirty="0" smtClean="0">
                <a:solidFill>
                  <a:srgbClr val="FFFF00"/>
                </a:solidFill>
              </a:rPr>
              <a:t> din Seattle – Seattle Computer Products - cu 50 000 USD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l-a </a:t>
            </a:r>
            <a:r>
              <a:rPr lang="en-US" sz="2400" dirty="0" err="1" smtClean="0">
                <a:solidFill>
                  <a:srgbClr val="FFFF00"/>
                </a:solidFill>
              </a:rPr>
              <a:t>vandut</a:t>
            </a:r>
            <a:r>
              <a:rPr lang="en-US" sz="2400" dirty="0" smtClean="0">
                <a:solidFill>
                  <a:srgbClr val="FFFF00"/>
                </a:solidFill>
              </a:rPr>
              <a:t> IBM-</a:t>
            </a:r>
            <a:r>
              <a:rPr lang="en-US" sz="2400" dirty="0" err="1" smtClean="0">
                <a:solidFill>
                  <a:srgbClr val="FFFF00"/>
                </a:solidFill>
              </a:rPr>
              <a:t>ului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pastrand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drepturile</a:t>
            </a:r>
            <a:r>
              <a:rPr lang="en-US" sz="2400" dirty="0" smtClean="0">
                <a:solidFill>
                  <a:srgbClr val="FFFF00"/>
                </a:solidFill>
              </a:rPr>
              <a:t> de marketing </a:t>
            </a:r>
            <a:r>
              <a:rPr lang="en-US" sz="2400" dirty="0" err="1" smtClean="0">
                <a:solidFill>
                  <a:srgbClr val="FFFF00"/>
                </a:solidFill>
              </a:rPr>
              <a:t>si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revanzare</a:t>
            </a:r>
            <a:r>
              <a:rPr lang="en-US" sz="2400" dirty="0" smtClean="0">
                <a:solidFill>
                  <a:srgbClr val="FFFF00"/>
                </a:solidFill>
              </a:rPr>
              <a:t> – </a:t>
            </a:r>
            <a:r>
              <a:rPr lang="en-US" sz="2400" dirty="0" err="1" smtClean="0">
                <a:solidFill>
                  <a:srgbClr val="FFFF00"/>
                </a:solidFill>
              </a:rPr>
              <a:t>astfel</a:t>
            </a:r>
            <a:r>
              <a:rPr lang="en-US" sz="2400" dirty="0" smtClean="0">
                <a:solidFill>
                  <a:srgbClr val="FFFF00"/>
                </a:solidFill>
              </a:rPr>
              <a:t> IBM </a:t>
            </a:r>
            <a:r>
              <a:rPr lang="en-US" sz="2400" dirty="0" err="1" smtClean="0">
                <a:solidFill>
                  <a:srgbClr val="FFFF00"/>
                </a:solidFill>
              </a:rPr>
              <a:t>avea</a:t>
            </a:r>
            <a:r>
              <a:rPr lang="en-US" sz="2400" dirty="0" smtClean="0">
                <a:solidFill>
                  <a:srgbClr val="FFFF00"/>
                </a:solidFill>
              </a:rPr>
              <a:t> PC-DOS, Microsoft a </a:t>
            </a:r>
            <a:r>
              <a:rPr lang="en-US" sz="2400" dirty="0" err="1" smtClean="0">
                <a:solidFill>
                  <a:srgbClr val="FFFF00"/>
                </a:solidFill>
              </a:rPr>
              <a:t>pastrat</a:t>
            </a:r>
            <a:r>
              <a:rPr lang="en-US" sz="2400" dirty="0" smtClean="0">
                <a:solidFill>
                  <a:srgbClr val="FFFF00"/>
                </a:solidFill>
              </a:rPr>
              <a:t> MS-DOS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MS-DOS era un system de </a:t>
            </a:r>
            <a:r>
              <a:rPr lang="en-US" sz="2400" dirty="0" err="1" smtClean="0">
                <a:solidFill>
                  <a:srgbClr val="FFFF00"/>
                </a:solidFill>
              </a:rPr>
              <a:t>operare</a:t>
            </a:r>
            <a:r>
              <a:rPr lang="en-US" sz="2400" dirty="0" smtClean="0">
                <a:solidFill>
                  <a:srgbClr val="FFFF00"/>
                </a:solidFill>
              </a:rPr>
              <a:t> single user single task – cu </a:t>
            </a:r>
            <a:r>
              <a:rPr lang="en-US" sz="2400" dirty="0" err="1" smtClean="0">
                <a:solidFill>
                  <a:srgbClr val="FFFF00"/>
                </a:solidFill>
              </a:rPr>
              <a:t>toate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acestea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datorita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usurintei</a:t>
            </a:r>
            <a:r>
              <a:rPr lang="en-US" sz="2400" dirty="0" smtClean="0">
                <a:solidFill>
                  <a:srgbClr val="FFFF00"/>
                </a:solidFill>
              </a:rPr>
              <a:t> in </a:t>
            </a:r>
            <a:r>
              <a:rPr lang="en-US" sz="2400" dirty="0" err="1" smtClean="0">
                <a:solidFill>
                  <a:srgbClr val="FFFF00"/>
                </a:solidFill>
              </a:rPr>
              <a:t>folosire</a:t>
            </a:r>
            <a:r>
              <a:rPr lang="en-US" sz="2400" dirty="0" smtClean="0">
                <a:solidFill>
                  <a:srgbClr val="FFFF00"/>
                </a:solidFill>
              </a:rPr>
              <a:t> a </a:t>
            </a:r>
            <a:r>
              <a:rPr lang="en-US" sz="2400" dirty="0" err="1" smtClean="0">
                <a:solidFill>
                  <a:srgbClr val="FFFF00"/>
                </a:solidFill>
              </a:rPr>
              <a:t>devenit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foarte</a:t>
            </a:r>
            <a:r>
              <a:rPr lang="en-US" sz="2400" dirty="0" smtClean="0">
                <a:solidFill>
                  <a:srgbClr val="FFFF00"/>
                </a:solidFill>
              </a:rPr>
              <a:t> popular, </a:t>
            </a:r>
            <a:r>
              <a:rPr lang="en-US" sz="2400" dirty="0" err="1" smtClean="0">
                <a:solidFill>
                  <a:srgbClr val="FFFF00"/>
                </a:solidFill>
              </a:rPr>
              <a:t>aducand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foarte</a:t>
            </a:r>
            <a:r>
              <a:rPr lang="en-US" sz="2400" dirty="0" smtClean="0">
                <a:solidFill>
                  <a:srgbClr val="FFFF00"/>
                </a:solidFill>
              </a:rPr>
              <a:t> multi </a:t>
            </a:r>
            <a:r>
              <a:rPr lang="en-US" sz="2400" dirty="0" err="1" smtClean="0">
                <a:solidFill>
                  <a:srgbClr val="FFFF00"/>
                </a:solidFill>
              </a:rPr>
              <a:t>bani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Microsoftului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MS-DOS a </a:t>
            </a:r>
            <a:r>
              <a:rPr lang="en-US" sz="2400" dirty="0" err="1" smtClean="0">
                <a:solidFill>
                  <a:srgbClr val="FFFF00"/>
                </a:solidFill>
              </a:rPr>
              <a:t>continuat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scoata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noi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featureuri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unele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proprii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altele</a:t>
            </a:r>
            <a:r>
              <a:rPr lang="en-US" sz="2400" dirty="0" smtClean="0">
                <a:solidFill>
                  <a:srgbClr val="FFFF00"/>
                </a:solidFill>
              </a:rPr>
              <a:t> “</a:t>
            </a:r>
            <a:r>
              <a:rPr lang="en-US" sz="2400" dirty="0" err="1" smtClean="0">
                <a:solidFill>
                  <a:srgbClr val="FFFF00"/>
                </a:solidFill>
              </a:rPr>
              <a:t>preluate</a:t>
            </a:r>
            <a:r>
              <a:rPr lang="en-US" sz="2400" dirty="0" smtClean="0">
                <a:solidFill>
                  <a:srgbClr val="FFFF00"/>
                </a:solidFill>
              </a:rPr>
              <a:t>” de la </a:t>
            </a:r>
            <a:r>
              <a:rPr lang="en-US" sz="2400" dirty="0" err="1" smtClean="0">
                <a:solidFill>
                  <a:srgbClr val="FFFF00"/>
                </a:solidFill>
              </a:rPr>
              <a:t>alte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companii</a:t>
            </a:r>
            <a:r>
              <a:rPr lang="en-US" sz="2400" dirty="0" smtClean="0">
                <a:solidFill>
                  <a:srgbClr val="FFFF00"/>
                </a:solidFill>
              </a:rPr>
              <a:t>:</a:t>
            </a:r>
          </a:p>
          <a:p>
            <a:pPr lvl="1"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</a:rPr>
              <a:t>1.25 a </a:t>
            </a:r>
            <a:r>
              <a:rPr lang="en-US" sz="2200" dirty="0" err="1" smtClean="0">
                <a:solidFill>
                  <a:srgbClr val="FFFF00"/>
                </a:solidFill>
              </a:rPr>
              <a:t>adus</a:t>
            </a:r>
            <a:r>
              <a:rPr lang="en-US" sz="2200" dirty="0" smtClean="0">
                <a:solidFill>
                  <a:srgbClr val="FFFF00"/>
                </a:solidFill>
              </a:rPr>
              <a:t> support </a:t>
            </a:r>
            <a:r>
              <a:rPr lang="en-US" sz="2200" dirty="0" err="1" smtClean="0">
                <a:solidFill>
                  <a:srgbClr val="FFFF00"/>
                </a:solidFill>
              </a:rPr>
              <a:t>pentru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citirea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benzii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magnetice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pe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ambele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parti</a:t>
            </a:r>
            <a:r>
              <a:rPr lang="en-US" sz="2200" dirty="0" smtClean="0">
                <a:solidFill>
                  <a:srgbClr val="FFFF00"/>
                </a:solidFill>
              </a:rPr>
              <a:t>, </a:t>
            </a:r>
            <a:r>
              <a:rPr lang="en-US" sz="2200" dirty="0" err="1" smtClean="0">
                <a:solidFill>
                  <a:srgbClr val="FFFF00"/>
                </a:solidFill>
              </a:rPr>
              <a:t>nemaifiind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necesara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intoarcerii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dischetelor</a:t>
            </a:r>
            <a:r>
              <a:rPr lang="en-US" sz="2200" dirty="0" smtClean="0">
                <a:solidFill>
                  <a:srgbClr val="FFFF00"/>
                </a:solidFill>
              </a:rPr>
              <a:t> cu </a:t>
            </a:r>
            <a:r>
              <a:rPr lang="en-US" sz="2200" dirty="0" err="1" smtClean="0">
                <a:solidFill>
                  <a:srgbClr val="FFFF00"/>
                </a:solidFill>
              </a:rPr>
              <a:t>doua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parti</a:t>
            </a:r>
            <a:endParaRPr lang="en-US" sz="2200" dirty="0" smtClean="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</a:rPr>
              <a:t>2.0 a </a:t>
            </a:r>
            <a:r>
              <a:rPr lang="en-US" sz="2200" dirty="0" err="1" smtClean="0">
                <a:solidFill>
                  <a:srgbClr val="FFFF00"/>
                </a:solidFill>
              </a:rPr>
              <a:t>adaugat</a:t>
            </a:r>
            <a:r>
              <a:rPr lang="en-US" sz="2200" dirty="0" smtClean="0">
                <a:solidFill>
                  <a:srgbClr val="FFFF00"/>
                </a:solidFill>
              </a:rPr>
              <a:t> support </a:t>
            </a:r>
            <a:r>
              <a:rPr lang="en-US" sz="2200" dirty="0" err="1" smtClean="0">
                <a:solidFill>
                  <a:srgbClr val="FFFF00"/>
                </a:solidFill>
              </a:rPr>
              <a:t>pentru</a:t>
            </a:r>
            <a:r>
              <a:rPr lang="en-US" sz="2200" dirty="0" smtClean="0">
                <a:solidFill>
                  <a:srgbClr val="FFFF00"/>
                </a:solidFill>
              </a:rPr>
              <a:t> hard </a:t>
            </a:r>
            <a:r>
              <a:rPr lang="en-US" sz="2200" dirty="0" err="1" smtClean="0">
                <a:solidFill>
                  <a:srgbClr val="FFFF00"/>
                </a:solidFill>
              </a:rPr>
              <a:t>diskul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imens</a:t>
            </a:r>
            <a:r>
              <a:rPr lang="en-US" sz="2200" dirty="0" smtClean="0">
                <a:solidFill>
                  <a:srgbClr val="FFFF00"/>
                </a:solidFill>
              </a:rPr>
              <a:t> de 10 MB al IBM – </a:t>
            </a:r>
            <a:r>
              <a:rPr lang="en-US" sz="2200" dirty="0" err="1" smtClean="0">
                <a:solidFill>
                  <a:srgbClr val="FFFF00"/>
                </a:solidFill>
              </a:rPr>
              <a:t>lucru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invatat</a:t>
            </a:r>
            <a:r>
              <a:rPr lang="en-US" sz="2200" dirty="0" smtClean="0">
                <a:solidFill>
                  <a:srgbClr val="FFFF00"/>
                </a:solidFill>
              </a:rPr>
              <a:t> din UNIX</a:t>
            </a:r>
          </a:p>
          <a:p>
            <a:pPr lvl="1"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</a:rPr>
              <a:t>3.0 a </a:t>
            </a:r>
            <a:r>
              <a:rPr lang="en-US" sz="2200" dirty="0" err="1" smtClean="0">
                <a:solidFill>
                  <a:srgbClr val="FFFF00"/>
                </a:solidFill>
              </a:rPr>
              <a:t>adaugat</a:t>
            </a:r>
            <a:r>
              <a:rPr lang="en-US" sz="2200" dirty="0" smtClean="0">
                <a:solidFill>
                  <a:srgbClr val="FFFF00"/>
                </a:solidFill>
              </a:rPr>
              <a:t> support </a:t>
            </a:r>
            <a:r>
              <a:rPr lang="en-US" sz="2200" dirty="0" err="1" smtClean="0">
                <a:solidFill>
                  <a:srgbClr val="FFFF00"/>
                </a:solidFill>
              </a:rPr>
              <a:t>pentru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diskuri</a:t>
            </a:r>
            <a:r>
              <a:rPr lang="en-US" sz="2200" dirty="0" smtClean="0">
                <a:solidFill>
                  <a:srgbClr val="FFFF00"/>
                </a:solidFill>
              </a:rPr>
              <a:t> de 32 MB, </a:t>
            </a:r>
            <a:r>
              <a:rPr lang="en-US" sz="2200" dirty="0" err="1" smtClean="0">
                <a:solidFill>
                  <a:srgbClr val="FFFF00"/>
                </a:solidFill>
              </a:rPr>
              <a:t>si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dischete</a:t>
            </a:r>
            <a:r>
              <a:rPr lang="en-US" sz="2200" dirty="0" smtClean="0">
                <a:solidFill>
                  <a:srgbClr val="FFFF00"/>
                </a:solidFill>
              </a:rPr>
              <a:t> de 1.2 MB, </a:t>
            </a:r>
          </a:p>
          <a:p>
            <a:pPr lvl="1"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</a:rPr>
              <a:t>3.1 a </a:t>
            </a:r>
            <a:r>
              <a:rPr lang="en-US" sz="2200" dirty="0" err="1" smtClean="0">
                <a:solidFill>
                  <a:srgbClr val="FFFF00"/>
                </a:solidFill>
              </a:rPr>
              <a:t>adaugat</a:t>
            </a:r>
            <a:r>
              <a:rPr lang="en-US" sz="2200" dirty="0" smtClean="0">
                <a:solidFill>
                  <a:srgbClr val="FFFF00"/>
                </a:solidFill>
              </a:rPr>
              <a:t> support de networking</a:t>
            </a:r>
          </a:p>
        </p:txBody>
      </p:sp>
    </p:spTree>
    <p:extLst>
      <p:ext uri="{BB962C8B-B14F-4D97-AF65-F5344CB8AC3E}">
        <p14:creationId xmlns:p14="http://schemas.microsoft.com/office/powerpoint/2010/main" val="21542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/>
          <a:lstStyle/>
          <a:p>
            <a:r>
              <a:rPr lang="en-US" dirty="0" err="1" smtClean="0"/>
              <a:t>Aparitia</a:t>
            </a:r>
            <a:r>
              <a:rPr lang="en-US" dirty="0" smtClean="0"/>
              <a:t> WINDOWS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994" y="1859974"/>
            <a:ext cx="10569142" cy="4207548"/>
          </a:xfrm>
        </p:spPr>
        <p:txBody>
          <a:bodyPr>
            <a:normAutofit fontScale="92500"/>
          </a:bodyPr>
          <a:lstStyle/>
          <a:p>
            <a:pPr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</a:rPr>
              <a:t>In 1984 </a:t>
            </a:r>
            <a:r>
              <a:rPr lang="en-US" sz="2200" dirty="0" err="1" smtClean="0">
                <a:solidFill>
                  <a:srgbClr val="FFFF00"/>
                </a:solidFill>
              </a:rPr>
              <a:t>pe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piata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computerelor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personale</a:t>
            </a:r>
            <a:r>
              <a:rPr lang="en-US" sz="2200" dirty="0" smtClean="0">
                <a:solidFill>
                  <a:srgbClr val="FFFF00"/>
                </a:solidFill>
              </a:rPr>
              <a:t> Apple introduce user interface – nu e </a:t>
            </a:r>
            <a:r>
              <a:rPr lang="en-US" sz="2200" dirty="0" err="1" smtClean="0">
                <a:solidFill>
                  <a:srgbClr val="FFFF00"/>
                </a:solidFill>
              </a:rPr>
              <a:t>inventie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proprie</a:t>
            </a:r>
            <a:r>
              <a:rPr lang="en-US" sz="2200" dirty="0" smtClean="0">
                <a:solidFill>
                  <a:srgbClr val="FFFF00"/>
                </a:solidFill>
              </a:rPr>
              <a:t> ci e </a:t>
            </a:r>
            <a:r>
              <a:rPr lang="en-US" sz="2200" dirty="0" err="1" smtClean="0">
                <a:solidFill>
                  <a:srgbClr val="FFFF00"/>
                </a:solidFill>
              </a:rPr>
              <a:t>preluata</a:t>
            </a:r>
            <a:r>
              <a:rPr lang="en-US" sz="2200" dirty="0" smtClean="0">
                <a:solidFill>
                  <a:srgbClr val="FFFF00"/>
                </a:solidFill>
              </a:rPr>
              <a:t> de la Xerox, </a:t>
            </a:r>
            <a:r>
              <a:rPr lang="en-US" sz="2200" dirty="0" err="1" smtClean="0">
                <a:solidFill>
                  <a:srgbClr val="FFFF00"/>
                </a:solidFill>
              </a:rPr>
              <a:t>dar</a:t>
            </a:r>
            <a:r>
              <a:rPr lang="en-US" sz="2200" dirty="0" smtClean="0">
                <a:solidFill>
                  <a:srgbClr val="FFFF00"/>
                </a:solidFill>
              </a:rPr>
              <a:t> nu a </a:t>
            </a:r>
            <a:r>
              <a:rPr lang="en-US" sz="2200" dirty="0" err="1" smtClean="0">
                <a:solidFill>
                  <a:srgbClr val="FFFF00"/>
                </a:solidFill>
              </a:rPr>
              <a:t>avut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prea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mult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succes</a:t>
            </a:r>
            <a:endParaRPr lang="en-US" sz="22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200" dirty="0" err="1" smtClean="0">
                <a:solidFill>
                  <a:srgbClr val="FFFF00"/>
                </a:solidFill>
              </a:rPr>
              <a:t>Microsoftului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i</a:t>
            </a:r>
            <a:r>
              <a:rPr lang="en-US" sz="2200" dirty="0" smtClean="0">
                <a:solidFill>
                  <a:srgbClr val="FFFF00"/>
                </a:solidFill>
              </a:rPr>
              <a:t>-au </a:t>
            </a:r>
            <a:r>
              <a:rPr lang="en-US" sz="2200" dirty="0" err="1" smtClean="0">
                <a:solidFill>
                  <a:srgbClr val="FFFF00"/>
                </a:solidFill>
              </a:rPr>
              <a:t>luat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ani</a:t>
            </a:r>
            <a:r>
              <a:rPr lang="en-US" sz="2200" dirty="0" smtClean="0">
                <a:solidFill>
                  <a:srgbClr val="FFFF00"/>
                </a:solidFill>
              </a:rPr>
              <a:t> de </a:t>
            </a:r>
            <a:r>
              <a:rPr lang="en-US" sz="2200" dirty="0" err="1" smtClean="0">
                <a:solidFill>
                  <a:srgbClr val="FFFF00"/>
                </a:solidFill>
              </a:rPr>
              <a:t>zile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sa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isi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dezvolte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propriul</a:t>
            </a:r>
            <a:r>
              <a:rPr lang="en-US" sz="2200" dirty="0" smtClean="0">
                <a:solidFill>
                  <a:srgbClr val="FFFF00"/>
                </a:solidFill>
              </a:rPr>
              <a:t> GUI, o </a:t>
            </a:r>
            <a:r>
              <a:rPr lang="en-US" sz="2200" dirty="0" err="1" smtClean="0">
                <a:solidFill>
                  <a:srgbClr val="FFFF00"/>
                </a:solidFill>
              </a:rPr>
              <a:t>tentativa</a:t>
            </a:r>
            <a:r>
              <a:rPr lang="en-US" sz="2200" dirty="0" smtClean="0">
                <a:solidFill>
                  <a:srgbClr val="FFFF00"/>
                </a:solidFill>
              </a:rPr>
              <a:t> au </a:t>
            </a:r>
            <a:r>
              <a:rPr lang="en-US" sz="2200" dirty="0" err="1" smtClean="0">
                <a:solidFill>
                  <a:srgbClr val="FFFF00"/>
                </a:solidFill>
              </a:rPr>
              <a:t>avut</a:t>
            </a:r>
            <a:r>
              <a:rPr lang="en-US" sz="2200" dirty="0" smtClean="0">
                <a:solidFill>
                  <a:srgbClr val="FFFF00"/>
                </a:solidFill>
              </a:rPr>
              <a:t> in 1990 cu Windows 3.0, </a:t>
            </a:r>
            <a:r>
              <a:rPr lang="en-US" sz="2200" dirty="0" err="1" smtClean="0">
                <a:solidFill>
                  <a:srgbClr val="FFFF00"/>
                </a:solidFill>
              </a:rPr>
              <a:t>dar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primul</a:t>
            </a:r>
            <a:r>
              <a:rPr lang="en-US" sz="2200" dirty="0" smtClean="0">
                <a:solidFill>
                  <a:srgbClr val="FFFF00"/>
                </a:solidFill>
              </a:rPr>
              <a:t> success </a:t>
            </a:r>
            <a:r>
              <a:rPr lang="en-US" sz="2200" dirty="0" err="1" smtClean="0">
                <a:solidFill>
                  <a:srgbClr val="FFFF00"/>
                </a:solidFill>
              </a:rPr>
              <a:t>adevarat</a:t>
            </a:r>
            <a:r>
              <a:rPr lang="en-US" sz="2200" dirty="0" smtClean="0">
                <a:solidFill>
                  <a:srgbClr val="FFFF00"/>
                </a:solidFill>
              </a:rPr>
              <a:t> l-au </a:t>
            </a:r>
            <a:r>
              <a:rPr lang="en-US" sz="2200" dirty="0" err="1" smtClean="0">
                <a:solidFill>
                  <a:srgbClr val="FFFF00"/>
                </a:solidFill>
              </a:rPr>
              <a:t>avut</a:t>
            </a:r>
            <a:r>
              <a:rPr lang="en-US" sz="2200" dirty="0" smtClean="0">
                <a:solidFill>
                  <a:srgbClr val="FFFF00"/>
                </a:solidFill>
              </a:rPr>
              <a:t> cu Windows 95 </a:t>
            </a:r>
            <a:r>
              <a:rPr lang="en-US" sz="2200" dirty="0" err="1" smtClean="0">
                <a:solidFill>
                  <a:srgbClr val="FFFF00"/>
                </a:solidFill>
              </a:rPr>
              <a:t>si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apoi</a:t>
            </a:r>
            <a:r>
              <a:rPr lang="en-US" sz="2200" dirty="0" smtClean="0">
                <a:solidFill>
                  <a:srgbClr val="FFFF00"/>
                </a:solidFill>
              </a:rPr>
              <a:t> cu Windows 98</a:t>
            </a:r>
          </a:p>
          <a:p>
            <a:pPr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</a:rPr>
              <a:t>Windows 95 </a:t>
            </a:r>
            <a:r>
              <a:rPr lang="en-US" sz="2200" dirty="0" err="1" smtClean="0">
                <a:solidFill>
                  <a:srgbClr val="FFFF00"/>
                </a:solidFill>
              </a:rPr>
              <a:t>si</a:t>
            </a:r>
            <a:r>
              <a:rPr lang="en-US" sz="2200" dirty="0" smtClean="0">
                <a:solidFill>
                  <a:srgbClr val="FFFF00"/>
                </a:solidFill>
              </a:rPr>
              <a:t> Windows 98 </a:t>
            </a:r>
            <a:r>
              <a:rPr lang="en-US" sz="2200" dirty="0" err="1" smtClean="0">
                <a:solidFill>
                  <a:srgbClr val="FFFF00"/>
                </a:solidFill>
              </a:rPr>
              <a:t>rulau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peste</a:t>
            </a:r>
            <a:r>
              <a:rPr lang="en-US" sz="2200" dirty="0" smtClean="0">
                <a:solidFill>
                  <a:srgbClr val="FFFF00"/>
                </a:solidFill>
              </a:rPr>
              <a:t> MS-DOS</a:t>
            </a:r>
          </a:p>
          <a:p>
            <a:pPr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</a:rPr>
              <a:t>Au </a:t>
            </a:r>
            <a:r>
              <a:rPr lang="en-US" sz="2200" dirty="0" err="1" smtClean="0">
                <a:solidFill>
                  <a:srgbClr val="FFFF00"/>
                </a:solidFill>
              </a:rPr>
              <a:t>continuat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sa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dezvolte</a:t>
            </a:r>
            <a:r>
              <a:rPr lang="en-US" sz="2200" dirty="0" smtClean="0">
                <a:solidFill>
                  <a:srgbClr val="FFFF00"/>
                </a:solidFill>
              </a:rPr>
              <a:t> un </a:t>
            </a:r>
            <a:r>
              <a:rPr lang="en-US" sz="2200" dirty="0" err="1" smtClean="0">
                <a:solidFill>
                  <a:srgbClr val="FFFF00"/>
                </a:solidFill>
              </a:rPr>
              <a:t>nou</a:t>
            </a:r>
            <a:r>
              <a:rPr lang="en-US" sz="2200" dirty="0" smtClean="0">
                <a:solidFill>
                  <a:srgbClr val="FFFF00"/>
                </a:solidFill>
              </a:rPr>
              <a:t> system de </a:t>
            </a:r>
            <a:r>
              <a:rPr lang="en-US" sz="2200" dirty="0" err="1" smtClean="0">
                <a:solidFill>
                  <a:srgbClr val="FFFF00"/>
                </a:solidFill>
              </a:rPr>
              <a:t>operare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impreuna</a:t>
            </a:r>
            <a:r>
              <a:rPr lang="en-US" sz="2200" dirty="0" smtClean="0">
                <a:solidFill>
                  <a:srgbClr val="FFFF00"/>
                </a:solidFill>
              </a:rPr>
              <a:t> cu IBM OS/2, </a:t>
            </a:r>
            <a:r>
              <a:rPr lang="en-US" sz="2200" dirty="0" err="1" smtClean="0">
                <a:solidFill>
                  <a:srgbClr val="FFFF00"/>
                </a:solidFill>
              </a:rPr>
              <a:t>dar</a:t>
            </a:r>
            <a:r>
              <a:rPr lang="en-US" sz="2200" dirty="0" smtClean="0">
                <a:solidFill>
                  <a:srgbClr val="FFFF00"/>
                </a:solidFill>
              </a:rPr>
              <a:t> l-au </a:t>
            </a:r>
            <a:r>
              <a:rPr lang="en-US" sz="2200" dirty="0" err="1" smtClean="0">
                <a:solidFill>
                  <a:srgbClr val="FFFF00"/>
                </a:solidFill>
              </a:rPr>
              <a:t>abandonat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si</a:t>
            </a:r>
            <a:r>
              <a:rPr lang="en-US" sz="2200" dirty="0" smtClean="0">
                <a:solidFill>
                  <a:srgbClr val="FFFF00"/>
                </a:solidFill>
              </a:rPr>
              <a:t> au </a:t>
            </a:r>
            <a:r>
              <a:rPr lang="en-US" sz="2200" dirty="0" err="1" smtClean="0">
                <a:solidFill>
                  <a:srgbClr val="FFFF00"/>
                </a:solidFill>
              </a:rPr>
              <a:t>dezvoltat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propriul</a:t>
            </a:r>
            <a:r>
              <a:rPr lang="en-US" sz="2200" dirty="0" smtClean="0">
                <a:solidFill>
                  <a:srgbClr val="FFFF00"/>
                </a:solidFill>
              </a:rPr>
              <a:t> system de </a:t>
            </a:r>
            <a:r>
              <a:rPr lang="en-US" sz="2200" dirty="0" err="1" smtClean="0">
                <a:solidFill>
                  <a:srgbClr val="FFFF00"/>
                </a:solidFill>
              </a:rPr>
              <a:t>operare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WindowsNT</a:t>
            </a:r>
            <a:r>
              <a:rPr lang="en-US" sz="2200" dirty="0" smtClean="0">
                <a:solidFill>
                  <a:srgbClr val="FFFF00"/>
                </a:solidFill>
              </a:rPr>
              <a:t>, </a:t>
            </a:r>
            <a:r>
              <a:rPr lang="en-US" sz="2200" dirty="0" err="1" smtClean="0">
                <a:solidFill>
                  <a:srgbClr val="FFFF00"/>
                </a:solidFill>
              </a:rPr>
              <a:t>pe</a:t>
            </a:r>
            <a:r>
              <a:rPr lang="en-US" sz="2200" dirty="0" smtClean="0">
                <a:solidFill>
                  <a:srgbClr val="FFFF00"/>
                </a:solidFill>
              </a:rPr>
              <a:t> care </a:t>
            </a:r>
            <a:r>
              <a:rPr lang="en-US" sz="2200" dirty="0" err="1" smtClean="0">
                <a:solidFill>
                  <a:srgbClr val="FFFF00"/>
                </a:solidFill>
              </a:rPr>
              <a:t>il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putem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numi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probabil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primul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succes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propriu</a:t>
            </a:r>
            <a:r>
              <a:rPr lang="en-US" sz="2200" dirty="0" smtClean="0">
                <a:solidFill>
                  <a:srgbClr val="FFFF00"/>
                </a:solidFill>
              </a:rPr>
              <a:t> al Microsoft</a:t>
            </a:r>
          </a:p>
          <a:p>
            <a:pPr algn="just">
              <a:buFontTx/>
              <a:buChar char="-"/>
            </a:pPr>
            <a:r>
              <a:rPr lang="en-US" sz="2200" dirty="0" err="1" smtClean="0">
                <a:solidFill>
                  <a:srgbClr val="FFFF00"/>
                </a:solidFill>
              </a:rPr>
              <a:t>Pe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platforma</a:t>
            </a:r>
            <a:r>
              <a:rPr lang="en-US" sz="2200" dirty="0" smtClean="0">
                <a:solidFill>
                  <a:srgbClr val="FFFF00"/>
                </a:solidFill>
              </a:rPr>
              <a:t> NT s-au </a:t>
            </a:r>
            <a:r>
              <a:rPr lang="en-US" sz="2200" dirty="0" err="1" smtClean="0">
                <a:solidFill>
                  <a:srgbClr val="FFFF00"/>
                </a:solidFill>
              </a:rPr>
              <a:t>dezvoltat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sistemele</a:t>
            </a:r>
            <a:r>
              <a:rPr lang="en-US" sz="2200" dirty="0" smtClean="0">
                <a:solidFill>
                  <a:srgbClr val="FFFF00"/>
                </a:solidFill>
              </a:rPr>
              <a:t> de </a:t>
            </a:r>
            <a:r>
              <a:rPr lang="en-US" sz="2200" dirty="0" err="1" smtClean="0">
                <a:solidFill>
                  <a:srgbClr val="FFFF00"/>
                </a:solidFill>
              </a:rPr>
              <a:t>operare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moderne</a:t>
            </a:r>
            <a:r>
              <a:rPr lang="en-US" sz="2200" dirty="0" smtClean="0">
                <a:solidFill>
                  <a:srgbClr val="FFFF00"/>
                </a:solidFill>
              </a:rPr>
              <a:t> Windows2000, </a:t>
            </a:r>
            <a:r>
              <a:rPr lang="en-US" sz="2200" dirty="0" err="1" smtClean="0">
                <a:solidFill>
                  <a:srgbClr val="FFFF00"/>
                </a:solidFill>
              </a:rPr>
              <a:t>WindowsXP</a:t>
            </a:r>
            <a:r>
              <a:rPr lang="en-US" sz="2200" dirty="0" smtClean="0">
                <a:solidFill>
                  <a:srgbClr val="FFFF00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0589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94" y="299796"/>
            <a:ext cx="8534400" cy="1113369"/>
          </a:xfrm>
        </p:spPr>
        <p:txBody>
          <a:bodyPr/>
          <a:lstStyle/>
          <a:p>
            <a:r>
              <a:rPr lang="en-US" dirty="0" smtClean="0"/>
              <a:t>WINDOWS in </a:t>
            </a:r>
            <a:r>
              <a:rPr lang="en-US" dirty="0" err="1" smtClean="0"/>
              <a:t>zilele</a:t>
            </a:r>
            <a:r>
              <a:rPr lang="en-US" dirty="0" smtClean="0"/>
              <a:t> </a:t>
            </a:r>
            <a:r>
              <a:rPr lang="en-US" dirty="0" err="1" smtClean="0"/>
              <a:t>noastre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994" y="1859974"/>
            <a:ext cx="10569142" cy="4207548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</a:rPr>
              <a:t>Windows 95 – a </a:t>
            </a:r>
            <a:r>
              <a:rPr lang="en-US" sz="2200" dirty="0" err="1" smtClean="0">
                <a:solidFill>
                  <a:srgbClr val="FFFF00"/>
                </a:solidFill>
              </a:rPr>
              <a:t>facut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trecerea</a:t>
            </a:r>
            <a:r>
              <a:rPr lang="en-US" sz="2200" dirty="0" smtClean="0">
                <a:solidFill>
                  <a:srgbClr val="FFFF00"/>
                </a:solidFill>
              </a:rPr>
              <a:t> de la 16 </a:t>
            </a:r>
            <a:r>
              <a:rPr lang="en-US" sz="2200" dirty="0" err="1" smtClean="0">
                <a:solidFill>
                  <a:srgbClr val="FFFF00"/>
                </a:solidFill>
              </a:rPr>
              <a:t>biti</a:t>
            </a:r>
            <a:r>
              <a:rPr lang="en-US" sz="2200" dirty="0" smtClean="0">
                <a:solidFill>
                  <a:srgbClr val="FFFF00"/>
                </a:solidFill>
              </a:rPr>
              <a:t> la 32 de </a:t>
            </a:r>
            <a:r>
              <a:rPr lang="en-US" sz="2200" dirty="0" err="1" smtClean="0">
                <a:solidFill>
                  <a:srgbClr val="FFFF00"/>
                </a:solidFill>
              </a:rPr>
              <a:t>biti</a:t>
            </a:r>
            <a:endParaRPr lang="en-US" sz="2200" dirty="0" smtClean="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</a:rPr>
              <a:t>Windows 98 – a </a:t>
            </a:r>
            <a:r>
              <a:rPr lang="en-US" sz="2200" dirty="0" err="1" smtClean="0">
                <a:solidFill>
                  <a:srgbClr val="FFFF00"/>
                </a:solidFill>
              </a:rPr>
              <a:t>venit</a:t>
            </a:r>
            <a:r>
              <a:rPr lang="en-US" sz="2200" dirty="0" smtClean="0">
                <a:solidFill>
                  <a:srgbClr val="FFFF00"/>
                </a:solidFill>
              </a:rPr>
              <a:t> cu Internet Explorer </a:t>
            </a:r>
            <a:r>
              <a:rPr lang="en-US" sz="2200" dirty="0" err="1" smtClean="0">
                <a:solidFill>
                  <a:srgbClr val="FFFF00"/>
                </a:solidFill>
              </a:rPr>
              <a:t>pe</a:t>
            </a:r>
            <a:r>
              <a:rPr lang="en-US" sz="2200" dirty="0" smtClean="0">
                <a:solidFill>
                  <a:srgbClr val="FFFF00"/>
                </a:solidFill>
              </a:rPr>
              <a:t> care Microsoft l-a </a:t>
            </a:r>
            <a:r>
              <a:rPr lang="en-US" sz="2200" dirty="0" err="1" smtClean="0">
                <a:solidFill>
                  <a:srgbClr val="FFFF00"/>
                </a:solidFill>
              </a:rPr>
              <a:t>cumparat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pe</a:t>
            </a:r>
            <a:r>
              <a:rPr lang="en-US" sz="2200" dirty="0" smtClean="0">
                <a:solidFill>
                  <a:srgbClr val="FFFF00"/>
                </a:solidFill>
              </a:rPr>
              <a:t> o </a:t>
            </a:r>
            <a:r>
              <a:rPr lang="en-US" sz="2200" dirty="0" err="1" smtClean="0">
                <a:solidFill>
                  <a:srgbClr val="FFFF00"/>
                </a:solidFill>
              </a:rPr>
              <a:t>suma</a:t>
            </a:r>
            <a:r>
              <a:rPr lang="en-US" sz="2200" dirty="0" smtClean="0">
                <a:solidFill>
                  <a:srgbClr val="FFFF00"/>
                </a:solidFill>
              </a:rPr>
              <a:t> mica cu </a:t>
            </a:r>
            <a:r>
              <a:rPr lang="en-US" sz="2200" dirty="0" err="1" smtClean="0">
                <a:solidFill>
                  <a:srgbClr val="FFFF00"/>
                </a:solidFill>
              </a:rPr>
              <a:t>promisiunea</a:t>
            </a:r>
            <a:r>
              <a:rPr lang="en-US" sz="2200" dirty="0" smtClean="0">
                <a:solidFill>
                  <a:srgbClr val="FFFF00"/>
                </a:solidFill>
              </a:rPr>
              <a:t> ca </a:t>
            </a:r>
            <a:r>
              <a:rPr lang="en-US" sz="2200" dirty="0" err="1" smtClean="0">
                <a:solidFill>
                  <a:srgbClr val="FFFF00"/>
                </a:solidFill>
              </a:rPr>
              <a:t>vor</a:t>
            </a:r>
            <a:r>
              <a:rPr lang="en-US" sz="2200" dirty="0" smtClean="0">
                <a:solidFill>
                  <a:srgbClr val="FFFF00"/>
                </a:solidFill>
              </a:rPr>
              <a:t> da </a:t>
            </a:r>
            <a:r>
              <a:rPr lang="en-US" sz="2200" dirty="0" err="1" smtClean="0">
                <a:solidFill>
                  <a:srgbClr val="FFFF00"/>
                </a:solidFill>
              </a:rPr>
              <a:t>procent</a:t>
            </a:r>
            <a:r>
              <a:rPr lang="en-US" sz="2200" dirty="0" smtClean="0">
                <a:solidFill>
                  <a:srgbClr val="FFFF00"/>
                </a:solidFill>
              </a:rPr>
              <a:t> din </a:t>
            </a:r>
            <a:r>
              <a:rPr lang="en-US" sz="2200" dirty="0" err="1" smtClean="0">
                <a:solidFill>
                  <a:srgbClr val="FFFF00"/>
                </a:solidFill>
              </a:rPr>
              <a:t>vanzarile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ulterioare</a:t>
            </a:r>
            <a:r>
              <a:rPr lang="en-US" sz="2200" dirty="0" smtClean="0">
                <a:solidFill>
                  <a:srgbClr val="FFFF00"/>
                </a:solidFill>
              </a:rPr>
              <a:t> – </a:t>
            </a:r>
            <a:r>
              <a:rPr lang="en-US" sz="2200" dirty="0" err="1" smtClean="0">
                <a:solidFill>
                  <a:srgbClr val="FFFF00"/>
                </a:solidFill>
              </a:rPr>
              <a:t>si</a:t>
            </a:r>
            <a:r>
              <a:rPr lang="en-US" sz="2200" dirty="0" smtClean="0">
                <a:solidFill>
                  <a:srgbClr val="FFFF00"/>
                </a:solidFill>
              </a:rPr>
              <a:t> au </a:t>
            </a:r>
            <a:r>
              <a:rPr lang="en-US" sz="2200" dirty="0" err="1" smtClean="0">
                <a:solidFill>
                  <a:srgbClr val="FFFF00"/>
                </a:solidFill>
              </a:rPr>
              <a:t>dat</a:t>
            </a:r>
            <a:r>
              <a:rPr lang="en-US" sz="2200" dirty="0" smtClean="0">
                <a:solidFill>
                  <a:srgbClr val="FFFF00"/>
                </a:solidFill>
              </a:rPr>
              <a:t>, l-au </a:t>
            </a:r>
            <a:r>
              <a:rPr lang="en-US" sz="2200" dirty="0" err="1" smtClean="0">
                <a:solidFill>
                  <a:srgbClr val="FFFF00"/>
                </a:solidFill>
              </a:rPr>
              <a:t>inclus</a:t>
            </a:r>
            <a:r>
              <a:rPr lang="en-US" sz="2200" dirty="0" smtClean="0">
                <a:solidFill>
                  <a:srgbClr val="FFFF00"/>
                </a:solidFill>
              </a:rPr>
              <a:t> gratis in windows </a:t>
            </a:r>
            <a:r>
              <a:rPr lang="en-US" sz="2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, in </a:t>
            </a:r>
            <a:r>
              <a:rPr lang="en-US" sz="22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aceeasi</a:t>
            </a:r>
            <a:r>
              <a:rPr lang="en-US" sz="2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perioada</a:t>
            </a:r>
            <a:r>
              <a:rPr lang="en-US" sz="2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popular era Netscape compart de AOL cu 1 milliard de </a:t>
            </a:r>
            <a:r>
              <a:rPr lang="en-US" sz="22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dolari</a:t>
            </a:r>
            <a:r>
              <a:rPr lang="en-US" sz="2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– </a:t>
            </a:r>
            <a:r>
              <a:rPr lang="en-US" sz="22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mai</a:t>
            </a:r>
            <a:r>
              <a:rPr lang="en-US" sz="2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foloseste</a:t>
            </a:r>
            <a:r>
              <a:rPr lang="en-US" sz="2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cineva</a:t>
            </a:r>
            <a:r>
              <a:rPr lang="en-US" sz="2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Netscape ?</a:t>
            </a:r>
          </a:p>
          <a:p>
            <a:pPr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Windows 2000</a:t>
            </a:r>
          </a:p>
          <a:p>
            <a:pPr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Windows XP</a:t>
            </a:r>
          </a:p>
          <a:p>
            <a:pPr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Windows Vista</a:t>
            </a:r>
          </a:p>
          <a:p>
            <a:pPr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Windows 7</a:t>
            </a:r>
          </a:p>
          <a:p>
            <a:pPr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Windows 8,8.1</a:t>
            </a:r>
          </a:p>
          <a:p>
            <a:pPr algn="just">
              <a:buFontTx/>
              <a:buChar char="-"/>
            </a:pPr>
            <a:r>
              <a:rPr lang="en-US" sz="2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Windows 10</a:t>
            </a:r>
          </a:p>
          <a:p>
            <a:pPr algn="just">
              <a:buFontTx/>
              <a:buChar char="-"/>
            </a:pPr>
            <a:endParaRPr lang="en-US" sz="2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608" y="243136"/>
            <a:ext cx="8534400" cy="981815"/>
          </a:xfrm>
        </p:spPr>
        <p:txBody>
          <a:bodyPr/>
          <a:lstStyle/>
          <a:p>
            <a:r>
              <a:rPr lang="en-US" dirty="0" err="1" smtClean="0"/>
              <a:t>Architectura</a:t>
            </a:r>
            <a:r>
              <a:rPr lang="en-US" dirty="0" smtClean="0"/>
              <a:t> Windows</a:t>
            </a:r>
            <a:endParaRPr lang="en-US" dirty="0"/>
          </a:p>
        </p:txBody>
      </p:sp>
      <p:pic>
        <p:nvPicPr>
          <p:cNvPr id="1026" name="Picture 2" descr="http://2we26u4fam7n16rz3a44uhbe1bq2.wpengine.netdna-cdn.com/wp-content/uploads/032513_1257_WindowsArch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26" y="1544128"/>
            <a:ext cx="9195759" cy="44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338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4036</TotalTime>
  <Words>567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Slice</vt:lpstr>
      <vt:lpstr>Windows overview</vt:lpstr>
      <vt:lpstr>Istoria windowsului</vt:lpstr>
      <vt:lpstr>MS-DOS si IBM PC </vt:lpstr>
      <vt:lpstr>Evolutie MS-DOS </vt:lpstr>
      <vt:lpstr>Aparitia WINDOWS </vt:lpstr>
      <vt:lpstr>WINDOWS in zilele noastre</vt:lpstr>
      <vt:lpstr>Architectura Windows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Lucru cu fisiere</dc:title>
  <dc:creator>Mihai Silviu MURGAN</dc:creator>
  <cp:lastModifiedBy>Mihai Silviu MURGAN</cp:lastModifiedBy>
  <cp:revision>35</cp:revision>
  <dcterms:created xsi:type="dcterms:W3CDTF">2015-10-30T15:33:39Z</dcterms:created>
  <dcterms:modified xsi:type="dcterms:W3CDTF">2016-06-28T17:18:17Z</dcterms:modified>
</cp:coreProperties>
</file>