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96" r:id="rId30"/>
    <p:sldId id="287" r:id="rId31"/>
    <p:sldId id="284" r:id="rId32"/>
    <p:sldId id="285" r:id="rId33"/>
    <p:sldId id="286" r:id="rId34"/>
    <p:sldId id="288" r:id="rId35"/>
    <p:sldId id="290" r:id="rId36"/>
    <p:sldId id="289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pus64.com/digital_learning/data/cyber_forensics_essentials/info_file_system_forensic_analysis.pdf" TargetMode="External"/><Relationship Id="rId2" Type="http://schemas.openxmlformats.org/officeDocument/2006/relationships/hyperlink" Target="https://msdn.microsoft.com/en-us/library/bb470039(v=vs.85)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windows/desktop/gg258117(v=vs.85)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pus64.com/digital_learning/data/cyber_forensics_essentials/info_file_system_forensic_analysis.pdf" TargetMode="External"/><Relationship Id="rId2" Type="http://schemas.openxmlformats.org/officeDocument/2006/relationships/hyperlink" Target="https://msdn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e.scu.edu/~tschwarz/coen252_07Fall/Lectures/NTFS.html" TargetMode="External"/><Relationship Id="rId5" Type="http://schemas.openxmlformats.org/officeDocument/2006/relationships/hyperlink" Target="http://www.grayscale-research.org/new/pdfs/Exploring%20NTFS.pdf" TargetMode="External"/><Relationship Id="rId4" Type="http://schemas.openxmlformats.org/officeDocument/2006/relationships/hyperlink" Target="http://0cch.net/ntfsdoc/attribu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Lucru</a:t>
            </a:r>
            <a:r>
              <a:rPr lang="en-US" dirty="0" smtClean="0"/>
              <a:t> cu </a:t>
            </a:r>
            <a:r>
              <a:rPr lang="en-US" dirty="0" err="1" smtClean="0"/>
              <a:t>fisiere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Cursul</a:t>
            </a:r>
            <a:r>
              <a:rPr lang="en-US" smtClean="0"/>
              <a:t> </a:t>
            </a:r>
            <a:r>
              <a:rPr lang="en-US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735397" cy="5839691"/>
          </a:xfrm>
        </p:spPr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_NTFS_ATTRIBUTE {</a:t>
            </a:r>
          </a:p>
          <a:p>
            <a:r>
              <a:rPr lang="en-US" dirty="0"/>
              <a:t>	DWORD </a:t>
            </a:r>
            <a:r>
              <a:rPr lang="en-US" dirty="0" err="1"/>
              <a:t>dwType</a:t>
            </a:r>
            <a:r>
              <a:rPr lang="en-US" dirty="0"/>
              <a:t>;// type of the attribute</a:t>
            </a:r>
          </a:p>
          <a:p>
            <a:r>
              <a:rPr lang="en-US" dirty="0"/>
              <a:t>	DWORD </a:t>
            </a:r>
            <a:r>
              <a:rPr lang="en-US" dirty="0" err="1"/>
              <a:t>dwFullLength</a:t>
            </a:r>
            <a:r>
              <a:rPr lang="en-US" dirty="0"/>
              <a:t>; //total size of the attribute</a:t>
            </a:r>
          </a:p>
          <a:p>
            <a:r>
              <a:rPr lang="en-US" dirty="0"/>
              <a:t>	BYTE </a:t>
            </a:r>
            <a:r>
              <a:rPr lang="en-US" dirty="0" err="1"/>
              <a:t>uchNonResFlag</a:t>
            </a:r>
            <a:r>
              <a:rPr lang="en-US" dirty="0"/>
              <a:t>; // the attribute is resident or not</a:t>
            </a:r>
          </a:p>
          <a:p>
            <a:r>
              <a:rPr lang="en-US" dirty="0"/>
              <a:t>	BYTE </a:t>
            </a:r>
            <a:r>
              <a:rPr lang="en-US" dirty="0" err="1"/>
              <a:t>uchNameLength</a:t>
            </a:r>
            <a:r>
              <a:rPr lang="en-US" dirty="0"/>
              <a:t>; // if there is an additional name for the attribute</a:t>
            </a:r>
          </a:p>
          <a:p>
            <a:r>
              <a:rPr lang="en-US" dirty="0"/>
              <a:t>	WORD </a:t>
            </a:r>
            <a:r>
              <a:rPr lang="en-US" dirty="0" err="1"/>
              <a:t>wNameOffset</a:t>
            </a:r>
            <a:r>
              <a:rPr lang="en-US" dirty="0"/>
              <a:t>; //the offset where the name can be found</a:t>
            </a:r>
          </a:p>
          <a:p>
            <a:r>
              <a:rPr lang="en-US" dirty="0"/>
              <a:t>	WORD </a:t>
            </a:r>
            <a:r>
              <a:rPr lang="en-US" dirty="0" err="1"/>
              <a:t>wFlags</a:t>
            </a:r>
            <a:r>
              <a:rPr lang="en-US" dirty="0"/>
              <a:t>; // flags of the attribute</a:t>
            </a:r>
          </a:p>
          <a:p>
            <a:r>
              <a:rPr lang="en-US" dirty="0"/>
              <a:t>	WORD </a:t>
            </a:r>
            <a:r>
              <a:rPr lang="en-US" dirty="0" err="1"/>
              <a:t>wID</a:t>
            </a:r>
            <a:r>
              <a:rPr lang="en-US" dirty="0"/>
              <a:t>; // the current if in this file for this attribute</a:t>
            </a:r>
          </a:p>
        </p:txBody>
      </p:sp>
    </p:spTree>
    <p:extLst>
      <p:ext uri="{BB962C8B-B14F-4D97-AF65-F5344CB8AC3E}">
        <p14:creationId xmlns:p14="http://schemas.microsoft.com/office/powerpoint/2010/main" val="12342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912043" cy="5600700"/>
          </a:xfrm>
        </p:spPr>
        <p:txBody>
          <a:bodyPr/>
          <a:lstStyle/>
          <a:p>
            <a:r>
              <a:rPr lang="en-US" dirty="0"/>
              <a:t>	union ATTR {</a:t>
            </a:r>
          </a:p>
          <a:p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RESIDENT {</a:t>
            </a:r>
          </a:p>
          <a:p>
            <a:r>
              <a:rPr lang="en-US" dirty="0"/>
              <a:t>			DWORD </a:t>
            </a:r>
            <a:r>
              <a:rPr lang="en-US" dirty="0" err="1"/>
              <a:t>dwLength</a:t>
            </a:r>
            <a:r>
              <a:rPr lang="en-US" dirty="0" smtClean="0"/>
              <a:t>;//the total length from here </a:t>
            </a:r>
            <a:endParaRPr lang="en-US" dirty="0"/>
          </a:p>
          <a:p>
            <a:r>
              <a:rPr lang="en-US" dirty="0"/>
              <a:t>			WORD </a:t>
            </a:r>
            <a:r>
              <a:rPr lang="en-US" dirty="0" err="1"/>
              <a:t>wAttrOffset</a:t>
            </a:r>
            <a:r>
              <a:rPr lang="en-US" dirty="0" smtClean="0"/>
              <a:t>;//attribute offset – to start read from</a:t>
            </a:r>
            <a:endParaRPr lang="en-US" dirty="0"/>
          </a:p>
          <a:p>
            <a:r>
              <a:rPr lang="en-US" dirty="0"/>
              <a:t>			BYTE </a:t>
            </a:r>
            <a:r>
              <a:rPr lang="en-US" dirty="0" err="1"/>
              <a:t>uchIndexedTag</a:t>
            </a:r>
            <a:r>
              <a:rPr lang="en-US" dirty="0" smtClean="0"/>
              <a:t>; //reserved</a:t>
            </a:r>
            <a:endParaRPr lang="en-US" dirty="0"/>
          </a:p>
          <a:p>
            <a:r>
              <a:rPr lang="en-US" dirty="0"/>
              <a:t>			BYTE </a:t>
            </a:r>
            <a:r>
              <a:rPr lang="en-US" dirty="0" err="1"/>
              <a:t>uchPadding</a:t>
            </a:r>
            <a:r>
              <a:rPr lang="en-US" dirty="0" smtClean="0"/>
              <a:t>;//reserved</a:t>
            </a:r>
            <a:endParaRPr lang="en-US" dirty="0"/>
          </a:p>
          <a:p>
            <a:r>
              <a:rPr lang="en-US" dirty="0"/>
              <a:t>		} Resident;</a:t>
            </a:r>
          </a:p>
        </p:txBody>
      </p:sp>
    </p:spTree>
    <p:extLst>
      <p:ext uri="{BB962C8B-B14F-4D97-AF65-F5344CB8AC3E}">
        <p14:creationId xmlns:p14="http://schemas.microsoft.com/office/powerpoint/2010/main" val="26494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80870" cy="5766955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NONRESIDENT {</a:t>
            </a:r>
          </a:p>
          <a:p>
            <a:r>
              <a:rPr lang="en-US" dirty="0"/>
              <a:t>			LONGLONG n64StartVCN</a:t>
            </a:r>
            <a:r>
              <a:rPr lang="en-US" dirty="0" smtClean="0"/>
              <a:t>;//start of logical cluster number</a:t>
            </a:r>
            <a:endParaRPr lang="en-US" dirty="0"/>
          </a:p>
          <a:p>
            <a:r>
              <a:rPr lang="en-US" dirty="0"/>
              <a:t>			LONGLONG n64EndVCN</a:t>
            </a:r>
            <a:r>
              <a:rPr lang="en-US" dirty="0" smtClean="0"/>
              <a:t>;//end of logical cluster number</a:t>
            </a:r>
            <a:endParaRPr lang="en-US" dirty="0"/>
          </a:p>
          <a:p>
            <a:r>
              <a:rPr lang="en-US" dirty="0"/>
              <a:t>			WORD </a:t>
            </a:r>
            <a:r>
              <a:rPr lang="en-US" dirty="0" err="1"/>
              <a:t>wDatarunOffset</a:t>
            </a:r>
            <a:r>
              <a:rPr lang="en-US" dirty="0" smtClean="0"/>
              <a:t>;//from where data run starts</a:t>
            </a:r>
            <a:endParaRPr lang="en-US" dirty="0"/>
          </a:p>
          <a:p>
            <a:r>
              <a:rPr lang="en-US" dirty="0"/>
              <a:t>			WORD </a:t>
            </a:r>
            <a:r>
              <a:rPr lang="en-US" dirty="0" err="1"/>
              <a:t>wCompressionSize</a:t>
            </a:r>
            <a:r>
              <a:rPr lang="en-US" dirty="0" smtClean="0"/>
              <a:t>;//reserved</a:t>
            </a:r>
            <a:endParaRPr lang="en-US" dirty="0"/>
          </a:p>
          <a:p>
            <a:r>
              <a:rPr lang="en-US" dirty="0"/>
              <a:t>			BYTE </a:t>
            </a:r>
            <a:r>
              <a:rPr lang="en-US" dirty="0" err="1"/>
              <a:t>uchPadding</a:t>
            </a:r>
            <a:r>
              <a:rPr lang="en-US" dirty="0"/>
              <a:t>[4];</a:t>
            </a:r>
          </a:p>
          <a:p>
            <a:r>
              <a:rPr lang="en-US" dirty="0"/>
              <a:t>			LONGLONG n64AllocSize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//The </a:t>
            </a:r>
            <a:r>
              <a:rPr lang="en-US" dirty="0"/>
              <a:t>allocated size of the file, in bytes. </a:t>
            </a:r>
          </a:p>
          <a:p>
            <a:r>
              <a:rPr lang="en-US" dirty="0"/>
              <a:t>			LONGLONG n64RealSize</a:t>
            </a:r>
            <a:r>
              <a:rPr lang="en-US" dirty="0" smtClean="0"/>
              <a:t>;//total size of the file – this and above not valid if //</a:t>
            </a:r>
            <a:r>
              <a:rPr lang="en-US" dirty="0" err="1" smtClean="0"/>
              <a:t>nStartVCN</a:t>
            </a:r>
            <a:r>
              <a:rPr lang="en-US" dirty="0" smtClean="0"/>
              <a:t> not 0</a:t>
            </a:r>
            <a:endParaRPr lang="en-US" dirty="0"/>
          </a:p>
          <a:p>
            <a:r>
              <a:rPr lang="en-US" dirty="0"/>
              <a:t>			LONGLONG n64StreamSize;</a:t>
            </a:r>
          </a:p>
          <a:p>
            <a:r>
              <a:rPr lang="en-US" dirty="0"/>
              <a:t>		} </a:t>
            </a:r>
            <a:r>
              <a:rPr lang="en-US" dirty="0" err="1"/>
              <a:t>NonResident</a:t>
            </a:r>
            <a:r>
              <a:rPr lang="en-US" dirty="0"/>
              <a:t>;</a:t>
            </a:r>
          </a:p>
          <a:p>
            <a:r>
              <a:rPr lang="en-US" dirty="0"/>
              <a:t>	} </a:t>
            </a:r>
            <a:r>
              <a:rPr lang="en-US" dirty="0" err="1"/>
              <a:t>Attr</a:t>
            </a:r>
            <a:r>
              <a:rPr lang="en-US" dirty="0"/>
              <a:t>;</a:t>
            </a:r>
          </a:p>
          <a:p>
            <a:r>
              <a:rPr lang="en-US" dirty="0"/>
              <a:t>} NTFS_ATTRIBUTE, *P_NTFS_ATTRIBUTE;</a:t>
            </a:r>
          </a:p>
        </p:txBody>
      </p:sp>
    </p:spTree>
    <p:extLst>
      <p:ext uri="{BB962C8B-B14F-4D97-AF65-F5344CB8AC3E}">
        <p14:creationId xmlns:p14="http://schemas.microsoft.com/office/powerpoint/2010/main" val="39168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922" y="185496"/>
            <a:ext cx="8534400" cy="1507067"/>
          </a:xfrm>
        </p:spPr>
        <p:txBody>
          <a:bodyPr/>
          <a:lstStyle/>
          <a:p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suplimentare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2" y="1444337"/>
            <a:ext cx="10624560" cy="4810222"/>
          </a:xfrm>
        </p:spPr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extragi</a:t>
            </a:r>
            <a:r>
              <a:rPr lang="en-US" dirty="0" smtClean="0"/>
              <a:t> nonresident attributes:</a:t>
            </a:r>
          </a:p>
          <a:p>
            <a:r>
              <a:rPr lang="en-US" dirty="0">
                <a:hlinkClick r:id="rId2"/>
              </a:rPr>
              <a:t>https://msdn.microsoft.com/en-us/library/bb470039(v=vs.85).</a:t>
            </a:r>
            <a:r>
              <a:rPr lang="en-US" dirty="0" smtClean="0">
                <a:hlinkClick r:id="rId2"/>
              </a:rPr>
              <a:t>aspx</a:t>
            </a:r>
            <a:r>
              <a:rPr lang="en-US" dirty="0" smtClean="0"/>
              <a:t> – zona Remarks</a:t>
            </a:r>
          </a:p>
          <a:p>
            <a:r>
              <a:rPr lang="en-US" dirty="0" smtClean="0"/>
              <a:t>Mai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file systems in general: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www.campus64.com/digital_learning/data/cyber_forensics_essentials/info_file_system_forensic_analysis.pdf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74388" cy="5735782"/>
          </a:xfrm>
        </p:spPr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_NTATTR_STANDARD_INDEX_HEADER { 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 err="1"/>
              <a:t>magicNumber</a:t>
            </a:r>
            <a:r>
              <a:rPr lang="en-US" dirty="0"/>
              <a:t>[4]; </a:t>
            </a:r>
            <a:r>
              <a:rPr lang="en-US" dirty="0" smtClean="0"/>
              <a:t>//INDX</a:t>
            </a:r>
          </a:p>
          <a:p>
            <a:r>
              <a:rPr lang="en-US" dirty="0" smtClean="0"/>
              <a:t>unsigned </a:t>
            </a:r>
            <a:r>
              <a:rPr lang="en-US" dirty="0"/>
              <a:t>short </a:t>
            </a:r>
            <a:r>
              <a:rPr lang="en-US" dirty="0" err="1"/>
              <a:t>updateSeqOffs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unsigned </a:t>
            </a:r>
            <a:r>
              <a:rPr lang="en-US" dirty="0"/>
              <a:t>short </a:t>
            </a:r>
            <a:r>
              <a:rPr lang="en-US" dirty="0" err="1"/>
              <a:t>sizeOfUpdateSequenceNumberInWords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LONGLONG </a:t>
            </a:r>
            <a:r>
              <a:rPr lang="en-US" dirty="0" err="1"/>
              <a:t>logFileSeqNum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LONGLONG </a:t>
            </a:r>
            <a:r>
              <a:rPr lang="en-US" dirty="0" err="1"/>
              <a:t>vcnOfINDX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DWORD </a:t>
            </a:r>
            <a:r>
              <a:rPr lang="en-US" dirty="0" err="1"/>
              <a:t>indexEntryOffs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DWORD </a:t>
            </a:r>
            <a:r>
              <a:rPr lang="en-US" dirty="0" err="1"/>
              <a:t>sizeOFEntries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DWORD </a:t>
            </a:r>
            <a:r>
              <a:rPr lang="en-US" dirty="0" err="1"/>
              <a:t>sizeOfEntryAlloc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BYTE </a:t>
            </a:r>
            <a:r>
              <a:rPr lang="en-US" dirty="0"/>
              <a:t>flags; </a:t>
            </a:r>
            <a:endParaRPr lang="en-US" dirty="0" smtClean="0"/>
          </a:p>
          <a:p>
            <a:r>
              <a:rPr lang="en-US" dirty="0" smtClean="0"/>
              <a:t>BYTE </a:t>
            </a:r>
            <a:r>
              <a:rPr lang="en-US" dirty="0"/>
              <a:t>padding[3]; </a:t>
            </a:r>
            <a:endParaRPr lang="en-US" dirty="0" smtClean="0"/>
          </a:p>
          <a:p>
            <a:r>
              <a:rPr lang="en-US" dirty="0" smtClean="0"/>
              <a:t>unsigned </a:t>
            </a:r>
            <a:r>
              <a:rPr lang="en-US" dirty="0"/>
              <a:t>short </a:t>
            </a:r>
            <a:r>
              <a:rPr lang="en-US" dirty="0" err="1"/>
              <a:t>updateSeq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/>
              <a:t>NTATTR_STANDARD_INDEX_HEADER, *P_NTATTR_STANDARD_INDEX_HEADER;</a:t>
            </a:r>
          </a:p>
        </p:txBody>
      </p:sp>
    </p:spTree>
    <p:extLst>
      <p:ext uri="{BB962C8B-B14F-4D97-AF65-F5344CB8AC3E}">
        <p14:creationId xmlns:p14="http://schemas.microsoft.com/office/powerpoint/2010/main" val="3979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984779" cy="579812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__NTFS_ATTRIBUTE_FILE_NAME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ULONGLONG u64ParentReferenceNumber;</a:t>
            </a:r>
          </a:p>
          <a:p>
            <a:r>
              <a:rPr lang="en-US" dirty="0"/>
              <a:t>	ULONGLONG u64CreationTime;</a:t>
            </a:r>
          </a:p>
          <a:p>
            <a:r>
              <a:rPr lang="en-US" dirty="0"/>
              <a:t>	ULONGLONG u64ModifyTime;</a:t>
            </a:r>
          </a:p>
          <a:p>
            <a:r>
              <a:rPr lang="en-US" dirty="0"/>
              <a:t>	ULONGLONG u64MftTime;</a:t>
            </a:r>
          </a:p>
          <a:p>
            <a:r>
              <a:rPr lang="en-US" dirty="0"/>
              <a:t>	ULONGLONG u64LastAccessTime;</a:t>
            </a:r>
          </a:p>
          <a:p>
            <a:r>
              <a:rPr lang="en-US" dirty="0"/>
              <a:t>	ULONGLONG u64AllocatedSize;</a:t>
            </a:r>
          </a:p>
          <a:p>
            <a:r>
              <a:rPr lang="en-US" dirty="0"/>
              <a:t>	ULONGLONG u64RealSize;</a:t>
            </a:r>
          </a:p>
          <a:p>
            <a:r>
              <a:rPr lang="en-US" dirty="0"/>
              <a:t>	DWORD	  </a:t>
            </a:r>
            <a:r>
              <a:rPr lang="en-US" dirty="0" err="1"/>
              <a:t>dwFlags</a:t>
            </a:r>
            <a:r>
              <a:rPr lang="en-US" dirty="0"/>
              <a:t>;</a:t>
            </a:r>
          </a:p>
          <a:p>
            <a:r>
              <a:rPr lang="en-US" dirty="0"/>
              <a:t>	DWORD	  </a:t>
            </a:r>
            <a:r>
              <a:rPr lang="en-US" dirty="0" err="1"/>
              <a:t>dwReparse</a:t>
            </a:r>
            <a:r>
              <a:rPr lang="en-US" dirty="0"/>
              <a:t>;</a:t>
            </a:r>
          </a:p>
          <a:p>
            <a:r>
              <a:rPr lang="en-US" dirty="0"/>
              <a:t>	unsigned char </a:t>
            </a:r>
            <a:r>
              <a:rPr lang="en-US" dirty="0" err="1"/>
              <a:t>uchLength</a:t>
            </a:r>
            <a:r>
              <a:rPr lang="en-US" dirty="0"/>
              <a:t>;</a:t>
            </a:r>
          </a:p>
          <a:p>
            <a:r>
              <a:rPr lang="en-US" dirty="0"/>
              <a:t>	unsigned char </a:t>
            </a:r>
            <a:r>
              <a:rPr lang="en-US" dirty="0" err="1"/>
              <a:t>uchNameConvention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wchar_t</a:t>
            </a:r>
            <a:r>
              <a:rPr lang="en-US" dirty="0"/>
              <a:t> </a:t>
            </a:r>
            <a:r>
              <a:rPr lang="en-US" dirty="0" err="1"/>
              <a:t>FileName</a:t>
            </a:r>
            <a:r>
              <a:rPr lang="en-US" dirty="0"/>
              <a:t>[1];</a:t>
            </a:r>
          </a:p>
          <a:p>
            <a:r>
              <a:rPr lang="en-US" dirty="0"/>
              <a:t>}NTFS_ATTRIBUTE_FILE_NAME;</a:t>
            </a:r>
          </a:p>
        </p:txBody>
      </p:sp>
    </p:spTree>
    <p:extLst>
      <p:ext uri="{BB962C8B-B14F-4D97-AF65-F5344CB8AC3E}">
        <p14:creationId xmlns:p14="http://schemas.microsoft.com/office/powerpoint/2010/main" val="17007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32824" cy="5694218"/>
          </a:xfrm>
        </p:spPr>
        <p:txBody>
          <a:bodyPr/>
          <a:lstStyle/>
          <a:p>
            <a:r>
              <a:rPr lang="en-US" dirty="0" smtClean="0"/>
              <a:t>Data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CreateFILE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340428"/>
            <a:ext cx="10091160" cy="4851786"/>
          </a:xfrm>
        </p:spPr>
        <p:txBody>
          <a:bodyPr/>
          <a:lstStyle/>
          <a:p>
            <a:r>
              <a:rPr lang="en-US" dirty="0"/>
              <a:t>HANDLE WINAPI </a:t>
            </a:r>
            <a:r>
              <a:rPr lang="en-US" dirty="0" err="1"/>
              <a:t>CreateFile</a:t>
            </a:r>
            <a:r>
              <a:rPr lang="en-US" dirty="0"/>
              <a:t>( _In_     LPCTSTR </a:t>
            </a:r>
            <a:r>
              <a:rPr lang="en-US" dirty="0" err="1"/>
              <a:t>lpFileName</a:t>
            </a:r>
            <a:r>
              <a:rPr lang="en-US" dirty="0" smtClean="0"/>
              <a:t>,//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deschis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_In_     DWORD                 </a:t>
            </a:r>
            <a:r>
              <a:rPr lang="en-US" dirty="0" err="1"/>
              <a:t>dwDesiredAccess</a:t>
            </a:r>
            <a:r>
              <a:rPr lang="en-US" dirty="0"/>
              <a:t>, </a:t>
            </a:r>
            <a:r>
              <a:rPr lang="en-US" dirty="0" smtClean="0"/>
              <a:t>//</a:t>
            </a:r>
            <a:r>
              <a:rPr lang="en-US" dirty="0" err="1" smtClean="0"/>
              <a:t>drepturi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endParaRPr lang="en-US" dirty="0"/>
          </a:p>
          <a:p>
            <a:r>
              <a:rPr lang="en-US" dirty="0"/>
              <a:t>_In_     DWORD                 </a:t>
            </a:r>
            <a:r>
              <a:rPr lang="en-US" dirty="0" err="1"/>
              <a:t>dwShareMode</a:t>
            </a:r>
            <a:r>
              <a:rPr lang="en-US" dirty="0"/>
              <a:t>, </a:t>
            </a:r>
            <a:r>
              <a:rPr lang="en-US" dirty="0" smtClean="0"/>
              <a:t>//</a:t>
            </a:r>
            <a:r>
              <a:rPr lang="en-US" dirty="0" err="1" smtClean="0"/>
              <a:t>drepturi</a:t>
            </a:r>
            <a:r>
              <a:rPr lang="en-US" dirty="0" smtClean="0"/>
              <a:t> de sharing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In_opt</a:t>
            </a:r>
            <a:r>
              <a:rPr lang="en-US" dirty="0"/>
              <a:t>_ LPSECURITY_ATTRIBUTES </a:t>
            </a:r>
            <a:r>
              <a:rPr lang="en-US" dirty="0" err="1"/>
              <a:t>lpSecurityAttributes</a:t>
            </a:r>
            <a:r>
              <a:rPr lang="en-US" dirty="0"/>
              <a:t>, </a:t>
            </a:r>
            <a:r>
              <a:rPr lang="en-US" dirty="0" smtClean="0"/>
              <a:t>//attribute de </a:t>
            </a:r>
            <a:r>
              <a:rPr lang="en-US" dirty="0" err="1" smtClean="0"/>
              <a:t>securitate</a:t>
            </a:r>
            <a:endParaRPr lang="en-US" dirty="0"/>
          </a:p>
          <a:p>
            <a:r>
              <a:rPr lang="en-US" dirty="0"/>
              <a:t>_In_     DWORD                 </a:t>
            </a:r>
            <a:r>
              <a:rPr lang="en-US" dirty="0" err="1"/>
              <a:t>dwCreationDisposition</a:t>
            </a:r>
            <a:r>
              <a:rPr lang="en-US" dirty="0"/>
              <a:t>, </a:t>
            </a:r>
            <a:r>
              <a:rPr lang="en-US" dirty="0" smtClean="0"/>
              <a:t>//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creare</a:t>
            </a:r>
            <a:endParaRPr lang="en-US" dirty="0"/>
          </a:p>
          <a:p>
            <a:r>
              <a:rPr lang="en-US" dirty="0"/>
              <a:t>_In_     DWORD                 </a:t>
            </a:r>
            <a:r>
              <a:rPr lang="en-US" dirty="0" err="1"/>
              <a:t>dwFlagsAndAttributes</a:t>
            </a:r>
            <a:r>
              <a:rPr lang="en-US" dirty="0"/>
              <a:t>, </a:t>
            </a:r>
            <a:r>
              <a:rPr lang="en-US" dirty="0" smtClean="0"/>
              <a:t> //</a:t>
            </a:r>
            <a:r>
              <a:rPr lang="en-US" dirty="0" err="1" smtClean="0"/>
              <a:t>flaguri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In_opt</a:t>
            </a:r>
            <a:r>
              <a:rPr lang="en-US" dirty="0"/>
              <a:t>_ HANDLE                </a:t>
            </a:r>
            <a:r>
              <a:rPr lang="en-US" dirty="0" err="1"/>
              <a:t>hTemplateFile</a:t>
            </a:r>
            <a:r>
              <a:rPr lang="en-US" dirty="0"/>
              <a:t> ); </a:t>
            </a:r>
            <a:r>
              <a:rPr lang="en-US" dirty="0" smtClean="0"/>
              <a:t>//template file</a:t>
            </a:r>
          </a:p>
          <a:p>
            <a:endParaRPr lang="en-US" dirty="0"/>
          </a:p>
          <a:p>
            <a:r>
              <a:rPr lang="en-US" dirty="0" smtClean="0"/>
              <a:t>*</a:t>
            </a: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ReadFILE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621368"/>
            <a:ext cx="8534400" cy="4570846"/>
          </a:xfrm>
        </p:spPr>
        <p:txBody>
          <a:bodyPr/>
          <a:lstStyle/>
          <a:p>
            <a:r>
              <a:rPr lang="en-US" dirty="0"/>
              <a:t>BOOL WINAPI </a:t>
            </a:r>
            <a:r>
              <a:rPr lang="en-US" dirty="0" err="1"/>
              <a:t>ReadFile</a:t>
            </a:r>
            <a:r>
              <a:rPr lang="en-US" dirty="0"/>
              <a:t>(</a:t>
            </a:r>
          </a:p>
          <a:p>
            <a:r>
              <a:rPr lang="en-US" dirty="0"/>
              <a:t>  _In_        HANDLE       </a:t>
            </a:r>
            <a:r>
              <a:rPr lang="en-US" dirty="0" err="1"/>
              <a:t>hFile</a:t>
            </a:r>
            <a:r>
              <a:rPr lang="en-US" dirty="0" smtClean="0"/>
              <a:t>,//handle </a:t>
            </a:r>
            <a:r>
              <a:rPr lang="en-US" dirty="0" err="1" smtClean="0"/>
              <a:t>obtinut</a:t>
            </a:r>
            <a:r>
              <a:rPr lang="en-US" dirty="0" smtClean="0"/>
              <a:t> cu </a:t>
            </a:r>
            <a:r>
              <a:rPr lang="en-US" dirty="0" err="1" smtClean="0"/>
              <a:t>CreateFile</a:t>
            </a:r>
            <a:endParaRPr lang="en-US" dirty="0"/>
          </a:p>
          <a:p>
            <a:r>
              <a:rPr lang="en-US" dirty="0"/>
              <a:t>  _Out_       LPVOID       </a:t>
            </a:r>
            <a:r>
              <a:rPr lang="en-US" dirty="0" err="1"/>
              <a:t>lpBuffer</a:t>
            </a:r>
            <a:r>
              <a:rPr lang="en-US" dirty="0" smtClean="0"/>
              <a:t>,//</a:t>
            </a:r>
            <a:r>
              <a:rPr lang="en-US" dirty="0" err="1" smtClean="0"/>
              <a:t>bufferul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urmeaza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citit</a:t>
            </a:r>
            <a:endParaRPr lang="en-US" dirty="0"/>
          </a:p>
          <a:p>
            <a:r>
              <a:rPr lang="en-US" dirty="0"/>
              <a:t>  _In_        DWORD        </a:t>
            </a:r>
            <a:r>
              <a:rPr lang="en-US" dirty="0" err="1"/>
              <a:t>nNumberOfBytesToRead</a:t>
            </a:r>
            <a:r>
              <a:rPr lang="en-US" dirty="0" smtClean="0"/>
              <a:t>,//</a:t>
            </a:r>
            <a:r>
              <a:rPr lang="en-US" dirty="0" err="1" smtClean="0"/>
              <a:t>numarul</a:t>
            </a:r>
            <a:r>
              <a:rPr lang="en-US" dirty="0" smtClean="0"/>
              <a:t> de //bytes de </a:t>
            </a:r>
            <a:r>
              <a:rPr lang="en-US" dirty="0" err="1" smtClean="0"/>
              <a:t>citit</a:t>
            </a:r>
            <a:endParaRPr lang="en-US" dirty="0"/>
          </a:p>
          <a:p>
            <a:r>
              <a:rPr lang="en-US" dirty="0"/>
              <a:t>  _</a:t>
            </a:r>
            <a:r>
              <a:rPr lang="en-US" dirty="0" err="1"/>
              <a:t>Out_opt</a:t>
            </a:r>
            <a:r>
              <a:rPr lang="en-US" dirty="0"/>
              <a:t>_   LPDWORD      </a:t>
            </a:r>
            <a:r>
              <a:rPr lang="en-US" dirty="0" err="1"/>
              <a:t>lpNumberOfBytesRead</a:t>
            </a:r>
            <a:r>
              <a:rPr lang="en-US" dirty="0" smtClean="0"/>
              <a:t>,//</a:t>
            </a:r>
            <a:r>
              <a:rPr lang="en-US" dirty="0" err="1" smtClean="0"/>
              <a:t>numarul</a:t>
            </a:r>
            <a:r>
              <a:rPr lang="en-US" dirty="0" smtClean="0"/>
              <a:t> de //bytes </a:t>
            </a:r>
            <a:r>
              <a:rPr lang="en-US" dirty="0" err="1" smtClean="0"/>
              <a:t>citit</a:t>
            </a:r>
            <a:r>
              <a:rPr lang="en-US" dirty="0" smtClean="0"/>
              <a:t> </a:t>
            </a:r>
            <a:r>
              <a:rPr lang="en-US" dirty="0" err="1" smtClean="0"/>
              <a:t>efectiv</a:t>
            </a:r>
            <a:endParaRPr lang="en-US" dirty="0"/>
          </a:p>
          <a:p>
            <a:r>
              <a:rPr lang="en-US" dirty="0"/>
              <a:t>  _</a:t>
            </a:r>
            <a:r>
              <a:rPr lang="en-US" dirty="0" err="1"/>
              <a:t>Inout_opt</a:t>
            </a:r>
            <a:r>
              <a:rPr lang="en-US" dirty="0"/>
              <a:t>_ LPOVERLAPPED </a:t>
            </a:r>
            <a:r>
              <a:rPr lang="en-US" dirty="0" err="1" smtClean="0"/>
              <a:t>lpOverlapped</a:t>
            </a:r>
            <a:r>
              <a:rPr lang="en-US" dirty="0" smtClean="0"/>
              <a:t>//overlapped – //</a:t>
            </a:r>
            <a:r>
              <a:rPr lang="en-US" dirty="0" err="1" smtClean="0"/>
              <a:t>folosibil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asincrone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smtClean="0"/>
              <a:t>TESTARE 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6" y="1745674"/>
            <a:ext cx="10163897" cy="4446540"/>
          </a:xfrm>
        </p:spPr>
        <p:txBody>
          <a:bodyPr/>
          <a:lstStyle/>
          <a:p>
            <a:r>
              <a:rPr lang="en-US" dirty="0" smtClean="0"/>
              <a:t>BOOL </a:t>
            </a:r>
            <a:r>
              <a:rPr lang="en-US" dirty="0" err="1" smtClean="0"/>
              <a:t>bResult</a:t>
            </a:r>
            <a:r>
              <a:rPr lang="en-US" dirty="0" smtClean="0"/>
              <a:t> = </a:t>
            </a:r>
            <a:r>
              <a:rPr lang="en-US" dirty="0" err="1" smtClean="0"/>
              <a:t>ReadFile</a:t>
            </a:r>
            <a:r>
              <a:rPr lang="en-US" dirty="0" smtClean="0"/>
              <a:t>(</a:t>
            </a:r>
            <a:r>
              <a:rPr lang="en-US" dirty="0" err="1" smtClean="0"/>
              <a:t>hFile</a:t>
            </a:r>
            <a:r>
              <a:rPr lang="en-US" dirty="0" smtClean="0"/>
              <a:t>, buffer, </a:t>
            </a:r>
            <a:r>
              <a:rPr lang="en-US" dirty="0" err="1" smtClean="0"/>
              <a:t>bytesToRead</a:t>
            </a:r>
            <a:r>
              <a:rPr lang="en-US" dirty="0" smtClean="0"/>
              <a:t>, &amp;</a:t>
            </a:r>
            <a:r>
              <a:rPr lang="en-US" dirty="0" err="1" smtClean="0"/>
              <a:t>nBytesActuallyRead</a:t>
            </a:r>
            <a:r>
              <a:rPr lang="en-US" dirty="0" smtClean="0"/>
              <a:t>, NULL);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bResult</a:t>
            </a:r>
            <a:r>
              <a:rPr lang="en-US" dirty="0" smtClean="0"/>
              <a:t> &amp;&amp; !</a:t>
            </a:r>
            <a:r>
              <a:rPr lang="en-US" dirty="0" err="1" smtClean="0"/>
              <a:t>nBytesActuallyRead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//end of file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3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smtClean="0"/>
              <a:t>NTFS 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Un HDD e o </a:t>
            </a:r>
            <a:r>
              <a:rPr lang="en-US" sz="2400" dirty="0" err="1" smtClean="0">
                <a:solidFill>
                  <a:srgbClr val="FFFF00"/>
                </a:solidFill>
              </a:rPr>
              <a:t>insiruire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valori</a:t>
            </a:r>
            <a:r>
              <a:rPr lang="en-US" sz="2400" dirty="0" smtClean="0">
                <a:solidFill>
                  <a:srgbClr val="FFFF00"/>
                </a:solidFill>
              </a:rPr>
              <a:t> de 0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1.</a:t>
            </a:r>
          </a:p>
          <a:p>
            <a:pPr algn="just"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Totusi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avem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partitii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fiecare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partitie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avem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fisiere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directoare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Cum </a:t>
            </a:r>
            <a:r>
              <a:rPr lang="en-US" sz="2400" dirty="0" err="1" smtClean="0">
                <a:solidFill>
                  <a:srgbClr val="FFFF00"/>
                </a:solidFill>
              </a:rPr>
              <a:t>apare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aceasta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translatare</a:t>
            </a:r>
            <a:r>
              <a:rPr lang="en-US" sz="2400" dirty="0" smtClean="0">
                <a:solidFill>
                  <a:srgbClr val="FFFF00"/>
                </a:solidFill>
              </a:rPr>
              <a:t> ? E </a:t>
            </a:r>
            <a:r>
              <a:rPr lang="en-US" sz="2400" dirty="0" err="1" smtClean="0">
                <a:solidFill>
                  <a:srgbClr val="FFFF00"/>
                </a:solidFill>
              </a:rPr>
              <a:t>mai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mult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decat</a:t>
            </a:r>
            <a:r>
              <a:rPr lang="en-US" sz="2400" dirty="0" smtClean="0">
                <a:solidFill>
                  <a:srgbClr val="FFFF00"/>
                </a:solidFill>
              </a:rPr>
              <a:t> 0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1?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Filesystem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WriteFILE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6" y="1621368"/>
            <a:ext cx="9560859" cy="4570846"/>
          </a:xfrm>
        </p:spPr>
        <p:txBody>
          <a:bodyPr/>
          <a:lstStyle/>
          <a:p>
            <a:r>
              <a:rPr lang="en-US" dirty="0" smtClean="0"/>
              <a:t>BOOL WINAPI </a:t>
            </a:r>
            <a:r>
              <a:rPr lang="en-US" dirty="0" err="1" smtClean="0"/>
              <a:t>WriteFile</a:t>
            </a:r>
            <a:r>
              <a:rPr lang="en-US" dirty="0" smtClean="0"/>
              <a:t> (</a:t>
            </a:r>
          </a:p>
          <a:p>
            <a:r>
              <a:rPr lang="en-US" dirty="0" smtClean="0"/>
              <a:t>_In_	HANDLE </a:t>
            </a:r>
            <a:r>
              <a:rPr lang="en-US" dirty="0" err="1" smtClean="0"/>
              <a:t>hFile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_In_	LPCVOID </a:t>
            </a:r>
            <a:r>
              <a:rPr lang="en-US" dirty="0" err="1" smtClean="0"/>
              <a:t>lpBuffer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_In_	DWORD </a:t>
            </a:r>
            <a:r>
              <a:rPr lang="en-US" dirty="0" err="1" smtClean="0"/>
              <a:t>nNumberOfBytesToWrite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Out_opt</a:t>
            </a:r>
            <a:r>
              <a:rPr lang="en-US" dirty="0" smtClean="0"/>
              <a:t>_	LPDWORD </a:t>
            </a:r>
            <a:r>
              <a:rPr lang="en-US" dirty="0" err="1" smtClean="0"/>
              <a:t>lpNumberOfBytesWritten</a:t>
            </a:r>
            <a:r>
              <a:rPr lang="en-US" dirty="0" smtClean="0"/>
              <a:t>,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Inout_opt</a:t>
            </a:r>
            <a:r>
              <a:rPr lang="en-US" dirty="0" smtClean="0"/>
              <a:t>_	LPOVERLAPPED </a:t>
            </a:r>
            <a:r>
              <a:rPr lang="en-US" dirty="0" err="1" smtClean="0"/>
              <a:t>lpOverlapped</a:t>
            </a:r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smtClean="0"/>
              <a:t>CLOSEHANDLE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621368"/>
            <a:ext cx="9063554" cy="4570846"/>
          </a:xfrm>
        </p:spPr>
        <p:txBody>
          <a:bodyPr/>
          <a:lstStyle/>
          <a:p>
            <a:r>
              <a:rPr lang="en-US" dirty="0" err="1" smtClean="0"/>
              <a:t>CloseHandle</a:t>
            </a:r>
            <a:r>
              <a:rPr lang="en-US" dirty="0" smtClean="0"/>
              <a:t>(</a:t>
            </a:r>
            <a:r>
              <a:rPr lang="en-US" dirty="0" err="1" smtClean="0"/>
              <a:t>hFile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smtClean="0"/>
              <a:t>Standard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STD_INPUT_HANDLE</a:t>
            </a:r>
          </a:p>
          <a:p>
            <a:pPr marL="0" indent="0">
              <a:buNone/>
            </a:pPr>
            <a:r>
              <a:rPr lang="en-US" dirty="0" smtClean="0"/>
              <a:t>STD_OUTPUT_HANDLE</a:t>
            </a:r>
          </a:p>
          <a:p>
            <a:pPr marL="0" indent="0">
              <a:buNone/>
            </a:pPr>
            <a:r>
              <a:rPr lang="en-US" dirty="0" smtClean="0"/>
              <a:t>STD_ERROR_HANDLE</a:t>
            </a:r>
          </a:p>
          <a:p>
            <a:pPr marL="0" indent="0">
              <a:buNone/>
            </a:pPr>
            <a:r>
              <a:rPr lang="en-US" dirty="0" smtClean="0"/>
              <a:t>HANDLE </a:t>
            </a:r>
            <a:r>
              <a:rPr lang="en-US" dirty="0" err="1" smtClean="0"/>
              <a:t>hStdHandle</a:t>
            </a:r>
            <a:r>
              <a:rPr lang="en-US" dirty="0" smtClean="0"/>
              <a:t> = </a:t>
            </a:r>
            <a:r>
              <a:rPr lang="en-US" dirty="0" err="1" smtClean="0"/>
              <a:t>GetStdHandle</a:t>
            </a:r>
            <a:r>
              <a:rPr lang="en-US" dirty="0" smtClean="0"/>
              <a:t>(id);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implementeze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 cat. Se </a:t>
            </a:r>
            <a:r>
              <a:rPr lang="en-US" dirty="0" err="1" smtClean="0"/>
              <a:t>scrie</a:t>
            </a:r>
            <a:r>
              <a:rPr lang="en-US" dirty="0" smtClean="0"/>
              <a:t> un program care </a:t>
            </a:r>
            <a:r>
              <a:rPr lang="en-US" dirty="0" err="1" smtClean="0"/>
              <a:t>primeste</a:t>
            </a:r>
            <a:r>
              <a:rPr lang="en-US" dirty="0" smtClean="0"/>
              <a:t> ca </a:t>
            </a:r>
            <a:r>
              <a:rPr lang="en-US" dirty="0" err="1" smtClean="0"/>
              <a:t>parametru</a:t>
            </a:r>
            <a:r>
              <a:rPr lang="en-US" dirty="0" smtClean="0"/>
              <a:t> un </a:t>
            </a:r>
            <a:r>
              <a:rPr lang="en-US" dirty="0" err="1" smtClean="0"/>
              <a:t>nume</a:t>
            </a:r>
            <a:r>
              <a:rPr lang="en-US" dirty="0" smtClean="0"/>
              <a:t> de </a:t>
            </a:r>
            <a:r>
              <a:rPr lang="en-US" dirty="0" err="1" smtClean="0"/>
              <a:t>fisier</a:t>
            </a:r>
            <a:r>
              <a:rPr lang="en-US" dirty="0" smtClean="0"/>
              <a:t>. Se </a:t>
            </a:r>
            <a:r>
              <a:rPr lang="en-US" dirty="0" err="1" smtClean="0"/>
              <a:t>deschide</a:t>
            </a:r>
            <a:r>
              <a:rPr lang="en-US" dirty="0" smtClean="0"/>
              <a:t> </a:t>
            </a:r>
            <a:r>
              <a:rPr lang="en-US" dirty="0" err="1" smtClean="0"/>
              <a:t>acel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, se </a:t>
            </a:r>
            <a:r>
              <a:rPr lang="en-US" dirty="0" err="1" smtClean="0"/>
              <a:t>citesc</a:t>
            </a:r>
            <a:r>
              <a:rPr lang="en-US" dirty="0" smtClean="0"/>
              <a:t> cate 4k din </a:t>
            </a:r>
            <a:r>
              <a:rPr lang="en-US" dirty="0" err="1" smtClean="0"/>
              <a:t>acel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afiseaza</a:t>
            </a:r>
            <a:r>
              <a:rPr lang="en-US" dirty="0" smtClean="0"/>
              <a:t> la standard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 err="1" smtClean="0"/>
              <a:t>Rulati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 Start /B TestFile.exe</a:t>
            </a:r>
          </a:p>
          <a:p>
            <a:r>
              <a:rPr lang="en-US" dirty="0" err="1" smtClean="0"/>
              <a:t>Rulati</a:t>
            </a:r>
            <a:r>
              <a:rPr lang="en-US" dirty="0" smtClean="0"/>
              <a:t> cat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test_file.txt</a:t>
            </a:r>
          </a:p>
          <a:p>
            <a:r>
              <a:rPr lang="en-US" dirty="0" err="1" smtClean="0"/>
              <a:t>Incercati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vedeti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e in </a:t>
            </a:r>
            <a:r>
              <a:rPr lang="en-US" dirty="0" err="1" smtClean="0"/>
              <a:t>fisierul</a:t>
            </a:r>
            <a:r>
              <a:rPr lang="en-US" dirty="0" smtClean="0"/>
              <a:t> test_file.txt</a:t>
            </a:r>
          </a:p>
          <a:p>
            <a:r>
              <a:rPr lang="en-US" dirty="0" err="1" smtClean="0"/>
              <a:t>Incercati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stergeti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smtClean="0"/>
              <a:t>ADS – alternate 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 smtClean="0"/>
              <a:t>Cream un </a:t>
            </a:r>
            <a:r>
              <a:rPr lang="en-US" dirty="0" err="1" smtClean="0"/>
              <a:t>fisier</a:t>
            </a:r>
            <a:r>
              <a:rPr lang="en-US" dirty="0" smtClean="0"/>
              <a:t> test.txt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deschidem</a:t>
            </a:r>
            <a:r>
              <a:rPr lang="en-US" dirty="0" smtClean="0"/>
              <a:t> cu notepad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scriem</a:t>
            </a:r>
            <a:r>
              <a:rPr lang="en-US" dirty="0" smtClean="0"/>
              <a:t> un text</a:t>
            </a:r>
          </a:p>
          <a:p>
            <a:r>
              <a:rPr lang="en-US" dirty="0" err="1" smtClean="0"/>
              <a:t>Tastam</a:t>
            </a:r>
            <a:r>
              <a:rPr lang="en-US" dirty="0" smtClean="0"/>
              <a:t> echo “This is a stream” &gt; </a:t>
            </a:r>
            <a:r>
              <a:rPr lang="en-US" dirty="0" err="1" smtClean="0"/>
              <a:t>test.txt:mystream.txt</a:t>
            </a:r>
            <a:endParaRPr lang="en-US" dirty="0" smtClean="0"/>
          </a:p>
          <a:p>
            <a:r>
              <a:rPr lang="en-US" dirty="0" err="1" smtClean="0"/>
              <a:t>Apelam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– </a:t>
            </a:r>
            <a:r>
              <a:rPr lang="en-US" dirty="0" err="1" smtClean="0"/>
              <a:t>parca</a:t>
            </a:r>
            <a:r>
              <a:rPr lang="en-US" dirty="0" smtClean="0"/>
              <a:t> nu s-a </a:t>
            </a:r>
            <a:r>
              <a:rPr lang="en-US" dirty="0" err="1" smtClean="0"/>
              <a:t>intamplat</a:t>
            </a:r>
            <a:r>
              <a:rPr lang="en-US" dirty="0" smtClean="0"/>
              <a:t> </a:t>
            </a:r>
            <a:r>
              <a:rPr lang="en-US" dirty="0" err="1" smtClean="0"/>
              <a:t>nimic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totusi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Notepad </a:t>
            </a:r>
            <a:r>
              <a:rPr lang="en-US" dirty="0" err="1" smtClean="0"/>
              <a:t>test.txt:mystream.txt</a:t>
            </a:r>
            <a:r>
              <a:rPr lang="en-US" dirty="0" smtClean="0"/>
              <a:t> ne </a:t>
            </a:r>
            <a:r>
              <a:rPr lang="en-US" dirty="0" err="1" smtClean="0"/>
              <a:t>arata</a:t>
            </a:r>
            <a:r>
              <a:rPr lang="en-US" dirty="0" smtClean="0"/>
              <a:t> un </a:t>
            </a:r>
            <a:r>
              <a:rPr lang="en-US" dirty="0" err="1" smtClean="0"/>
              <a:t>fisier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0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FindfirstSTREAmW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621368"/>
            <a:ext cx="10026080" cy="4570846"/>
          </a:xfrm>
        </p:spPr>
        <p:txBody>
          <a:bodyPr/>
          <a:lstStyle/>
          <a:p>
            <a:r>
              <a:rPr lang="en-US" dirty="0"/>
              <a:t>HANDLE WINAPI </a:t>
            </a:r>
            <a:r>
              <a:rPr lang="en-US" dirty="0" err="1"/>
              <a:t>FindFirstStreamW</a:t>
            </a:r>
            <a:r>
              <a:rPr lang="en-US" dirty="0"/>
              <a:t>(</a:t>
            </a:r>
          </a:p>
          <a:p>
            <a:r>
              <a:rPr lang="en-US" dirty="0"/>
              <a:t>  _In_       LPCWSTR            </a:t>
            </a:r>
            <a:r>
              <a:rPr lang="en-US" dirty="0" err="1"/>
              <a:t>lpFileName</a:t>
            </a:r>
            <a:r>
              <a:rPr lang="en-US" dirty="0"/>
              <a:t>,</a:t>
            </a:r>
          </a:p>
          <a:p>
            <a:r>
              <a:rPr lang="en-US" dirty="0"/>
              <a:t>  _In_       STREAM_INFO_LEVELS </a:t>
            </a:r>
            <a:r>
              <a:rPr lang="en-US" dirty="0" err="1"/>
              <a:t>InfoLevel</a:t>
            </a:r>
            <a:r>
              <a:rPr lang="en-US" dirty="0"/>
              <a:t>,</a:t>
            </a:r>
          </a:p>
          <a:p>
            <a:r>
              <a:rPr lang="en-US" dirty="0"/>
              <a:t>  _Out_      LPVOID             </a:t>
            </a:r>
            <a:r>
              <a:rPr lang="en-US" dirty="0" err="1"/>
              <a:t>lpFindStreamData</a:t>
            </a:r>
            <a:r>
              <a:rPr lang="en-US" dirty="0"/>
              <a:t>,</a:t>
            </a:r>
          </a:p>
          <a:p>
            <a:r>
              <a:rPr lang="en-US" dirty="0"/>
              <a:t>  _Reserved_ DWORD              </a:t>
            </a:r>
            <a:r>
              <a:rPr lang="en-US" dirty="0" err="1"/>
              <a:t>dwFlags</a:t>
            </a:r>
            <a:endParaRPr lang="en-US" dirty="0"/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57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FindNextStreamw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491916"/>
            <a:ext cx="8534400" cy="4700297"/>
          </a:xfrm>
        </p:spPr>
        <p:txBody>
          <a:bodyPr/>
          <a:lstStyle/>
          <a:p>
            <a:r>
              <a:rPr lang="en-US" dirty="0"/>
              <a:t>BOOL WINAPI </a:t>
            </a:r>
            <a:r>
              <a:rPr lang="en-US" dirty="0" err="1"/>
              <a:t>FindNextStreamW</a:t>
            </a:r>
            <a:r>
              <a:rPr lang="en-US" dirty="0"/>
              <a:t>(</a:t>
            </a:r>
          </a:p>
          <a:p>
            <a:r>
              <a:rPr lang="en-US" dirty="0"/>
              <a:t>  _In_  HANDLE </a:t>
            </a:r>
            <a:r>
              <a:rPr lang="en-US" dirty="0" err="1"/>
              <a:t>hFindStream</a:t>
            </a:r>
            <a:r>
              <a:rPr lang="en-US" dirty="0"/>
              <a:t>,</a:t>
            </a:r>
          </a:p>
          <a:p>
            <a:r>
              <a:rPr lang="en-US" dirty="0"/>
              <a:t>  _Out_ LPVOID </a:t>
            </a:r>
            <a:r>
              <a:rPr lang="en-US" dirty="0" err="1"/>
              <a:t>lpFindStreamData</a:t>
            </a:r>
            <a:endParaRPr lang="en-US" dirty="0"/>
          </a:p>
          <a:p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_WIN32_FIND_STREAM_DATA {</a:t>
            </a:r>
          </a:p>
          <a:p>
            <a:r>
              <a:rPr lang="en-US" dirty="0"/>
              <a:t>  LARGE_INTEGER </a:t>
            </a:r>
            <a:r>
              <a:rPr lang="en-US" dirty="0" err="1"/>
              <a:t>StreamSize</a:t>
            </a:r>
            <a:r>
              <a:rPr lang="en-US" dirty="0"/>
              <a:t>;</a:t>
            </a:r>
          </a:p>
          <a:p>
            <a:r>
              <a:rPr lang="en-US" dirty="0"/>
              <a:t>  WCHAR         </a:t>
            </a:r>
            <a:r>
              <a:rPr lang="en-US" dirty="0" err="1"/>
              <a:t>cStreamName</a:t>
            </a:r>
            <a:r>
              <a:rPr lang="en-US" dirty="0"/>
              <a:t>[MAX_PATH + 36];</a:t>
            </a:r>
          </a:p>
          <a:p>
            <a:r>
              <a:rPr lang="en-US" dirty="0"/>
              <a:t>} WIN32_FIND_STREAM_DATA, *PWIN32_FIND_STREAM_DATA;</a:t>
            </a:r>
          </a:p>
          <a:p>
            <a:r>
              <a:rPr lang="en-US" dirty="0" smtClean="0"/>
              <a:t>In final </a:t>
            </a:r>
            <a:r>
              <a:rPr lang="en-US" dirty="0" err="1" smtClean="0"/>
              <a:t>handleul</a:t>
            </a:r>
            <a:r>
              <a:rPr lang="en-US" dirty="0" smtClean="0"/>
              <a:t> de </a:t>
            </a:r>
            <a:r>
              <a:rPr lang="en-US" dirty="0" err="1" smtClean="0"/>
              <a:t>enumerare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inchis</a:t>
            </a:r>
            <a:r>
              <a:rPr lang="en-US" dirty="0" smtClean="0"/>
              <a:t> cu </a:t>
            </a:r>
            <a:r>
              <a:rPr lang="en-US" dirty="0" err="1" smtClean="0"/>
              <a:t>FindClose</a:t>
            </a:r>
            <a:r>
              <a:rPr lang="en-US" dirty="0" smtClean="0"/>
              <a:t>(handle);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Sa se </a:t>
            </a:r>
            <a:r>
              <a:rPr lang="en-US" sz="3600" dirty="0" err="1" smtClean="0"/>
              <a:t>enumere</a:t>
            </a:r>
            <a:r>
              <a:rPr lang="en-US" sz="3600" dirty="0" smtClean="0"/>
              <a:t> </a:t>
            </a:r>
            <a:r>
              <a:rPr lang="en-US" sz="3600" dirty="0" err="1" smtClean="0"/>
              <a:t>toate</a:t>
            </a:r>
            <a:r>
              <a:rPr lang="en-US" sz="3600" dirty="0" smtClean="0"/>
              <a:t> </a:t>
            </a:r>
            <a:r>
              <a:rPr lang="en-US" sz="3600" dirty="0" err="1" smtClean="0"/>
              <a:t>streamurile</a:t>
            </a:r>
            <a:r>
              <a:rPr lang="en-US" sz="3600" dirty="0" smtClean="0"/>
              <a:t> </a:t>
            </a:r>
            <a:r>
              <a:rPr lang="en-US" sz="3600" dirty="0" err="1" smtClean="0"/>
              <a:t>unui</a:t>
            </a:r>
            <a:r>
              <a:rPr lang="en-US" sz="3600" dirty="0" smtClean="0"/>
              <a:t> </a:t>
            </a:r>
            <a:r>
              <a:rPr lang="en-US" sz="3600" dirty="0" err="1" smtClean="0"/>
              <a:t>fisier</a:t>
            </a:r>
            <a:r>
              <a:rPr lang="en-US" sz="3600" dirty="0" smtClean="0"/>
              <a:t>, </a:t>
            </a:r>
            <a:r>
              <a:rPr lang="en-US" sz="3600" dirty="0" err="1" smtClean="0"/>
              <a:t>daca</a:t>
            </a:r>
            <a:r>
              <a:rPr lang="en-US" sz="3600" dirty="0" smtClean="0"/>
              <a:t> </a:t>
            </a:r>
            <a:r>
              <a:rPr lang="en-US" sz="3600" dirty="0" err="1" smtClean="0"/>
              <a:t>exista</a:t>
            </a:r>
            <a:r>
              <a:rPr lang="en-US" sz="3600" dirty="0" smtClean="0"/>
              <a:t>. </a:t>
            </a:r>
            <a:r>
              <a:rPr lang="en-US" sz="3600" dirty="0" err="1" smtClean="0"/>
              <a:t>Numele</a:t>
            </a:r>
            <a:r>
              <a:rPr lang="en-US" sz="3600" dirty="0" smtClean="0"/>
              <a:t> </a:t>
            </a:r>
            <a:r>
              <a:rPr lang="en-US" sz="3600" dirty="0" err="1" smtClean="0"/>
              <a:t>fisierului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fi </a:t>
            </a:r>
            <a:r>
              <a:rPr lang="en-US" sz="3600" dirty="0" err="1" smtClean="0"/>
              <a:t>primit</a:t>
            </a:r>
            <a:r>
              <a:rPr lang="en-US" sz="3600" dirty="0" smtClean="0"/>
              <a:t> ca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parametru</a:t>
            </a:r>
            <a:r>
              <a:rPr lang="en-US" sz="3600" dirty="0" smtClean="0"/>
              <a:t> din </a:t>
            </a:r>
            <a:r>
              <a:rPr lang="en-US" sz="3600" dirty="0" err="1" smtClean="0"/>
              <a:t>linia</a:t>
            </a:r>
            <a:r>
              <a:rPr lang="en-US" sz="3600" dirty="0" smtClean="0"/>
              <a:t> de </a:t>
            </a:r>
            <a:r>
              <a:rPr lang="en-US" sz="3600" dirty="0" err="1" smtClean="0"/>
              <a:t>comanda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30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945573"/>
          </a:xfrm>
        </p:spPr>
        <p:txBody>
          <a:bodyPr/>
          <a:lstStyle/>
          <a:p>
            <a:r>
              <a:rPr lang="en-US" dirty="0" err="1" smtClean="0"/>
              <a:t>Schimbarea</a:t>
            </a:r>
            <a:r>
              <a:rPr lang="en-US" dirty="0" smtClean="0"/>
              <a:t> </a:t>
            </a:r>
            <a:r>
              <a:rPr lang="en-US" dirty="0" err="1" smtClean="0"/>
              <a:t>pozitiei</a:t>
            </a:r>
            <a:r>
              <a:rPr lang="en-US" dirty="0" smtClean="0"/>
              <a:t> in </a:t>
            </a:r>
            <a:r>
              <a:rPr lang="en-US" dirty="0" err="1" smtClean="0"/>
              <a:t>fisier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800101"/>
            <a:ext cx="8534400" cy="5402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DWORD WINAPI </a:t>
            </a:r>
            <a:r>
              <a:rPr lang="en-US" dirty="0" err="1"/>
              <a:t>SetFilePointer</a:t>
            </a:r>
            <a:r>
              <a:rPr lang="en-US" dirty="0"/>
              <a:t>(</a:t>
            </a:r>
          </a:p>
          <a:p>
            <a:r>
              <a:rPr lang="en-US" dirty="0"/>
              <a:t>  _In_        HANDLE </a:t>
            </a:r>
            <a:r>
              <a:rPr lang="en-US" dirty="0" err="1"/>
              <a:t>hFile</a:t>
            </a:r>
            <a:r>
              <a:rPr lang="en-US" dirty="0"/>
              <a:t>,</a:t>
            </a:r>
          </a:p>
          <a:p>
            <a:r>
              <a:rPr lang="en-US" dirty="0"/>
              <a:t>  _In_        LONG   </a:t>
            </a:r>
            <a:r>
              <a:rPr lang="en-US" dirty="0" err="1"/>
              <a:t>lDistanceToMove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Inout_opt</a:t>
            </a:r>
            <a:r>
              <a:rPr lang="en-US" dirty="0"/>
              <a:t>_ PLONG  </a:t>
            </a:r>
            <a:r>
              <a:rPr lang="en-US" dirty="0" err="1"/>
              <a:t>lpDistanceToMoveHigh</a:t>
            </a:r>
            <a:r>
              <a:rPr lang="en-US" dirty="0"/>
              <a:t>,</a:t>
            </a:r>
          </a:p>
          <a:p>
            <a:r>
              <a:rPr lang="en-US" dirty="0"/>
              <a:t>  _In_        DWORD  </a:t>
            </a:r>
            <a:r>
              <a:rPr lang="en-US" dirty="0" err="1"/>
              <a:t>dwMoveMethod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FILE_BEGIN</a:t>
            </a:r>
          </a:p>
          <a:p>
            <a:r>
              <a:rPr lang="en-US" dirty="0"/>
              <a:t>FILE_CURRENT</a:t>
            </a:r>
          </a:p>
          <a:p>
            <a:r>
              <a:rPr lang="en-US" dirty="0" smtClean="0"/>
              <a:t>FILE_END</a:t>
            </a:r>
          </a:p>
          <a:p>
            <a:endParaRPr lang="en-US" dirty="0"/>
          </a:p>
          <a:p>
            <a:r>
              <a:rPr lang="en-US" dirty="0" err="1"/>
              <a:t>FSUtil</a:t>
            </a:r>
            <a:r>
              <a:rPr lang="en-US" dirty="0"/>
              <a:t> File </a:t>
            </a:r>
            <a:r>
              <a:rPr lang="en-US" dirty="0" err="1"/>
              <a:t>CreateNew</a:t>
            </a:r>
            <a:r>
              <a:rPr lang="en-US" dirty="0"/>
              <a:t> </a:t>
            </a:r>
            <a:r>
              <a:rPr lang="en-US" dirty="0" smtClean="0"/>
              <a:t>sparse.txt 0x10000000</a:t>
            </a:r>
            <a:endParaRPr lang="en-US" dirty="0"/>
          </a:p>
          <a:p>
            <a:r>
              <a:rPr lang="en-US" dirty="0" err="1"/>
              <a:t>FSUtil</a:t>
            </a:r>
            <a:r>
              <a:rPr lang="en-US" dirty="0"/>
              <a:t> Sparse </a:t>
            </a:r>
            <a:r>
              <a:rPr lang="en-US" dirty="0" err="1"/>
              <a:t>SetFlag</a:t>
            </a:r>
            <a:r>
              <a:rPr lang="en-US" dirty="0"/>
              <a:t> </a:t>
            </a:r>
            <a:r>
              <a:rPr lang="en-US" dirty="0" smtClean="0"/>
              <a:t>sparse.txt</a:t>
            </a:r>
            <a:endParaRPr lang="en-US" dirty="0"/>
          </a:p>
          <a:p>
            <a:r>
              <a:rPr lang="en-US" dirty="0" err="1"/>
              <a:t>FSUtil</a:t>
            </a:r>
            <a:r>
              <a:rPr lang="en-US" dirty="0"/>
              <a:t> Sparse </a:t>
            </a:r>
            <a:r>
              <a:rPr lang="en-US" dirty="0" err="1"/>
              <a:t>SetRange</a:t>
            </a:r>
            <a:r>
              <a:rPr lang="en-US" dirty="0"/>
              <a:t> </a:t>
            </a:r>
            <a:r>
              <a:rPr lang="en-US" dirty="0" smtClean="0"/>
              <a:t>sparse.txt </a:t>
            </a:r>
            <a:r>
              <a:rPr lang="en-US" dirty="0"/>
              <a:t>0 </a:t>
            </a:r>
            <a:r>
              <a:rPr lang="en-US" dirty="0" smtClean="0"/>
              <a:t>0x10000000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smtClean="0"/>
              <a:t>NTFS Filesystem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882" y="329386"/>
            <a:ext cx="10816936" cy="61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GetFILEATTRIBUTES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/>
              <a:t>DWORD WINAPI </a:t>
            </a:r>
            <a:r>
              <a:rPr lang="en-US" dirty="0" err="1"/>
              <a:t>GetFileAttributes</a:t>
            </a:r>
            <a:r>
              <a:rPr lang="en-US" dirty="0"/>
              <a:t>(</a:t>
            </a:r>
          </a:p>
          <a:p>
            <a:r>
              <a:rPr lang="en-US" dirty="0"/>
              <a:t>  _In_ LPCTSTR </a:t>
            </a:r>
            <a:r>
              <a:rPr lang="en-US" dirty="0" err="1"/>
              <a:t>lpFileName</a:t>
            </a:r>
            <a:endParaRPr lang="en-US" dirty="0"/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https://msdn.microsoft.com/en-us/library/windows/desktop/gg258117(v=vs.85).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6" y="114300"/>
            <a:ext cx="10138375" cy="976563"/>
          </a:xfrm>
        </p:spPr>
        <p:txBody>
          <a:bodyPr/>
          <a:lstStyle/>
          <a:p>
            <a:r>
              <a:rPr lang="en-US" dirty="0" err="1" smtClean="0"/>
              <a:t>Enumerarea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director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8" y="1090864"/>
            <a:ext cx="9609220" cy="51013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HANDLE WINAPI </a:t>
            </a:r>
            <a:r>
              <a:rPr lang="en-US" dirty="0" err="1"/>
              <a:t>FindFirstFile</a:t>
            </a:r>
            <a:r>
              <a:rPr lang="en-US" dirty="0"/>
              <a:t>(</a:t>
            </a:r>
          </a:p>
          <a:p>
            <a:r>
              <a:rPr lang="en-US" dirty="0"/>
              <a:t>  _In_  LPCTSTR           </a:t>
            </a:r>
            <a:r>
              <a:rPr lang="en-US" dirty="0" err="1"/>
              <a:t>lpFileName</a:t>
            </a:r>
            <a:r>
              <a:rPr lang="en-US" dirty="0"/>
              <a:t>,</a:t>
            </a:r>
          </a:p>
          <a:p>
            <a:r>
              <a:rPr lang="en-US" dirty="0"/>
              <a:t>  _Out_ LPWIN32_FIND_DATA </a:t>
            </a:r>
            <a:r>
              <a:rPr lang="en-US" dirty="0" err="1"/>
              <a:t>lpFindFileData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_WIN32_FIND_DATA {</a:t>
            </a:r>
          </a:p>
          <a:p>
            <a:r>
              <a:rPr lang="en-US" dirty="0"/>
              <a:t>  DWORD    </a:t>
            </a:r>
            <a:r>
              <a:rPr lang="en-US" dirty="0" err="1"/>
              <a:t>dwFileAttributes</a:t>
            </a:r>
            <a:r>
              <a:rPr lang="en-US" dirty="0"/>
              <a:t>;</a:t>
            </a:r>
          </a:p>
          <a:p>
            <a:r>
              <a:rPr lang="en-US" dirty="0"/>
              <a:t>  FILETIME </a:t>
            </a:r>
            <a:r>
              <a:rPr lang="en-US" dirty="0" err="1"/>
              <a:t>ftCreationTime</a:t>
            </a:r>
            <a:r>
              <a:rPr lang="en-US" dirty="0"/>
              <a:t>;</a:t>
            </a:r>
          </a:p>
          <a:p>
            <a:r>
              <a:rPr lang="en-US" dirty="0"/>
              <a:t>  FILETIME </a:t>
            </a:r>
            <a:r>
              <a:rPr lang="en-US" dirty="0" err="1"/>
              <a:t>ftLastAccessTime</a:t>
            </a:r>
            <a:r>
              <a:rPr lang="en-US" dirty="0"/>
              <a:t>;</a:t>
            </a:r>
          </a:p>
          <a:p>
            <a:r>
              <a:rPr lang="en-US" dirty="0"/>
              <a:t>  FILETIME </a:t>
            </a:r>
            <a:r>
              <a:rPr lang="en-US" dirty="0" err="1"/>
              <a:t>ftLastWriteTime</a:t>
            </a:r>
            <a:r>
              <a:rPr lang="en-US" dirty="0"/>
              <a:t>;</a:t>
            </a:r>
          </a:p>
          <a:p>
            <a:r>
              <a:rPr lang="en-US" dirty="0"/>
              <a:t>  DWORD    </a:t>
            </a:r>
            <a:r>
              <a:rPr lang="en-US" dirty="0" err="1"/>
              <a:t>nFileSizeHigh</a:t>
            </a:r>
            <a:r>
              <a:rPr lang="en-US" dirty="0"/>
              <a:t>;</a:t>
            </a:r>
          </a:p>
          <a:p>
            <a:r>
              <a:rPr lang="en-US" dirty="0"/>
              <a:t>  DWORD    </a:t>
            </a:r>
            <a:r>
              <a:rPr lang="en-US" dirty="0" err="1"/>
              <a:t>nFileSizeLow</a:t>
            </a:r>
            <a:r>
              <a:rPr lang="en-US" dirty="0"/>
              <a:t>;</a:t>
            </a:r>
          </a:p>
          <a:p>
            <a:r>
              <a:rPr lang="en-US" dirty="0"/>
              <a:t>  DWORD    dwReserved0;</a:t>
            </a:r>
          </a:p>
          <a:p>
            <a:r>
              <a:rPr lang="en-US" dirty="0"/>
              <a:t>  DWORD    dwReserved1;</a:t>
            </a:r>
          </a:p>
          <a:p>
            <a:r>
              <a:rPr lang="en-US" dirty="0"/>
              <a:t>  TCHAR    </a:t>
            </a:r>
            <a:r>
              <a:rPr lang="en-US" dirty="0" err="1"/>
              <a:t>cFileName</a:t>
            </a:r>
            <a:r>
              <a:rPr lang="en-US" dirty="0"/>
              <a:t>[MAX_PATH];</a:t>
            </a:r>
          </a:p>
          <a:p>
            <a:r>
              <a:rPr lang="en-US" dirty="0"/>
              <a:t>  TCHAR    </a:t>
            </a:r>
            <a:r>
              <a:rPr lang="en-US" dirty="0" err="1"/>
              <a:t>cAlternateFileName</a:t>
            </a:r>
            <a:r>
              <a:rPr lang="en-US" dirty="0"/>
              <a:t>[14];</a:t>
            </a:r>
          </a:p>
          <a:p>
            <a:r>
              <a:rPr lang="en-US" dirty="0"/>
              <a:t>} WIN32_FIND_DATA, *PWIN32_FIND_DATA, *LPWIN32_FIND_DATA;</a:t>
            </a:r>
          </a:p>
        </p:txBody>
      </p:sp>
    </p:spTree>
    <p:extLst>
      <p:ext uri="{BB962C8B-B14F-4D97-AF65-F5344CB8AC3E}">
        <p14:creationId xmlns:p14="http://schemas.microsoft.com/office/powerpoint/2010/main" val="40685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Findnextfile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621368"/>
            <a:ext cx="8534400" cy="4570846"/>
          </a:xfrm>
        </p:spPr>
        <p:txBody>
          <a:bodyPr/>
          <a:lstStyle/>
          <a:p>
            <a:r>
              <a:rPr lang="en-US" dirty="0"/>
              <a:t>BOOL WINAPI </a:t>
            </a:r>
            <a:r>
              <a:rPr lang="en-US" dirty="0" err="1"/>
              <a:t>FindNextFile</a:t>
            </a:r>
            <a:r>
              <a:rPr lang="en-US" dirty="0"/>
              <a:t>(</a:t>
            </a:r>
          </a:p>
          <a:p>
            <a:r>
              <a:rPr lang="en-US" dirty="0"/>
              <a:t>  _In_  HANDLE            </a:t>
            </a:r>
            <a:r>
              <a:rPr lang="en-US" dirty="0" err="1"/>
              <a:t>hFindFile</a:t>
            </a:r>
            <a:r>
              <a:rPr lang="en-US" dirty="0"/>
              <a:t>,</a:t>
            </a:r>
          </a:p>
          <a:p>
            <a:r>
              <a:rPr lang="en-US" dirty="0"/>
              <a:t>  _Out_ LPWIN32_FIND_DATA </a:t>
            </a:r>
            <a:r>
              <a:rPr lang="en-US" dirty="0" err="1"/>
              <a:t>lpFindFileData</a:t>
            </a:r>
            <a:endParaRPr lang="en-US" dirty="0"/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FindClose</a:t>
            </a:r>
            <a:r>
              <a:rPr lang="en-US" dirty="0" smtClean="0"/>
              <a:t> –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inchide</a:t>
            </a:r>
            <a:r>
              <a:rPr lang="en-US" dirty="0" smtClean="0"/>
              <a:t> </a:t>
            </a:r>
            <a:r>
              <a:rPr lang="en-US" dirty="0" err="1" smtClean="0"/>
              <a:t>enumerarea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copieze</a:t>
            </a:r>
            <a:r>
              <a:rPr lang="en-US" dirty="0" smtClean="0"/>
              <a:t> un director in alt director .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destinatie</a:t>
            </a:r>
            <a:r>
              <a:rPr lang="en-US" dirty="0" smtClean="0"/>
              <a:t> se </a:t>
            </a:r>
            <a:r>
              <a:rPr lang="en-US" dirty="0" err="1" smtClean="0"/>
              <a:t>primesc</a:t>
            </a:r>
            <a:r>
              <a:rPr lang="en-US" dirty="0" smtClean="0"/>
              <a:t> ca </a:t>
            </a:r>
            <a:r>
              <a:rPr lang="en-US" dirty="0" err="1" smtClean="0"/>
              <a:t>parametri</a:t>
            </a:r>
            <a:r>
              <a:rPr lang="en-US" dirty="0" smtClean="0"/>
              <a:t>.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ajutatoare</a:t>
            </a:r>
            <a:r>
              <a:rPr lang="en-US" dirty="0" smtClean="0"/>
              <a:t>:</a:t>
            </a:r>
          </a:p>
          <a:p>
            <a:r>
              <a:rPr lang="en-US" dirty="0"/>
              <a:t>BOOL WINAPI </a:t>
            </a:r>
            <a:r>
              <a:rPr lang="en-US" dirty="0" err="1"/>
              <a:t>CreateDirectory</a:t>
            </a:r>
            <a:r>
              <a:rPr lang="en-US" dirty="0"/>
              <a:t>(</a:t>
            </a:r>
          </a:p>
          <a:p>
            <a:r>
              <a:rPr lang="en-US" dirty="0"/>
              <a:t>  _In_     LPCTSTR               </a:t>
            </a:r>
            <a:r>
              <a:rPr lang="en-US" dirty="0" err="1"/>
              <a:t>lpPathName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LPSECURITY_ATTRIBUTES </a:t>
            </a:r>
            <a:r>
              <a:rPr lang="en-US" dirty="0" err="1"/>
              <a:t>lpSecurityAttributes</a:t>
            </a:r>
            <a:endParaRPr lang="en-US" dirty="0"/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46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MoveFile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444336"/>
            <a:ext cx="10527578" cy="474787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BOOL WINAPI </a:t>
            </a:r>
            <a:r>
              <a:rPr lang="en-US" dirty="0" err="1"/>
              <a:t>MoveFile</a:t>
            </a:r>
            <a:r>
              <a:rPr lang="en-US" dirty="0"/>
              <a:t>(</a:t>
            </a:r>
          </a:p>
          <a:p>
            <a:r>
              <a:rPr lang="en-US" dirty="0"/>
              <a:t>  _In_ LPCTSTR </a:t>
            </a:r>
            <a:r>
              <a:rPr lang="en-US" dirty="0" err="1"/>
              <a:t>lpExistingFileName</a:t>
            </a:r>
            <a:r>
              <a:rPr lang="en-US" dirty="0"/>
              <a:t>,</a:t>
            </a:r>
          </a:p>
          <a:p>
            <a:r>
              <a:rPr lang="en-US" dirty="0"/>
              <a:t>  _In_ LPCTSTR </a:t>
            </a:r>
            <a:r>
              <a:rPr lang="en-US" dirty="0" err="1"/>
              <a:t>lpNewFileName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BOOL WINAPI </a:t>
            </a:r>
            <a:r>
              <a:rPr lang="en-US" dirty="0" err="1"/>
              <a:t>MoveFileEx</a:t>
            </a:r>
            <a:r>
              <a:rPr lang="en-US" dirty="0"/>
              <a:t>(</a:t>
            </a:r>
          </a:p>
          <a:p>
            <a:r>
              <a:rPr lang="en-US" dirty="0"/>
              <a:t>  _In_     LPCTSTR </a:t>
            </a:r>
            <a:r>
              <a:rPr lang="en-US" dirty="0" err="1"/>
              <a:t>lpExistingFileName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LPCTSTR </a:t>
            </a:r>
            <a:r>
              <a:rPr lang="en-US" dirty="0" err="1"/>
              <a:t>lpNewFileName</a:t>
            </a:r>
            <a:r>
              <a:rPr lang="en-US" dirty="0"/>
              <a:t>,</a:t>
            </a:r>
          </a:p>
          <a:p>
            <a:r>
              <a:rPr lang="en-US" dirty="0"/>
              <a:t>  _In_     DWORD   </a:t>
            </a:r>
            <a:r>
              <a:rPr lang="en-US" dirty="0" err="1"/>
              <a:t>dwFlags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MOVEFILE_COPY_ALLOWED</a:t>
            </a:r>
          </a:p>
          <a:p>
            <a:r>
              <a:rPr lang="en-US" dirty="0"/>
              <a:t>MOVEFILE_DELAY_UNTIL_REBOOT</a:t>
            </a:r>
          </a:p>
          <a:p>
            <a:r>
              <a:rPr lang="en-US" dirty="0"/>
              <a:t>MOVEFILE_REPLACE_EXISTIN</a:t>
            </a:r>
          </a:p>
          <a:p>
            <a:r>
              <a:rPr lang="en-US" dirty="0"/>
              <a:t>MOVEFILE_WRITE_THROUGH</a:t>
            </a:r>
          </a:p>
          <a:p>
            <a:endParaRPr lang="en-US" dirty="0"/>
          </a:p>
          <a:p>
            <a:r>
              <a:rPr lang="en-US" dirty="0"/>
              <a:t>HKEY_LOCAL_MACHINE\SYSTEM\</a:t>
            </a:r>
            <a:r>
              <a:rPr lang="en-US" dirty="0" err="1"/>
              <a:t>CurrentControlSet</a:t>
            </a:r>
            <a:r>
              <a:rPr lang="en-US" dirty="0"/>
              <a:t>\Control\</a:t>
            </a:r>
          </a:p>
          <a:p>
            <a:r>
              <a:rPr lang="en-US" dirty="0"/>
              <a:t>Session Manager\</a:t>
            </a:r>
            <a:r>
              <a:rPr lang="en-US" dirty="0" err="1"/>
              <a:t>PendingFileRenameOperations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stearga</a:t>
            </a:r>
            <a:r>
              <a:rPr lang="en-US" dirty="0" smtClean="0"/>
              <a:t> cu </a:t>
            </a:r>
            <a:r>
              <a:rPr lang="en-US" dirty="0" err="1" smtClean="0"/>
              <a:t>MoveFileEx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care nu </a:t>
            </a:r>
            <a:r>
              <a:rPr lang="en-US" dirty="0" err="1" smtClean="0"/>
              <a:t>putea</a:t>
            </a:r>
            <a:r>
              <a:rPr lang="en-US" dirty="0" smtClean="0"/>
              <a:t> fi </a:t>
            </a:r>
            <a:r>
              <a:rPr lang="en-US" dirty="0" err="1" smtClean="0"/>
              <a:t>sters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rularea</a:t>
            </a:r>
            <a:r>
              <a:rPr lang="en-US" dirty="0" smtClean="0"/>
              <a:t> TestFile.exe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1"/>
            <a:ext cx="8534400" cy="727364"/>
          </a:xfrm>
        </p:spPr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r>
              <a:rPr lang="en-US" dirty="0" smtClean="0"/>
              <a:t> cu </a:t>
            </a:r>
            <a:r>
              <a:rPr lang="en-US" dirty="0" err="1" smtClean="0"/>
              <a:t>fisiere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6" y="675409"/>
            <a:ext cx="9737869" cy="59020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BOOL WINAPI </a:t>
            </a:r>
            <a:r>
              <a:rPr lang="en-US" dirty="0" err="1"/>
              <a:t>GetFileSizeEx</a:t>
            </a:r>
            <a:r>
              <a:rPr lang="en-US" dirty="0"/>
              <a:t>(</a:t>
            </a:r>
          </a:p>
          <a:p>
            <a:r>
              <a:rPr lang="en-US" dirty="0"/>
              <a:t>  _In_  HANDLE         </a:t>
            </a:r>
            <a:r>
              <a:rPr lang="en-US" dirty="0" err="1"/>
              <a:t>hFile</a:t>
            </a:r>
            <a:r>
              <a:rPr lang="en-US" dirty="0"/>
              <a:t>,</a:t>
            </a:r>
          </a:p>
          <a:p>
            <a:r>
              <a:rPr lang="en-US" dirty="0"/>
              <a:t>  _Out_ PLARGE_INTEGER </a:t>
            </a:r>
            <a:r>
              <a:rPr lang="en-US" dirty="0" err="1"/>
              <a:t>lpFileSize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BOOL WINAPI </a:t>
            </a:r>
            <a:r>
              <a:rPr lang="en-US" dirty="0" err="1"/>
              <a:t>GetFileTime</a:t>
            </a:r>
            <a:r>
              <a:rPr lang="en-US" dirty="0"/>
              <a:t>(</a:t>
            </a:r>
          </a:p>
          <a:p>
            <a:r>
              <a:rPr lang="en-US" dirty="0"/>
              <a:t>  _In_      HANDLE     </a:t>
            </a:r>
            <a:r>
              <a:rPr lang="en-US" dirty="0" err="1"/>
              <a:t>hFile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Out_opt</a:t>
            </a:r>
            <a:r>
              <a:rPr lang="en-US" dirty="0"/>
              <a:t>_ LPFILETIME </a:t>
            </a:r>
            <a:r>
              <a:rPr lang="en-US" dirty="0" err="1"/>
              <a:t>lpCreationTime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Out_opt</a:t>
            </a:r>
            <a:r>
              <a:rPr lang="en-US" dirty="0"/>
              <a:t>_ LPFILETIME </a:t>
            </a:r>
            <a:r>
              <a:rPr lang="en-US" dirty="0" err="1"/>
              <a:t>lpLastAccessTime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Out_opt</a:t>
            </a:r>
            <a:r>
              <a:rPr lang="en-US" dirty="0"/>
              <a:t>_ LPFILETIME </a:t>
            </a:r>
            <a:r>
              <a:rPr lang="en-US" dirty="0" err="1"/>
              <a:t>lpLastWriteTime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BOOL WINAPI </a:t>
            </a:r>
            <a:r>
              <a:rPr lang="en-US" dirty="0" err="1"/>
              <a:t>SetFileTime</a:t>
            </a:r>
            <a:r>
              <a:rPr lang="en-US" dirty="0"/>
              <a:t>(</a:t>
            </a:r>
          </a:p>
          <a:p>
            <a:r>
              <a:rPr lang="en-US" dirty="0"/>
              <a:t>  _In_           HANDLE   </a:t>
            </a:r>
            <a:r>
              <a:rPr lang="en-US" dirty="0" err="1"/>
              <a:t>hFile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</a:t>
            </a:r>
            <a:r>
              <a:rPr lang="en-US" dirty="0" err="1"/>
              <a:t>const</a:t>
            </a:r>
            <a:r>
              <a:rPr lang="en-US" dirty="0"/>
              <a:t> FILETIME *</a:t>
            </a:r>
            <a:r>
              <a:rPr lang="en-US" dirty="0" err="1"/>
              <a:t>lpCreationTime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</a:t>
            </a:r>
            <a:r>
              <a:rPr lang="en-US" dirty="0" err="1"/>
              <a:t>const</a:t>
            </a:r>
            <a:r>
              <a:rPr lang="en-US" dirty="0"/>
              <a:t> FILETIME *</a:t>
            </a:r>
            <a:r>
              <a:rPr lang="en-US" dirty="0" err="1"/>
              <a:t>lpLastAccessTime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</a:t>
            </a:r>
            <a:r>
              <a:rPr lang="en-US" dirty="0" err="1"/>
              <a:t>const</a:t>
            </a:r>
            <a:r>
              <a:rPr lang="en-US" dirty="0"/>
              <a:t> FILETIME *</a:t>
            </a:r>
            <a:r>
              <a:rPr lang="en-US" dirty="0" err="1"/>
              <a:t>lpLastWriteTime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1"/>
            <a:ext cx="8534400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copieze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din </a:t>
            </a:r>
            <a:r>
              <a:rPr lang="en-US" dirty="0" err="1" smtClean="0"/>
              <a:t>exemplu</a:t>
            </a:r>
            <a:r>
              <a:rPr lang="en-US" dirty="0" smtClean="0"/>
              <a:t> cu </a:t>
            </a:r>
            <a:r>
              <a:rPr lang="en-US" dirty="0" err="1" smtClean="0"/>
              <a:t>copierea</a:t>
            </a:r>
            <a:r>
              <a:rPr lang="en-US" dirty="0" smtClean="0"/>
              <a:t> </a:t>
            </a:r>
            <a:r>
              <a:rPr lang="en-US" dirty="0" err="1" smtClean="0"/>
              <a:t>directoarelor</a:t>
            </a:r>
            <a:r>
              <a:rPr lang="en-US" dirty="0" smtClean="0"/>
              <a:t> </a:t>
            </a:r>
            <a:r>
              <a:rPr lang="en-US" dirty="0" err="1" smtClean="0"/>
              <a:t>pastrandu</a:t>
            </a:r>
            <a:r>
              <a:rPr lang="en-US" dirty="0" smtClean="0"/>
              <a:t>-se </a:t>
            </a:r>
            <a:r>
              <a:rPr lang="en-US" dirty="0" err="1" smtClean="0"/>
              <a:t>timpii</a:t>
            </a:r>
            <a:r>
              <a:rPr lang="en-US" dirty="0" smtClean="0"/>
              <a:t> </a:t>
            </a:r>
            <a:r>
              <a:rPr lang="en-US" dirty="0" err="1" smtClean="0"/>
              <a:t>fisierelor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2576946"/>
            <a:ext cx="8534400" cy="36152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gaseasca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duplicate </a:t>
            </a:r>
            <a:r>
              <a:rPr lang="en-US" dirty="0" err="1" smtClean="0"/>
              <a:t>dintr</a:t>
            </a:r>
            <a:r>
              <a:rPr lang="en-US" dirty="0" smtClean="0"/>
              <a:t>-un director.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114300"/>
            <a:ext cx="8534400" cy="1507067"/>
          </a:xfrm>
        </p:spPr>
        <p:txBody>
          <a:bodyPr/>
          <a:lstStyle/>
          <a:p>
            <a:r>
              <a:rPr lang="en-US" dirty="0" err="1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67" y="1413164"/>
            <a:ext cx="8534400" cy="47790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https://msdn.microsoft.com/en-us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www.campus64.com/digital_learning/data/cyber_forensics_essentials/info_file_system_forensic_analysis.pdf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http://0cch.net/ntfsdoc/attributes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www.grayscale-research.org/new/pdfs/Exploring%20NTFS.pdf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http://www.cse.scu.edu/~</a:t>
            </a:r>
            <a:r>
              <a:rPr lang="en-US" dirty="0" smtClean="0">
                <a:hlinkClick r:id="rId6"/>
              </a:rPr>
              <a:t>tschwarz/coen252_07Fall/Lectures/NTFS.html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technet.microsoft.com</a:t>
            </a:r>
          </a:p>
          <a:p>
            <a:r>
              <a:rPr lang="en-US" b="1" dirty="0" smtClean="0"/>
              <a:t>BITDEFENDER forensics</a:t>
            </a:r>
          </a:p>
        </p:txBody>
      </p:sp>
    </p:spTree>
    <p:extLst>
      <p:ext uri="{BB962C8B-B14F-4D97-AF65-F5344CB8AC3E}">
        <p14:creationId xmlns:p14="http://schemas.microsoft.com/office/powerpoint/2010/main" val="9589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smtClean="0"/>
              <a:t>NTFS Filesystem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82" y="1223124"/>
            <a:ext cx="11294918" cy="39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smtClean="0"/>
              <a:t>NTFS 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413164"/>
            <a:ext cx="10506797" cy="483177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fsutil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u="sng" dirty="0" err="1">
                <a:solidFill>
                  <a:srgbClr val="FFFF00"/>
                </a:solidFill>
              </a:rPr>
              <a:t>fsinfo</a:t>
            </a:r>
            <a:r>
              <a:rPr lang="en-US" u="sng" dirty="0">
                <a:solidFill>
                  <a:srgbClr val="FFFF00"/>
                </a:solidFill>
              </a:rPr>
              <a:t> </a:t>
            </a:r>
            <a:r>
              <a:rPr lang="en-US" u="sng" dirty="0" err="1">
                <a:solidFill>
                  <a:srgbClr val="FFFF00"/>
                </a:solidFill>
              </a:rPr>
              <a:t>ntfsinfo</a:t>
            </a:r>
            <a:r>
              <a:rPr lang="en-US" u="sng" dirty="0">
                <a:solidFill>
                  <a:srgbClr val="FFFF00"/>
                </a:solidFill>
              </a:rPr>
              <a:t> c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>
                <a:solidFill>
                  <a:srgbClr val="FFFF00"/>
                </a:solidFill>
              </a:rPr>
              <a:t>NTFS Volume Serial Number :       0x8a3646b136469e57</a:t>
            </a:r>
          </a:p>
          <a:p>
            <a:r>
              <a:rPr lang="en-US" dirty="0">
                <a:solidFill>
                  <a:srgbClr val="FFFF00"/>
                </a:solidFill>
              </a:rPr>
              <a:t>Version :                         3.1</a:t>
            </a:r>
          </a:p>
          <a:p>
            <a:r>
              <a:rPr lang="en-US" dirty="0">
                <a:solidFill>
                  <a:srgbClr val="FFFF00"/>
                </a:solidFill>
              </a:rPr>
              <a:t>Number Sectors :                  0x000000001dcf1fff</a:t>
            </a:r>
          </a:p>
          <a:p>
            <a:r>
              <a:rPr lang="en-US" dirty="0">
                <a:solidFill>
                  <a:srgbClr val="FFFF00"/>
                </a:solidFill>
              </a:rPr>
              <a:t>Total Clusters :                  0x0000000003b9e3ff</a:t>
            </a:r>
          </a:p>
          <a:p>
            <a:r>
              <a:rPr lang="en-US" dirty="0">
                <a:solidFill>
                  <a:srgbClr val="FFFF00"/>
                </a:solidFill>
              </a:rPr>
              <a:t>Free Clusters  :                  0x00000000013a77c7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Bytes </a:t>
            </a:r>
            <a:r>
              <a:rPr lang="en-US" dirty="0">
                <a:solidFill>
                  <a:srgbClr val="FFFF00"/>
                </a:solidFill>
              </a:rPr>
              <a:t>Per Sector  :               512</a:t>
            </a:r>
          </a:p>
          <a:p>
            <a:r>
              <a:rPr lang="en-US" dirty="0">
                <a:solidFill>
                  <a:srgbClr val="FFFF00"/>
                </a:solidFill>
              </a:rPr>
              <a:t>Bytes Per Physical Sector :       512</a:t>
            </a:r>
          </a:p>
          <a:p>
            <a:r>
              <a:rPr lang="en-US" dirty="0">
                <a:solidFill>
                  <a:srgbClr val="FFFF00"/>
                </a:solidFill>
              </a:rPr>
              <a:t>Bytes Per Cluster :               4096</a:t>
            </a:r>
          </a:p>
          <a:p>
            <a:r>
              <a:rPr lang="en-US" dirty="0">
                <a:solidFill>
                  <a:srgbClr val="FFFF00"/>
                </a:solidFill>
              </a:rPr>
              <a:t>Bytes Per </a:t>
            </a:r>
            <a:r>
              <a:rPr lang="en-US" dirty="0" err="1">
                <a:solidFill>
                  <a:srgbClr val="FFFF00"/>
                </a:solidFill>
              </a:rPr>
              <a:t>FileRecord</a:t>
            </a:r>
            <a:r>
              <a:rPr lang="en-US" dirty="0">
                <a:solidFill>
                  <a:srgbClr val="FFFF00"/>
                </a:solidFill>
              </a:rPr>
              <a:t> Segment    : 1024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Mft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Valid Data Length :           0x0000000014440000</a:t>
            </a:r>
          </a:p>
          <a:p>
            <a:r>
              <a:rPr lang="en-US" dirty="0" err="1">
                <a:solidFill>
                  <a:srgbClr val="FFFF00"/>
                </a:solidFill>
              </a:rPr>
              <a:t>Mft</a:t>
            </a:r>
            <a:r>
              <a:rPr lang="en-US" dirty="0">
                <a:solidFill>
                  <a:srgbClr val="FFFF00"/>
                </a:solidFill>
              </a:rPr>
              <a:t> Start </a:t>
            </a:r>
            <a:r>
              <a:rPr lang="en-US" dirty="0" err="1">
                <a:solidFill>
                  <a:srgbClr val="FFFF00"/>
                </a:solidFill>
              </a:rPr>
              <a:t>Lcn</a:t>
            </a:r>
            <a:r>
              <a:rPr lang="en-US" dirty="0">
                <a:solidFill>
                  <a:srgbClr val="FFFF00"/>
                </a:solidFill>
              </a:rPr>
              <a:t>  :                  0x00000000000c0000</a:t>
            </a:r>
          </a:p>
          <a:p>
            <a:r>
              <a:rPr lang="en-US" dirty="0">
                <a:solidFill>
                  <a:srgbClr val="FFFF00"/>
                </a:solidFill>
              </a:rPr>
              <a:t>Mft2 Start </a:t>
            </a:r>
            <a:r>
              <a:rPr lang="en-US" dirty="0" err="1">
                <a:solidFill>
                  <a:srgbClr val="FFFF00"/>
                </a:solidFill>
              </a:rPr>
              <a:t>Lcn</a:t>
            </a:r>
            <a:r>
              <a:rPr lang="en-US" dirty="0">
                <a:solidFill>
                  <a:srgbClr val="FFFF00"/>
                </a:solidFill>
              </a:rPr>
              <a:t> :                  0x0000000000000002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RM </a:t>
            </a:r>
            <a:r>
              <a:rPr lang="en-US" dirty="0">
                <a:solidFill>
                  <a:srgbClr val="FFFF00"/>
                </a:solidFill>
              </a:rPr>
              <a:t>Identifier:        16F40BE1-9512-11E4-8D36-9A8DA172D3E5</a:t>
            </a:r>
          </a:p>
        </p:txBody>
      </p:sp>
    </p:spTree>
    <p:extLst>
      <p:ext uri="{BB962C8B-B14F-4D97-AF65-F5344CB8AC3E}">
        <p14:creationId xmlns:p14="http://schemas.microsoft.com/office/powerpoint/2010/main" val="3058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9" y="124691"/>
            <a:ext cx="10567555" cy="62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74" y="348469"/>
            <a:ext cx="8534400" cy="1507067"/>
          </a:xfrm>
        </p:spPr>
        <p:txBody>
          <a:bodyPr/>
          <a:lstStyle/>
          <a:p>
            <a:r>
              <a:rPr lang="en-US" dirty="0" smtClean="0"/>
              <a:t>MFT FILE</a:t>
            </a:r>
            <a:endParaRPr lang="en-US" dirty="0"/>
          </a:p>
        </p:txBody>
      </p:sp>
      <p:pic>
        <p:nvPicPr>
          <p:cNvPr id="2050" name="Picture 2" descr="http://www.cse.scu.edu/~tschwarz/coen252_07Fall/Images/NTFSRecord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767877"/>
            <a:ext cx="11117179" cy="148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3" y="498763"/>
            <a:ext cx="10849697" cy="558954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_NTFS_MFT_FILE_ENTRY_HEADER {</a:t>
            </a:r>
          </a:p>
          <a:p>
            <a:r>
              <a:rPr lang="en-US" dirty="0"/>
              <a:t>	char </a:t>
            </a:r>
            <a:r>
              <a:rPr lang="en-US" dirty="0" err="1" smtClean="0"/>
              <a:t>fileSignature</a:t>
            </a:r>
            <a:r>
              <a:rPr lang="en-US" dirty="0" smtClean="0"/>
              <a:t>[4]; //</a:t>
            </a:r>
            <a:r>
              <a:rPr lang="en-US" dirty="0"/>
              <a:t>Magic Number: "FILE"</a:t>
            </a:r>
          </a:p>
          <a:p>
            <a:r>
              <a:rPr lang="en-US" dirty="0"/>
              <a:t>	WORD </a:t>
            </a:r>
            <a:r>
              <a:rPr lang="en-US" dirty="0" err="1"/>
              <a:t>wFixupOffset</a:t>
            </a:r>
            <a:r>
              <a:rPr lang="en-US" dirty="0" smtClean="0"/>
              <a:t>;//</a:t>
            </a:r>
            <a:r>
              <a:rPr lang="en-US" dirty="0"/>
              <a:t>Offset to the update sequence.</a:t>
            </a:r>
          </a:p>
          <a:p>
            <a:r>
              <a:rPr lang="en-US" dirty="0"/>
              <a:t>	WORD </a:t>
            </a:r>
            <a:r>
              <a:rPr lang="en-US" dirty="0" err="1"/>
              <a:t>wFixupSize</a:t>
            </a:r>
            <a:r>
              <a:rPr lang="en-US" dirty="0" smtClean="0"/>
              <a:t>;//</a:t>
            </a:r>
            <a:r>
              <a:rPr lang="en-US" dirty="0"/>
              <a:t>Number of entries in fixup array</a:t>
            </a:r>
          </a:p>
          <a:p>
            <a:r>
              <a:rPr lang="en-US" dirty="0"/>
              <a:t>	LONGLONG n64LogSeqNumber</a:t>
            </a:r>
            <a:r>
              <a:rPr lang="en-US" dirty="0" smtClean="0"/>
              <a:t>;//</a:t>
            </a:r>
            <a:r>
              <a:rPr lang="en-US" dirty="0"/>
              <a:t>$</a:t>
            </a:r>
            <a:r>
              <a:rPr lang="en-US" dirty="0" err="1"/>
              <a:t>LogFile</a:t>
            </a:r>
            <a:r>
              <a:rPr lang="en-US" dirty="0"/>
              <a:t> Sequence Number (LSN)</a:t>
            </a:r>
          </a:p>
          <a:p>
            <a:r>
              <a:rPr lang="en-US" dirty="0"/>
              <a:t>	WORD </a:t>
            </a:r>
            <a:r>
              <a:rPr lang="en-US" dirty="0" err="1"/>
              <a:t>wSequence</a:t>
            </a:r>
            <a:r>
              <a:rPr lang="en-US" dirty="0" smtClean="0"/>
              <a:t>;//</a:t>
            </a:r>
            <a:r>
              <a:rPr lang="en-US" dirty="0"/>
              <a:t>Sequence number</a:t>
            </a:r>
          </a:p>
          <a:p>
            <a:r>
              <a:rPr lang="en-US" dirty="0"/>
              <a:t>	WORD </a:t>
            </a:r>
            <a:r>
              <a:rPr lang="en-US" dirty="0" err="1"/>
              <a:t>wHardLinks</a:t>
            </a:r>
            <a:r>
              <a:rPr lang="en-US" dirty="0" smtClean="0"/>
              <a:t>;//</a:t>
            </a:r>
            <a:r>
              <a:rPr lang="en-US" dirty="0"/>
              <a:t>Hard link count</a:t>
            </a:r>
          </a:p>
          <a:p>
            <a:r>
              <a:rPr lang="en-US" dirty="0"/>
              <a:t>	WORD </a:t>
            </a:r>
            <a:r>
              <a:rPr lang="en-US" dirty="0" err="1"/>
              <a:t>wAttribOffset</a:t>
            </a:r>
            <a:r>
              <a:rPr lang="en-US" dirty="0" smtClean="0"/>
              <a:t>;//</a:t>
            </a:r>
            <a:r>
              <a:rPr lang="en-US" dirty="0"/>
              <a:t>Offset to first attribute</a:t>
            </a:r>
          </a:p>
          <a:p>
            <a:r>
              <a:rPr lang="en-US" dirty="0"/>
              <a:t>	WORD </a:t>
            </a:r>
            <a:r>
              <a:rPr lang="en-US" dirty="0" err="1"/>
              <a:t>wFlags</a:t>
            </a:r>
            <a:r>
              <a:rPr lang="en-US" dirty="0" smtClean="0"/>
              <a:t>;//</a:t>
            </a:r>
            <a:r>
              <a:rPr lang="en-US" dirty="0"/>
              <a:t>Flags: 0x01: record in use, 0x02 directory.</a:t>
            </a:r>
          </a:p>
          <a:p>
            <a:r>
              <a:rPr lang="en-US" dirty="0"/>
              <a:t>	DWORD </a:t>
            </a:r>
            <a:r>
              <a:rPr lang="en-US" dirty="0" err="1"/>
              <a:t>dwRecLength</a:t>
            </a:r>
            <a:r>
              <a:rPr lang="en-US" dirty="0" smtClean="0"/>
              <a:t>;//</a:t>
            </a:r>
            <a:r>
              <a:rPr lang="en-US" dirty="0"/>
              <a:t>Used size of MFT entry</a:t>
            </a:r>
          </a:p>
          <a:p>
            <a:r>
              <a:rPr lang="en-US" dirty="0"/>
              <a:t>	DWORD </a:t>
            </a:r>
            <a:r>
              <a:rPr lang="en-US" dirty="0" err="1"/>
              <a:t>dwAllLength</a:t>
            </a:r>
            <a:r>
              <a:rPr lang="en-US" dirty="0" smtClean="0"/>
              <a:t>;//</a:t>
            </a:r>
            <a:r>
              <a:rPr lang="en-US" dirty="0"/>
              <a:t>Allocated size of MFT entry.</a:t>
            </a:r>
          </a:p>
          <a:p>
            <a:r>
              <a:rPr lang="en-US" dirty="0"/>
              <a:t>	LONGLONG n64BaseMftRec</a:t>
            </a:r>
            <a:r>
              <a:rPr lang="en-US" dirty="0" smtClean="0"/>
              <a:t>;//</a:t>
            </a:r>
            <a:r>
              <a:rPr lang="en-US" dirty="0"/>
              <a:t>File reference to the base FILE record</a:t>
            </a:r>
          </a:p>
          <a:p>
            <a:r>
              <a:rPr lang="en-US" dirty="0"/>
              <a:t>	WORD </a:t>
            </a:r>
            <a:r>
              <a:rPr lang="en-US" dirty="0" err="1"/>
              <a:t>wNextAttrID</a:t>
            </a:r>
            <a:r>
              <a:rPr lang="en-US" dirty="0" smtClean="0"/>
              <a:t>;//</a:t>
            </a:r>
            <a:r>
              <a:rPr lang="en-US" dirty="0"/>
              <a:t>Next attribute ID</a:t>
            </a:r>
          </a:p>
          <a:p>
            <a:r>
              <a:rPr lang="en-US" dirty="0"/>
              <a:t>	WORD </a:t>
            </a:r>
            <a:r>
              <a:rPr lang="en-US" dirty="0" err="1"/>
              <a:t>wFixupPattern</a:t>
            </a:r>
            <a:r>
              <a:rPr lang="en-US" dirty="0" smtClean="0"/>
              <a:t>;//</a:t>
            </a:r>
            <a:r>
              <a:rPr lang="en-US" dirty="0"/>
              <a:t>Align to 4B boundary</a:t>
            </a:r>
          </a:p>
          <a:p>
            <a:r>
              <a:rPr lang="en-US" dirty="0"/>
              <a:t>	DWORD </a:t>
            </a:r>
            <a:r>
              <a:rPr lang="en-US" dirty="0" err="1"/>
              <a:t>dwMFTRecNumber</a:t>
            </a:r>
            <a:r>
              <a:rPr lang="en-US" dirty="0" smtClean="0"/>
              <a:t>;//</a:t>
            </a:r>
            <a:r>
              <a:rPr lang="en-US" dirty="0"/>
              <a:t>Number of this MFT record</a:t>
            </a:r>
          </a:p>
          <a:p>
            <a:r>
              <a:rPr lang="en-US" dirty="0"/>
              <a:t>} NTFS_MFT_FILE_ENTRY_HEADER, *P_NTFS_MFT_FILE_ENTRY_HEADER;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07818"/>
            <a:ext cx="11991975" cy="63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3920</TotalTime>
  <Words>924</Words>
  <Application>Microsoft Office PowerPoint</Application>
  <PresentationFormat>Widescreen</PresentationFormat>
  <Paragraphs>282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Century Gothic</vt:lpstr>
      <vt:lpstr>Wingdings 3</vt:lpstr>
      <vt:lpstr>Slice</vt:lpstr>
      <vt:lpstr>Lucru cu fisiere</vt:lpstr>
      <vt:lpstr>NTFS Filesystem</vt:lpstr>
      <vt:lpstr>NTFS Filesystem</vt:lpstr>
      <vt:lpstr>NTFS Filesystem</vt:lpstr>
      <vt:lpstr>NTFS Filesystem</vt:lpstr>
      <vt:lpstr>PowerPoint Presentation</vt:lpstr>
      <vt:lpstr>MFT FILE</vt:lpstr>
      <vt:lpstr> </vt:lpstr>
      <vt:lpstr>PowerPoint Presentation</vt:lpstr>
      <vt:lpstr>PowerPoint Presentation</vt:lpstr>
      <vt:lpstr>PowerPoint Presentation</vt:lpstr>
      <vt:lpstr>PowerPoint Presentation</vt:lpstr>
      <vt:lpstr>Informatii suplimentare</vt:lpstr>
      <vt:lpstr>PowerPoint Presentation</vt:lpstr>
      <vt:lpstr>PowerPoint Presentation</vt:lpstr>
      <vt:lpstr>PowerPoint Presentation</vt:lpstr>
      <vt:lpstr>CreateFILE</vt:lpstr>
      <vt:lpstr>ReadFILE</vt:lpstr>
      <vt:lpstr>TESTARE EOF</vt:lpstr>
      <vt:lpstr>WriteFILE</vt:lpstr>
      <vt:lpstr>CLOSEHANDLE</vt:lpstr>
      <vt:lpstr>Standard HANDLEs</vt:lpstr>
      <vt:lpstr>practic</vt:lpstr>
      <vt:lpstr>Practic</vt:lpstr>
      <vt:lpstr>ADS – alternate data streams</vt:lpstr>
      <vt:lpstr>FindfirstSTREAmW</vt:lpstr>
      <vt:lpstr>FindNextStreamw</vt:lpstr>
      <vt:lpstr>Practic</vt:lpstr>
      <vt:lpstr>Schimbarea pozitiei in fisier</vt:lpstr>
      <vt:lpstr>GetFILEATTRIBUTES</vt:lpstr>
      <vt:lpstr>Enumerarea elementelor unui director</vt:lpstr>
      <vt:lpstr>Findnextfile</vt:lpstr>
      <vt:lpstr>Practic</vt:lpstr>
      <vt:lpstr>MoveFile*</vt:lpstr>
      <vt:lpstr>Practic</vt:lpstr>
      <vt:lpstr>Alte functii de lucru cu fisiere</vt:lpstr>
      <vt:lpstr>practic</vt:lpstr>
      <vt:lpstr>Practic</vt:lpstr>
      <vt:lpstr>Bibliografie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Lucru cu fisiere</dc:title>
  <dc:creator>Mihai Silviu MURGAN</dc:creator>
  <cp:lastModifiedBy>Mihai Silviu MURGAN</cp:lastModifiedBy>
  <cp:revision>28</cp:revision>
  <dcterms:created xsi:type="dcterms:W3CDTF">2015-10-30T15:33:39Z</dcterms:created>
  <dcterms:modified xsi:type="dcterms:W3CDTF">2017-07-10T11:11:50Z</dcterms:modified>
</cp:coreProperties>
</file>