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zxk0tw93.aspx" TargetMode="External"/><Relationship Id="rId2" Type="http://schemas.openxmlformats.org/officeDocument/2006/relationships/hyperlink" Target="https://msdn.microsoft.com/en-us/library/zkwh89k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ek8tkfbw.aspx" TargetMode="External"/><Relationship Id="rId4" Type="http://schemas.openxmlformats.org/officeDocument/2006/relationships/hyperlink" Target="https://msdn.microsoft.com/en-us/library/6xa169sk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r>
              <a:rPr lang="en-US" dirty="0" smtClean="0"/>
              <a:t>,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033384"/>
              </p:ext>
            </p:extLst>
          </p:nvPr>
        </p:nvGraphicFramePr>
        <p:xfrm>
          <a:off x="1236518" y="1402774"/>
          <a:ext cx="8572499" cy="4634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62"/>
                <a:gridCol w="1714499"/>
                <a:gridCol w="4643438"/>
              </a:tblGrid>
              <a:tr h="1066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Calling convention</a:t>
                      </a:r>
                      <a:endParaRPr lang="en-US" sz="18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Cine face cleanupul pe stiva</a:t>
                      </a:r>
                      <a:endParaRPr lang="en-US" sz="18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Parameter passing</a:t>
                      </a:r>
                      <a:endParaRPr lang="en-US" sz="18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066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 dirty="0">
                          <a:effectLst/>
                          <a:hlinkClick r:id="rId2"/>
                        </a:rPr>
                        <a:t>__</a:t>
                      </a:r>
                      <a:r>
                        <a:rPr lang="en-US" sz="1800" u="sng" strike="noStrike" dirty="0" err="1">
                          <a:effectLst/>
                          <a:hlinkClick r:id="rId2"/>
                        </a:rPr>
                        <a:t>cdecl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Apelantul</a:t>
                      </a:r>
                      <a:endParaRPr lang="en-US" sz="18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u="none" strike="noStrike" dirty="0">
                          <a:effectLst/>
                        </a:rPr>
                        <a:t>Pune parametri pe stiva in ordine inversa(dreapta spre stanga)</a:t>
                      </a:r>
                      <a:endParaRPr lang="it-IT" sz="18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066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"/>
                        </a:rPr>
                        <a:t>__stdcall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Apelatul</a:t>
                      </a:r>
                      <a:endParaRPr lang="en-US" sz="18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u="none" strike="noStrike" dirty="0">
                          <a:effectLst/>
                        </a:rPr>
                        <a:t>Pune parametri pe stiva in ordine inversa(dreapta spre stanga)</a:t>
                      </a:r>
                      <a:endParaRPr lang="it-IT" sz="18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172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4"/>
                        </a:rPr>
                        <a:t>__fastcall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Apelatul</a:t>
                      </a:r>
                      <a:endParaRPr lang="en-US" sz="18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u="none" strike="noStrike" dirty="0">
                          <a:effectLst/>
                        </a:rPr>
                        <a:t>Stocati in registri si cei in plus pusi pe stiva</a:t>
                      </a:r>
                      <a:endParaRPr lang="it-IT" sz="18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172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5"/>
                        </a:rPr>
                        <a:t>__thiscall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Apelantul</a:t>
                      </a:r>
                      <a:endParaRPr lang="en-US" sz="18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u="none" strike="noStrike" dirty="0">
                          <a:effectLst/>
                        </a:rPr>
                        <a:t>Pune parametri pe stiva, this e pus in registru ECX</a:t>
                      </a:r>
                      <a:endParaRPr lang="it-IT" sz="18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creare</a:t>
            </a:r>
            <a:r>
              <a:rPr lang="en-US" dirty="0" smtClean="0"/>
              <a:t> thread, </a:t>
            </a:r>
            <a:r>
              <a:rPr lang="en-US" dirty="0" err="1" smtClean="0"/>
              <a:t>asteptare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 err="1" smtClean="0"/>
              <a:t>Discutie</a:t>
            </a:r>
            <a:r>
              <a:rPr lang="en-US" dirty="0" smtClean="0"/>
              <a:t> </a:t>
            </a:r>
            <a:r>
              <a:rPr lang="en-US" dirty="0" err="1" smtClean="0"/>
              <a:t>pasare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ca </a:t>
            </a:r>
            <a:r>
              <a:rPr lang="en-US" dirty="0" err="1" smtClean="0"/>
              <a:t>parametru</a:t>
            </a:r>
            <a:r>
              <a:rPr lang="en-US" dirty="0" smtClean="0"/>
              <a:t> –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intampla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creeze</a:t>
            </a:r>
            <a:r>
              <a:rPr lang="en-US" dirty="0" smtClean="0"/>
              <a:t> 2 </a:t>
            </a:r>
            <a:r>
              <a:rPr lang="en-US" dirty="0" err="1" smtClean="0"/>
              <a:t>threaduri</a:t>
            </a:r>
            <a:r>
              <a:rPr lang="en-US" dirty="0" smtClean="0"/>
              <a:t>. O </a:t>
            </a:r>
            <a:r>
              <a:rPr lang="en-US" dirty="0" err="1" smtClean="0"/>
              <a:t>variabila</a:t>
            </a:r>
            <a:r>
              <a:rPr lang="en-US" dirty="0" smtClean="0"/>
              <a:t> </a:t>
            </a:r>
            <a:r>
              <a:rPr lang="en-US" dirty="0" err="1" smtClean="0"/>
              <a:t>globala</a:t>
            </a:r>
            <a:r>
              <a:rPr lang="en-US" dirty="0" smtClean="0"/>
              <a:t> </a:t>
            </a:r>
            <a:r>
              <a:rPr lang="en-US" dirty="0" err="1" smtClean="0"/>
              <a:t>contor</a:t>
            </a:r>
            <a:r>
              <a:rPr lang="en-US" dirty="0" smtClean="0"/>
              <a:t>, care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incrementata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thread de 1 million de </a:t>
            </a:r>
            <a:r>
              <a:rPr lang="en-US" dirty="0" err="1" smtClean="0"/>
              <a:t>ori</a:t>
            </a:r>
            <a:r>
              <a:rPr lang="en-US" dirty="0" smtClean="0"/>
              <a:t>. In </a:t>
            </a:r>
            <a:r>
              <a:rPr lang="en-US" dirty="0" err="1" smtClean="0"/>
              <a:t>functie</a:t>
            </a:r>
            <a:r>
              <a:rPr lang="en-US" dirty="0" smtClean="0"/>
              <a:t> main se </a:t>
            </a:r>
            <a:r>
              <a:rPr lang="en-US" dirty="0" err="1" smtClean="0"/>
              <a:t>asteapta</a:t>
            </a:r>
            <a:r>
              <a:rPr lang="en-US" dirty="0" smtClean="0"/>
              <a:t> </a:t>
            </a:r>
            <a:r>
              <a:rPr lang="en-US" dirty="0" err="1" smtClean="0"/>
              <a:t>terminarea</a:t>
            </a:r>
            <a:r>
              <a:rPr lang="en-US" dirty="0" smtClean="0"/>
              <a:t> </a:t>
            </a:r>
            <a:r>
              <a:rPr lang="en-US" dirty="0" err="1" smtClean="0"/>
              <a:t>celor</a:t>
            </a:r>
            <a:r>
              <a:rPr lang="en-US" dirty="0" smtClean="0"/>
              <a:t> 2 </a:t>
            </a:r>
            <a:r>
              <a:rPr lang="en-US" dirty="0" err="1" smtClean="0"/>
              <a:t>threaduri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terminarea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se </a:t>
            </a:r>
            <a:r>
              <a:rPr lang="en-US" dirty="0" err="1" smtClean="0"/>
              <a:t>afiseaza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9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 err="1" smtClean="0"/>
              <a:t>Obiect</a:t>
            </a:r>
            <a:r>
              <a:rPr lang="en-US" dirty="0" smtClean="0"/>
              <a:t> de </a:t>
            </a:r>
            <a:r>
              <a:rPr lang="en-US" dirty="0" err="1" smtClean="0"/>
              <a:t>sincronizare</a:t>
            </a:r>
            <a:r>
              <a:rPr lang="en-US" dirty="0"/>
              <a:t> </a:t>
            </a:r>
            <a:r>
              <a:rPr lang="en-US" dirty="0" smtClean="0"/>
              <a:t>care nu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detinut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de un </a:t>
            </a:r>
            <a:r>
              <a:rPr lang="en-US" dirty="0" err="1" smtClean="0"/>
              <a:t>singur</a:t>
            </a:r>
            <a:r>
              <a:rPr lang="en-US" dirty="0" smtClean="0"/>
              <a:t> thread la </a:t>
            </a:r>
            <a:r>
              <a:rPr lang="en-US" dirty="0" err="1" smtClean="0"/>
              <a:t>orice</a:t>
            </a:r>
            <a:r>
              <a:rPr lang="en-US" dirty="0" smtClean="0"/>
              <a:t> moment. </a:t>
            </a:r>
            <a:r>
              <a:rPr lang="en-US" dirty="0" err="1" smtClean="0"/>
              <a:t>Mutex</a:t>
            </a:r>
            <a:r>
              <a:rPr lang="en-US" dirty="0" smtClean="0"/>
              <a:t> – Mutual exclusion</a:t>
            </a:r>
          </a:p>
          <a:p>
            <a:r>
              <a:rPr lang="en-US" dirty="0" err="1" smtClean="0"/>
              <a:t>Avantaje</a:t>
            </a:r>
            <a:r>
              <a:rPr lang="en-US" dirty="0" smtClean="0"/>
              <a:t> fata de critical section –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shareuit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procese</a:t>
            </a:r>
            <a:endParaRPr lang="en-US" dirty="0" smtClean="0"/>
          </a:p>
          <a:p>
            <a:r>
              <a:rPr lang="en-US" dirty="0" err="1" smtClean="0"/>
              <a:t>Dezavantaje</a:t>
            </a:r>
            <a:r>
              <a:rPr lang="en-US" dirty="0" smtClean="0"/>
              <a:t> – </a:t>
            </a:r>
            <a:r>
              <a:rPr lang="en-US" dirty="0" err="1" smtClean="0"/>
              <a:t>mai</a:t>
            </a:r>
            <a:r>
              <a:rPr lang="en-US" dirty="0" smtClean="0"/>
              <a:t> lent </a:t>
            </a:r>
            <a:r>
              <a:rPr lang="en-US" dirty="0" err="1" smtClean="0"/>
              <a:t>pentru</a:t>
            </a:r>
            <a:r>
              <a:rPr lang="en-US" dirty="0" smtClean="0"/>
              <a:t> ca </a:t>
            </a:r>
            <a:r>
              <a:rPr lang="en-US" dirty="0" err="1" smtClean="0"/>
              <a:t>necesita</a:t>
            </a:r>
            <a:r>
              <a:rPr lang="en-US" dirty="0" smtClean="0"/>
              <a:t> un trap </a:t>
            </a:r>
            <a:r>
              <a:rPr lang="en-US" dirty="0" err="1" smtClean="0"/>
              <a:t>catre</a:t>
            </a:r>
            <a:r>
              <a:rPr lang="en-US" dirty="0" smtClean="0"/>
              <a:t>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2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Createmutex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/>
              <a:t>HANDLE WINAPI </a:t>
            </a:r>
            <a:r>
              <a:rPr lang="en-US" dirty="0" err="1"/>
              <a:t>CreateMutex</a:t>
            </a:r>
            <a:r>
              <a:rPr lang="en-US" dirty="0"/>
              <a:t>(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LPSECURITY_ATTRIBUTES </a:t>
            </a:r>
            <a:r>
              <a:rPr lang="en-US" dirty="0" err="1"/>
              <a:t>lpMutexAttributes</a:t>
            </a:r>
            <a:r>
              <a:rPr lang="en-US" dirty="0"/>
              <a:t>,</a:t>
            </a:r>
          </a:p>
          <a:p>
            <a:r>
              <a:rPr lang="en-US" dirty="0"/>
              <a:t>  _In_     BOOL                  </a:t>
            </a:r>
            <a:r>
              <a:rPr lang="en-US" dirty="0" err="1"/>
              <a:t>bInitialOwner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LPCTSTR               </a:t>
            </a:r>
            <a:r>
              <a:rPr lang="en-US" dirty="0" err="1"/>
              <a:t>lpName</a:t>
            </a:r>
            <a:endParaRPr lang="en-US" dirty="0"/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Rezolvare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 cu counter cu </a:t>
            </a:r>
            <a:r>
              <a:rPr lang="en-US" dirty="0" err="1" smtClean="0"/>
              <a:t>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7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creeze</a:t>
            </a:r>
            <a:r>
              <a:rPr lang="en-US" dirty="0" smtClean="0"/>
              <a:t> un deadlock.</a:t>
            </a:r>
          </a:p>
          <a:p>
            <a:r>
              <a:rPr lang="en-US" dirty="0" err="1" smtClean="0"/>
              <a:t>Atasare</a:t>
            </a:r>
            <a:r>
              <a:rPr lang="en-US" dirty="0" smtClean="0"/>
              <a:t> cu visual studio o data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deadlockul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en-US" dirty="0" err="1" smtClean="0"/>
              <a:t>efectiv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7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Aflarea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procesoare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/>
          </a:bodyPr>
          <a:lstStyle/>
          <a:p>
            <a:r>
              <a:rPr lang="en-US" dirty="0"/>
              <a:t>void WINAPI </a:t>
            </a:r>
            <a:r>
              <a:rPr lang="en-US" dirty="0" err="1"/>
              <a:t>GetSystemInfo</a:t>
            </a:r>
            <a:r>
              <a:rPr lang="en-US" dirty="0"/>
              <a:t>(</a:t>
            </a:r>
          </a:p>
          <a:p>
            <a:r>
              <a:rPr lang="en-US" dirty="0"/>
              <a:t>  _Out_ LPSYSTEM_INFO </a:t>
            </a:r>
            <a:r>
              <a:rPr lang="en-US" dirty="0" err="1"/>
              <a:t>lpSystemInfo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3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Structura</a:t>
            </a:r>
            <a:r>
              <a:rPr lang="en-US" dirty="0" smtClean="0"/>
              <a:t> care </a:t>
            </a:r>
            <a:r>
              <a:rPr lang="en-US" dirty="0" err="1" smtClean="0"/>
              <a:t>descrie</a:t>
            </a:r>
            <a:r>
              <a:rPr lang="en-US" dirty="0" smtClean="0"/>
              <a:t> SYSTEMINFO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_SYSTEM_INFO {</a:t>
            </a:r>
          </a:p>
          <a:p>
            <a:r>
              <a:rPr lang="en-US" dirty="0"/>
              <a:t>  union {</a:t>
            </a:r>
          </a:p>
          <a:p>
            <a:r>
              <a:rPr lang="en-US" dirty="0"/>
              <a:t>    DWORD  </a:t>
            </a:r>
            <a:r>
              <a:rPr lang="en-US" dirty="0" err="1"/>
              <a:t>dwOemId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r>
              <a:rPr lang="en-US" dirty="0"/>
              <a:t>      WORD </a:t>
            </a:r>
            <a:r>
              <a:rPr lang="en-US" dirty="0" err="1"/>
              <a:t>wProcessorArchitecture</a:t>
            </a:r>
            <a:r>
              <a:rPr lang="en-US" dirty="0"/>
              <a:t>;</a:t>
            </a:r>
          </a:p>
          <a:p>
            <a:r>
              <a:rPr lang="en-US" dirty="0"/>
              <a:t>      WORD </a:t>
            </a:r>
            <a:r>
              <a:rPr lang="en-US" dirty="0" err="1"/>
              <a:t>wReserved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  DWORD     </a:t>
            </a:r>
            <a:r>
              <a:rPr lang="en-US" dirty="0" err="1"/>
              <a:t>dwPageSize</a:t>
            </a:r>
            <a:r>
              <a:rPr lang="en-US" dirty="0"/>
              <a:t>;</a:t>
            </a:r>
          </a:p>
          <a:p>
            <a:r>
              <a:rPr lang="en-US" dirty="0"/>
              <a:t>  LPVOID    </a:t>
            </a:r>
            <a:r>
              <a:rPr lang="en-US" dirty="0" err="1"/>
              <a:t>lpMinimumApplicationAddress</a:t>
            </a:r>
            <a:r>
              <a:rPr lang="en-US" dirty="0"/>
              <a:t>;</a:t>
            </a:r>
          </a:p>
          <a:p>
            <a:r>
              <a:rPr lang="en-US" dirty="0"/>
              <a:t>  LPVOID    </a:t>
            </a:r>
            <a:r>
              <a:rPr lang="en-US" dirty="0" err="1"/>
              <a:t>lpMaximumApplicationAddress</a:t>
            </a:r>
            <a:r>
              <a:rPr lang="en-US" dirty="0"/>
              <a:t>;</a:t>
            </a:r>
          </a:p>
          <a:p>
            <a:r>
              <a:rPr lang="en-US" dirty="0"/>
              <a:t>  DWORD_PTR </a:t>
            </a:r>
            <a:r>
              <a:rPr lang="en-US" dirty="0" err="1"/>
              <a:t>dwActiveProcessorMask</a:t>
            </a:r>
            <a:r>
              <a:rPr lang="en-US" dirty="0"/>
              <a:t>;</a:t>
            </a:r>
          </a:p>
          <a:p>
            <a:r>
              <a:rPr lang="en-US" dirty="0"/>
              <a:t>  DWORD     </a:t>
            </a:r>
            <a:r>
              <a:rPr lang="en-US" dirty="0" err="1"/>
              <a:t>dwNumberOfProcessors</a:t>
            </a:r>
            <a:r>
              <a:rPr lang="en-US" dirty="0"/>
              <a:t>;</a:t>
            </a:r>
          </a:p>
          <a:p>
            <a:r>
              <a:rPr lang="en-US" dirty="0"/>
              <a:t>  DWORD     </a:t>
            </a:r>
            <a:r>
              <a:rPr lang="en-US" dirty="0" err="1"/>
              <a:t>dwProcessorType</a:t>
            </a:r>
            <a:r>
              <a:rPr lang="en-US" dirty="0"/>
              <a:t>;</a:t>
            </a:r>
          </a:p>
          <a:p>
            <a:r>
              <a:rPr lang="en-US" dirty="0"/>
              <a:t>  DWORD     </a:t>
            </a:r>
            <a:r>
              <a:rPr lang="en-US" dirty="0" err="1"/>
              <a:t>dwAllocationGranularity</a:t>
            </a:r>
            <a:r>
              <a:rPr lang="en-US" dirty="0"/>
              <a:t>;</a:t>
            </a:r>
          </a:p>
          <a:p>
            <a:r>
              <a:rPr lang="en-US" dirty="0"/>
              <a:t>  WORD      </a:t>
            </a:r>
            <a:r>
              <a:rPr lang="en-US" dirty="0" err="1"/>
              <a:t>wProcessorLevel</a:t>
            </a:r>
            <a:r>
              <a:rPr lang="en-US" dirty="0"/>
              <a:t>;</a:t>
            </a:r>
          </a:p>
          <a:p>
            <a:r>
              <a:rPr lang="en-US" dirty="0"/>
              <a:t>  WORD      </a:t>
            </a:r>
            <a:r>
              <a:rPr lang="en-US" dirty="0" err="1"/>
              <a:t>wProcessorRevision</a:t>
            </a:r>
            <a:r>
              <a:rPr lang="en-US" dirty="0"/>
              <a:t>;</a:t>
            </a:r>
          </a:p>
          <a:p>
            <a:r>
              <a:rPr lang="en-US" dirty="0"/>
              <a:t>} SYSTEM_INFO;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1165322"/>
          </a:xfrm>
        </p:spPr>
        <p:txBody>
          <a:bodyPr>
            <a:normAutofit/>
          </a:bodyPr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 err="1"/>
              <a:t>Inmultirea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matrici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A.txt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B.txt.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urmatorul</a:t>
            </a:r>
            <a:r>
              <a:rPr lang="en-US" dirty="0" smtClean="0"/>
              <a:t> format:</a:t>
            </a:r>
          </a:p>
          <a:p>
            <a:r>
              <a:rPr lang="en-US" dirty="0" err="1" smtClean="0"/>
              <a:t>Primii</a:t>
            </a:r>
            <a:r>
              <a:rPr lang="en-US" dirty="0" smtClean="0"/>
              <a:t> 8 </a:t>
            </a:r>
            <a:r>
              <a:rPr lang="en-US" dirty="0" err="1" smtClean="0"/>
              <a:t>octeti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2 </a:t>
            </a:r>
            <a:r>
              <a:rPr lang="en-US" dirty="0" err="1" smtClean="0"/>
              <a:t>int</a:t>
            </a:r>
            <a:r>
              <a:rPr lang="en-US" dirty="0" smtClean="0"/>
              <a:t> – </a:t>
            </a:r>
            <a:r>
              <a:rPr lang="en-US" dirty="0" err="1" smtClean="0"/>
              <a:t>primul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linii</a:t>
            </a:r>
            <a:r>
              <a:rPr lang="en-US" dirty="0" smtClean="0"/>
              <a:t> m, al </a:t>
            </a:r>
            <a:r>
              <a:rPr lang="en-US" dirty="0" err="1" smtClean="0"/>
              <a:t>doilea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coloane</a:t>
            </a:r>
            <a:r>
              <a:rPr lang="en-US" dirty="0" smtClean="0"/>
              <a:t> n.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aceea</a:t>
            </a:r>
            <a:r>
              <a:rPr lang="en-US" dirty="0" smtClean="0"/>
              <a:t> se </a:t>
            </a:r>
            <a:r>
              <a:rPr lang="en-US" dirty="0" err="1" smtClean="0"/>
              <a:t>gasesc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matricii</a:t>
            </a:r>
            <a:r>
              <a:rPr lang="en-US" dirty="0" smtClean="0"/>
              <a:t> ca </a:t>
            </a:r>
            <a:r>
              <a:rPr lang="en-US" dirty="0" err="1" smtClean="0"/>
              <a:t>int</a:t>
            </a:r>
            <a:r>
              <a:rPr lang="en-US" dirty="0" smtClean="0"/>
              <a:t> in </a:t>
            </a:r>
            <a:r>
              <a:rPr lang="en-US" dirty="0" err="1" smtClean="0"/>
              <a:t>formatul</a:t>
            </a:r>
            <a:r>
              <a:rPr lang="en-US" dirty="0" smtClean="0"/>
              <a:t>:</a:t>
            </a:r>
          </a:p>
          <a:p>
            <a:r>
              <a:rPr lang="en-US" dirty="0" smtClean="0"/>
              <a:t>A[0][0], A[0][1], A[0][2], … , A[0][n-1],A[1][0], A[1][1],A[1][2], …, A[1][n-1], …</a:t>
            </a:r>
          </a:p>
          <a:p>
            <a:r>
              <a:rPr lang="en-US" dirty="0" smtClean="0"/>
              <a:t>A[m-1][0], A[m-1][1], … A[m-1][n-1]</a:t>
            </a:r>
          </a:p>
          <a:p>
            <a:r>
              <a:rPr lang="en-US" dirty="0" err="1" smtClean="0"/>
              <a:t>Inmultirea</a:t>
            </a:r>
            <a:r>
              <a:rPr lang="en-US" dirty="0" smtClean="0"/>
              <a:t> se </a:t>
            </a:r>
            <a:r>
              <a:rPr lang="en-US" dirty="0" err="1" smtClean="0"/>
              <a:t>doreste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facuta</a:t>
            </a:r>
            <a:r>
              <a:rPr lang="en-US" dirty="0" smtClean="0"/>
              <a:t> </a:t>
            </a:r>
            <a:r>
              <a:rPr lang="en-US" dirty="0" err="1" smtClean="0"/>
              <a:t>folosindu</a:t>
            </a:r>
            <a:r>
              <a:rPr lang="en-US" dirty="0" smtClean="0"/>
              <a:t>-se </a:t>
            </a:r>
            <a:r>
              <a:rPr lang="en-US" dirty="0" err="1" smtClean="0"/>
              <a:t>threaduri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6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Setthreadpriority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/>
              <a:t>https://msdn.microsoft.com/en-us/library/windows/desktop/ms686277(v=vs.85).aspx</a:t>
            </a:r>
          </a:p>
        </p:txBody>
      </p:sp>
    </p:spTree>
    <p:extLst>
      <p:ext uri="{BB962C8B-B14F-4D97-AF65-F5344CB8AC3E}">
        <p14:creationId xmlns:p14="http://schemas.microsoft.com/office/powerpoint/2010/main" val="1766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45268"/>
            <a:ext cx="8534400" cy="1507067"/>
          </a:xfrm>
        </p:spPr>
        <p:txBody>
          <a:bodyPr/>
          <a:lstStyle/>
          <a:p>
            <a:r>
              <a:rPr lang="en-US" dirty="0" smtClean="0"/>
              <a:t>What is a “thread”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76" y="2026227"/>
            <a:ext cx="8534400" cy="361526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285750" lvl="1"/>
            <a:r>
              <a:rPr lang="en-US" b="1" dirty="0"/>
              <a:t>Execution Stream</a:t>
            </a:r>
            <a:r>
              <a:rPr lang="en-US" dirty="0"/>
              <a:t>: </a:t>
            </a:r>
            <a:r>
              <a:rPr lang="en-US" dirty="0" smtClean="0"/>
              <a:t>o </a:t>
            </a:r>
            <a:r>
              <a:rPr lang="en-US" dirty="0" err="1" smtClean="0"/>
              <a:t>secventa</a:t>
            </a:r>
            <a:r>
              <a:rPr lang="en-US" dirty="0" smtClean="0"/>
              <a:t> de </a:t>
            </a:r>
            <a:r>
              <a:rPr lang="en-US" dirty="0" err="1" smtClean="0"/>
              <a:t>instructiuni</a:t>
            </a:r>
            <a:r>
              <a:rPr lang="en-US" dirty="0" smtClean="0"/>
              <a:t> de code</a:t>
            </a:r>
            <a:endParaRPr lang="en-US" dirty="0"/>
          </a:p>
          <a:p>
            <a:r>
              <a:rPr lang="en-US" dirty="0" err="1" smtClean="0"/>
              <a:t>Threadul</a:t>
            </a:r>
            <a:r>
              <a:rPr lang="en-US" dirty="0" smtClean="0"/>
              <a:t> e o </a:t>
            </a:r>
            <a:r>
              <a:rPr lang="en-US" dirty="0" err="1" smtClean="0"/>
              <a:t>unitate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secventiala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process</a:t>
            </a:r>
          </a:p>
          <a:p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sistemele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 modern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threaduri</a:t>
            </a:r>
            <a:r>
              <a:rPr lang="en-US" dirty="0" smtClean="0"/>
              <a:t>: execution </a:t>
            </a:r>
            <a:r>
              <a:rPr lang="en-US" dirty="0"/>
              <a:t>streams </a:t>
            </a:r>
            <a:r>
              <a:rPr lang="en-US" dirty="0" smtClean="0"/>
              <a:t>multiple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aceluiasi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b="1" dirty="0" smtClean="0"/>
              <a:t>Threads impart </a:t>
            </a:r>
            <a:r>
              <a:rPr lang="en-US" b="1" dirty="0" err="1" smtClean="0"/>
              <a:t>starea</a:t>
            </a:r>
            <a:r>
              <a:rPr lang="en-US" b="1" dirty="0" smtClean="0"/>
              <a:t> </a:t>
            </a:r>
            <a:r>
              <a:rPr lang="en-US" b="1" dirty="0" err="1" smtClean="0"/>
              <a:t>procesului</a:t>
            </a:r>
            <a:r>
              <a:rPr lang="en-US" b="1" dirty="0" smtClean="0"/>
              <a:t> in care </a:t>
            </a:r>
            <a:r>
              <a:rPr lang="en-US" b="1" dirty="0" err="1" smtClean="0"/>
              <a:t>ruleaza</a:t>
            </a:r>
            <a:r>
              <a:rPr lang="en-US" dirty="0" smtClean="0"/>
              <a:t> – </a:t>
            </a:r>
            <a:r>
              <a:rPr lang="en-US" dirty="0" err="1" smtClean="0"/>
              <a:t>lucruri</a:t>
            </a:r>
            <a:r>
              <a:rPr lang="en-US" dirty="0" smtClean="0"/>
              <a:t>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, </a:t>
            </a:r>
            <a:r>
              <a:rPr lang="en-US" dirty="0" err="1" smtClean="0"/>
              <a:t>fisierele</a:t>
            </a:r>
            <a:r>
              <a:rPr lang="en-US" dirty="0" smtClean="0"/>
              <a:t> </a:t>
            </a:r>
            <a:r>
              <a:rPr lang="en-US" dirty="0" err="1" smtClean="0"/>
              <a:t>deschise</a:t>
            </a:r>
            <a:r>
              <a:rPr lang="en-US" dirty="0" smtClean="0"/>
              <a:t>, etc.</a:t>
            </a:r>
            <a:endParaRPr lang="en-US" dirty="0" smtClean="0"/>
          </a:p>
          <a:p>
            <a:r>
              <a:rPr lang="en-US" dirty="0" err="1" smtClean="0"/>
              <a:t>Fiecare</a:t>
            </a:r>
            <a:r>
              <a:rPr lang="en-US" dirty="0" smtClean="0"/>
              <a:t> thread are </a:t>
            </a:r>
            <a:r>
              <a:rPr lang="en-US" dirty="0" err="1" smtClean="0"/>
              <a:t>propria</a:t>
            </a:r>
            <a:r>
              <a:rPr lang="en-US" dirty="0" smtClean="0"/>
              <a:t> </a:t>
            </a:r>
            <a:r>
              <a:rPr lang="en-US" dirty="0" err="1" smtClean="0"/>
              <a:t>stiva</a:t>
            </a:r>
            <a:r>
              <a:rPr lang="en-US" dirty="0" smtClean="0"/>
              <a:t>, </a:t>
            </a:r>
            <a:r>
              <a:rPr lang="en-US" dirty="0" err="1" smtClean="0"/>
              <a:t>stiva</a:t>
            </a:r>
            <a:r>
              <a:rPr lang="en-US" dirty="0" smtClean="0"/>
              <a:t> care nu e </a:t>
            </a:r>
            <a:r>
              <a:rPr lang="en-US" dirty="0" err="1" smtClean="0"/>
              <a:t>vizibila</a:t>
            </a:r>
            <a:r>
              <a:rPr lang="en-US" dirty="0" smtClean="0"/>
              <a:t> </a:t>
            </a:r>
            <a:r>
              <a:rPr lang="en-US" dirty="0" err="1" smtClean="0"/>
              <a:t>celorlalte</a:t>
            </a:r>
            <a:r>
              <a:rPr lang="en-US" dirty="0" smtClean="0"/>
              <a:t> </a:t>
            </a:r>
            <a:r>
              <a:rPr lang="en-US" dirty="0" err="1" smtClean="0"/>
              <a:t>threaduri</a:t>
            </a:r>
            <a:r>
              <a:rPr lang="en-US" dirty="0" smtClean="0"/>
              <a:t> din process.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Createevent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HANDLE WINAPI </a:t>
            </a:r>
            <a:r>
              <a:rPr lang="en-US" dirty="0" err="1"/>
              <a:t>CreateEvent</a:t>
            </a:r>
            <a:r>
              <a:rPr lang="en-US" dirty="0"/>
              <a:t>(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LPSECURITY_ATTRIBUTES </a:t>
            </a:r>
            <a:r>
              <a:rPr lang="en-US" dirty="0" err="1"/>
              <a:t>lpEventAttributes</a:t>
            </a:r>
            <a:r>
              <a:rPr lang="en-US" dirty="0"/>
              <a:t>,</a:t>
            </a:r>
          </a:p>
          <a:p>
            <a:r>
              <a:rPr lang="en-US" dirty="0"/>
              <a:t>  _In_     BOOL                  </a:t>
            </a:r>
            <a:r>
              <a:rPr lang="en-US" dirty="0" err="1"/>
              <a:t>bManualReset</a:t>
            </a:r>
            <a:r>
              <a:rPr lang="en-US" dirty="0"/>
              <a:t>,</a:t>
            </a:r>
          </a:p>
          <a:p>
            <a:r>
              <a:rPr lang="en-US" dirty="0"/>
              <a:t>  _In_     BOOL                  </a:t>
            </a:r>
            <a:r>
              <a:rPr lang="en-US" dirty="0" err="1"/>
              <a:t>bInitialState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LPCTSTR               </a:t>
            </a:r>
            <a:r>
              <a:rPr lang="en-US" dirty="0" err="1"/>
              <a:t>lpName</a:t>
            </a:r>
            <a:endParaRPr lang="en-US" dirty="0"/>
          </a:p>
          <a:p>
            <a:r>
              <a:rPr lang="en-US" dirty="0" smtClean="0"/>
              <a:t>);</a:t>
            </a:r>
          </a:p>
          <a:p>
            <a:r>
              <a:rPr lang="en-US" dirty="0"/>
              <a:t>BOOL WINAPI </a:t>
            </a:r>
            <a:r>
              <a:rPr lang="en-US" dirty="0" err="1"/>
              <a:t>SetEvent</a:t>
            </a:r>
            <a:r>
              <a:rPr lang="en-US" dirty="0"/>
              <a:t>(</a:t>
            </a:r>
          </a:p>
          <a:p>
            <a:r>
              <a:rPr lang="en-US" dirty="0"/>
              <a:t>  _In_ HANDLE </a:t>
            </a:r>
            <a:r>
              <a:rPr lang="en-US" dirty="0" err="1"/>
              <a:t>hEvent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BOOL WINAPI </a:t>
            </a:r>
            <a:r>
              <a:rPr lang="en-US" dirty="0" err="1"/>
              <a:t>ResetEvent</a:t>
            </a:r>
            <a:r>
              <a:rPr lang="en-US" dirty="0"/>
              <a:t>(</a:t>
            </a:r>
          </a:p>
          <a:p>
            <a:r>
              <a:rPr lang="en-US" dirty="0"/>
              <a:t>  _In_ HANDLE </a:t>
            </a:r>
            <a:r>
              <a:rPr lang="en-US" dirty="0" err="1"/>
              <a:t>hEvent</a:t>
            </a:r>
            <a:endParaRPr lang="en-US" dirty="0"/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0791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calculeze</a:t>
            </a:r>
            <a:r>
              <a:rPr lang="en-US" dirty="0" smtClean="0"/>
              <a:t> md5-ul </a:t>
            </a:r>
            <a:r>
              <a:rPr lang="en-US" dirty="0" err="1" smtClean="0"/>
              <a:t>fisierelor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-un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1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 smtClean="0"/>
              <a:t>Sa se </a:t>
            </a:r>
            <a:r>
              <a:rPr lang="en-US" dirty="0" err="1" smtClean="0"/>
              <a:t>gaseasca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duplicate </a:t>
            </a:r>
            <a:r>
              <a:rPr lang="en-US" dirty="0" err="1" smtClean="0"/>
              <a:t>dintr</a:t>
            </a:r>
            <a:r>
              <a:rPr lang="en-US" smtClean="0"/>
              <a:t>-un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4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240" y="249382"/>
            <a:ext cx="8534400" cy="1495135"/>
          </a:xfrm>
        </p:spPr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threaduri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7363"/>
            <a:ext cx="10515600" cy="3499600"/>
          </a:xfrm>
        </p:spPr>
        <p:txBody>
          <a:bodyPr/>
          <a:lstStyle/>
          <a:p>
            <a:pPr lvl="1"/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concurentiala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procesoare</a:t>
            </a:r>
            <a:r>
              <a:rPr lang="en-US" dirty="0" smtClean="0"/>
              <a:t>/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core-</a:t>
            </a:r>
            <a:r>
              <a:rPr lang="en-US" dirty="0" err="1" smtClean="0"/>
              <a:t>uri</a:t>
            </a:r>
            <a:r>
              <a:rPr lang="en-US" dirty="0" smtClean="0"/>
              <a:t> – </a:t>
            </a:r>
            <a:r>
              <a:rPr lang="en-US" dirty="0" err="1" smtClean="0"/>
              <a:t>lucru</a:t>
            </a:r>
            <a:r>
              <a:rPr lang="en-US" dirty="0" smtClean="0"/>
              <a:t> </a:t>
            </a:r>
            <a:r>
              <a:rPr lang="en-US" dirty="0" err="1" smtClean="0"/>
              <a:t>intalnit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majoritatea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r>
              <a:rPr lang="en-US" dirty="0" smtClean="0"/>
              <a:t> </a:t>
            </a:r>
            <a:r>
              <a:rPr lang="en-US" dirty="0" err="1" smtClean="0"/>
              <a:t>actuale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ocupa</a:t>
            </a:r>
            <a:r>
              <a:rPr lang="en-US" dirty="0" smtClean="0"/>
              <a:t> de </a:t>
            </a:r>
            <a:r>
              <a:rPr lang="en-US" dirty="0" err="1" smtClean="0"/>
              <a:t>operatiile</a:t>
            </a:r>
            <a:r>
              <a:rPr lang="en-US" dirty="0" smtClean="0"/>
              <a:t> I/O </a:t>
            </a:r>
            <a:r>
              <a:rPr lang="en-US" dirty="0" err="1" smtClean="0"/>
              <a:t>intr</a:t>
            </a:r>
            <a:r>
              <a:rPr lang="en-US" dirty="0" smtClean="0"/>
              <a:t>-un mod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: </a:t>
            </a:r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threaduri</a:t>
            </a:r>
            <a:r>
              <a:rPr lang="en-US" dirty="0" smtClean="0"/>
              <a:t> </a:t>
            </a:r>
            <a:r>
              <a:rPr lang="en-US" dirty="0" err="1" smtClean="0"/>
              <a:t>asteapta</a:t>
            </a:r>
            <a:r>
              <a:rPr lang="en-US" dirty="0" smtClean="0"/>
              <a:t> </a:t>
            </a:r>
            <a:r>
              <a:rPr lang="en-US" dirty="0" err="1" smtClean="0"/>
              <a:t>operatiile</a:t>
            </a:r>
            <a:r>
              <a:rPr lang="en-US" dirty="0" smtClean="0"/>
              <a:t> de I/O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altele</a:t>
            </a:r>
            <a:r>
              <a:rPr lang="en-US" dirty="0" smtClean="0"/>
              <a:t> </a:t>
            </a:r>
            <a:r>
              <a:rPr lang="en-US" dirty="0" err="1" smtClean="0"/>
              <a:t>prelucreaza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des </a:t>
            </a:r>
            <a:r>
              <a:rPr lang="en-US" dirty="0" err="1" smtClean="0"/>
              <a:t>intalnit</a:t>
            </a:r>
            <a:r>
              <a:rPr lang="en-US" dirty="0" smtClean="0"/>
              <a:t> </a:t>
            </a:r>
            <a:r>
              <a:rPr lang="en-US" dirty="0" err="1" smtClean="0"/>
              <a:t>motiv</a:t>
            </a:r>
            <a:r>
              <a:rPr lang="en-US" dirty="0" smtClean="0"/>
              <a:t> de a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threaduri</a:t>
            </a:r>
            <a:r>
              <a:rPr lang="en-US" dirty="0" smtClean="0"/>
              <a:t> : </a:t>
            </a:r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servere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666" y="268623"/>
            <a:ext cx="8534400" cy="1507067"/>
          </a:xfrm>
        </p:spPr>
        <p:txBody>
          <a:bodyPr/>
          <a:lstStyle/>
          <a:p>
            <a:r>
              <a:rPr lang="en-US" dirty="0" err="1" smtClean="0"/>
              <a:t>ThreadS</a:t>
            </a:r>
            <a:r>
              <a:rPr lang="en-US" dirty="0" smtClean="0"/>
              <a:t> </a:t>
            </a:r>
            <a:r>
              <a:rPr lang="en-US" dirty="0" smtClean="0"/>
              <a:t>Scheduling/Dispatching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195" y="2026228"/>
            <a:ext cx="8534400" cy="4364181"/>
          </a:xfrm>
        </p:spPr>
        <p:txBody>
          <a:bodyPr>
            <a:normAutofit/>
          </a:bodyPr>
          <a:lstStyle/>
          <a:p>
            <a:r>
              <a:rPr lang="en-US" dirty="0" err="1" smtClean="0"/>
              <a:t>Sistemul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/>
              <a:t> </a:t>
            </a:r>
            <a:r>
              <a:rPr lang="en-US" b="1" i="1" dirty="0" smtClean="0"/>
              <a:t>un </a:t>
            </a:r>
            <a:r>
              <a:rPr lang="en-US" b="1" i="1" dirty="0"/>
              <a:t>control block</a:t>
            </a:r>
            <a:r>
              <a:rPr lang="en-US" dirty="0"/>
              <a:t> 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tina</a:t>
            </a:r>
            <a:r>
              <a:rPr lang="en-US" dirty="0"/>
              <a:t> </a:t>
            </a:r>
            <a:r>
              <a:rPr lang="en-US" dirty="0" err="1"/>
              <a:t>evidenta</a:t>
            </a:r>
            <a:r>
              <a:rPr lang="en-US" dirty="0"/>
              <a:t> </a:t>
            </a:r>
            <a:r>
              <a:rPr lang="en-US" dirty="0" err="1" smtClean="0"/>
              <a:t>fiecarui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/ thread: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Execution </a:t>
            </a:r>
            <a:r>
              <a:rPr lang="en-US" dirty="0"/>
              <a:t>state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smtClean="0"/>
              <a:t>(registry </a:t>
            </a:r>
            <a:r>
              <a:rPr lang="en-US" dirty="0" err="1" smtClean="0"/>
              <a:t>salvati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.)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 smtClean="0"/>
              <a:t>Informatii</a:t>
            </a:r>
            <a:r>
              <a:rPr lang="en-US" dirty="0" smtClean="0"/>
              <a:t> de scheduling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Memoria </a:t>
            </a:r>
            <a:r>
              <a:rPr lang="en-US" dirty="0" err="1" smtClean="0"/>
              <a:t>folosita</a:t>
            </a:r>
            <a:r>
              <a:rPr lang="en-US" dirty="0" smtClean="0"/>
              <a:t> de </a:t>
            </a:r>
            <a:r>
              <a:rPr lang="en-US" dirty="0" err="1" smtClean="0"/>
              <a:t>acest</a:t>
            </a:r>
            <a:r>
              <a:rPr lang="en-US" dirty="0" smtClean="0"/>
              <a:t> thread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 smtClean="0"/>
              <a:t>Informatii</a:t>
            </a:r>
            <a:r>
              <a:rPr lang="en-US" dirty="0" smtClean="0"/>
              <a:t> legate de </a:t>
            </a:r>
            <a:r>
              <a:rPr lang="en-US" dirty="0" err="1" smtClean="0"/>
              <a:t>fisierele</a:t>
            </a:r>
            <a:r>
              <a:rPr lang="en-US" dirty="0" smtClean="0"/>
              <a:t> </a:t>
            </a:r>
            <a:r>
              <a:rPr lang="en-US" dirty="0" err="1" smtClean="0"/>
              <a:t>deschise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137" y="166253"/>
            <a:ext cx="8534400" cy="1507067"/>
          </a:xfrm>
        </p:spPr>
        <p:txBody>
          <a:bodyPr/>
          <a:lstStyle/>
          <a:p>
            <a:r>
              <a:rPr lang="en-US" dirty="0" smtClean="0"/>
              <a:t>Thread </a:t>
            </a:r>
            <a:r>
              <a:rPr lang="en-US" dirty="0" smtClean="0"/>
              <a:t>Scheduling/Dispatching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49" y="2182091"/>
            <a:ext cx="8534400" cy="3615267"/>
          </a:xfrm>
        </p:spPr>
        <p:txBody>
          <a:bodyPr/>
          <a:lstStyle/>
          <a:p>
            <a:r>
              <a:rPr lang="en-US" dirty="0" err="1" smtClean="0"/>
              <a:t>Dispatcherul</a:t>
            </a:r>
            <a:r>
              <a:rPr lang="en-US" dirty="0" smtClean="0"/>
              <a:t> e </a:t>
            </a:r>
            <a:r>
              <a:rPr lang="en-US" dirty="0" err="1" smtClean="0"/>
              <a:t>cel</a:t>
            </a:r>
            <a:r>
              <a:rPr lang="en-US" dirty="0" smtClean="0"/>
              <a:t> care </a:t>
            </a:r>
            <a:r>
              <a:rPr lang="en-US" dirty="0" err="1" smtClean="0"/>
              <a:t>stabileste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ruleze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 smtClean="0"/>
              <a:t>Ruleaza</a:t>
            </a:r>
            <a:r>
              <a:rPr lang="en-US" dirty="0" smtClean="0"/>
              <a:t> un thread o </a:t>
            </a:r>
            <a:r>
              <a:rPr lang="en-US" dirty="0" err="1" smtClean="0"/>
              <a:t>perioada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Ii </a:t>
            </a:r>
            <a:r>
              <a:rPr lang="en-US" dirty="0" err="1" smtClean="0"/>
              <a:t>salveaza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 smtClean="0"/>
              <a:t>Incarca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altui</a:t>
            </a:r>
            <a:r>
              <a:rPr lang="en-US" dirty="0" smtClean="0"/>
              <a:t> thread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ruleaza</a:t>
            </a:r>
            <a:r>
              <a:rPr lang="en-US" dirty="0" smtClean="0"/>
              <a:t>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67" y="227059"/>
            <a:ext cx="8534400" cy="1507067"/>
          </a:xfrm>
        </p:spPr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03" y="2161309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Context switch</a:t>
            </a:r>
            <a:r>
              <a:rPr lang="en-US" dirty="0"/>
              <a:t>: </a:t>
            </a:r>
            <a:r>
              <a:rPr lang="en-US" dirty="0" err="1" smtClean="0"/>
              <a:t>schimbarea</a:t>
            </a:r>
            <a:r>
              <a:rPr lang="en-US" dirty="0" smtClean="0"/>
              <a:t> </a:t>
            </a:r>
            <a:r>
              <a:rPr lang="en-US" dirty="0" err="1" smtClean="0"/>
              <a:t>threadului</a:t>
            </a:r>
            <a:r>
              <a:rPr lang="en-US" dirty="0" smtClean="0"/>
              <a:t> care </a:t>
            </a:r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CPU ,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intai</a:t>
            </a:r>
            <a:r>
              <a:rPr lang="en-US" dirty="0" smtClean="0"/>
              <a:t> </a:t>
            </a:r>
            <a:r>
              <a:rPr lang="en-US" dirty="0" err="1" smtClean="0"/>
              <a:t>salvand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,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incarcand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noului</a:t>
            </a:r>
            <a:r>
              <a:rPr lang="en-US" dirty="0" smtClean="0"/>
              <a:t> thread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urmeaza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ruleze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general </a:t>
            </a:r>
            <a:r>
              <a:rPr lang="en-US" dirty="0" err="1" smtClean="0"/>
              <a:t>aceasta</a:t>
            </a:r>
            <a:r>
              <a:rPr lang="en-US" dirty="0" smtClean="0"/>
              <a:t> e o </a:t>
            </a:r>
            <a:r>
              <a:rPr lang="en-US" dirty="0" err="1" smtClean="0"/>
              <a:t>operatie</a:t>
            </a:r>
            <a:r>
              <a:rPr lang="en-US" dirty="0" smtClean="0"/>
              <a:t> </a:t>
            </a:r>
            <a:r>
              <a:rPr lang="en-US" dirty="0" err="1" smtClean="0"/>
              <a:t>costisitoare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La </a:t>
            </a:r>
            <a:r>
              <a:rPr lang="en-US" b="1" dirty="0" err="1" smtClean="0"/>
              <a:t>fiecare</a:t>
            </a:r>
            <a:r>
              <a:rPr lang="en-US" b="1" dirty="0" smtClean="0"/>
              <a:t> moment un thread se </a:t>
            </a:r>
            <a:r>
              <a:rPr lang="en-US" b="1" dirty="0" err="1" smtClean="0"/>
              <a:t>afla</a:t>
            </a:r>
            <a:r>
              <a:rPr lang="en-US" b="1" dirty="0" smtClean="0"/>
              <a:t> in </a:t>
            </a:r>
            <a:r>
              <a:rPr lang="en-US" b="1" dirty="0" err="1" smtClean="0"/>
              <a:t>una</a:t>
            </a:r>
            <a:r>
              <a:rPr lang="en-US" b="1" dirty="0" smtClean="0"/>
              <a:t> din </a:t>
            </a:r>
            <a:r>
              <a:rPr lang="en-US" b="1" dirty="0" err="1" smtClean="0"/>
              <a:t>urmatoarele</a:t>
            </a:r>
            <a:r>
              <a:rPr lang="en-US" b="1" dirty="0" smtClean="0"/>
              <a:t> 3 </a:t>
            </a:r>
            <a:r>
              <a:rPr lang="en-US" b="1" dirty="0" err="1" smtClean="0"/>
              <a:t>stari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Running	</a:t>
            </a:r>
            <a:endParaRPr lang="en-US" dirty="0"/>
          </a:p>
          <a:p>
            <a:pPr lvl="1"/>
            <a:r>
              <a:rPr lang="en-US" dirty="0"/>
              <a:t>Ready: </a:t>
            </a:r>
            <a:r>
              <a:rPr lang="en-US" dirty="0" err="1" smtClean="0"/>
              <a:t>asteptand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de processor</a:t>
            </a:r>
          </a:p>
          <a:p>
            <a:pPr lvl="1"/>
            <a:r>
              <a:rPr lang="en-US" dirty="0" smtClean="0"/>
              <a:t>Blocked</a:t>
            </a:r>
            <a:r>
              <a:rPr lang="en-US" dirty="0"/>
              <a:t>: </a:t>
            </a:r>
            <a:r>
              <a:rPr lang="en-US" dirty="0" err="1" smtClean="0"/>
              <a:t>asteptand</a:t>
            </a:r>
            <a:r>
              <a:rPr lang="en-US" dirty="0" smtClean="0"/>
              <a:t> un alt </a:t>
            </a:r>
            <a:r>
              <a:rPr lang="en-US" dirty="0" err="1" smtClean="0"/>
              <a:t>eveniment</a:t>
            </a:r>
            <a:r>
              <a:rPr lang="en-US" dirty="0" smtClean="0"/>
              <a:t> (</a:t>
            </a:r>
            <a:r>
              <a:rPr lang="en-US" dirty="0"/>
              <a:t>disk I/O, </a:t>
            </a:r>
            <a:r>
              <a:rPr lang="en-US" dirty="0" err="1" smtClean="0"/>
              <a:t>pachete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retea</a:t>
            </a:r>
            <a:r>
              <a:rPr lang="en-US" dirty="0" smtClean="0"/>
              <a:t>, </a:t>
            </a:r>
            <a:r>
              <a:rPr lang="en-US" dirty="0"/>
              <a:t>etc.)</a:t>
            </a:r>
          </a:p>
        </p:txBody>
      </p:sp>
    </p:spTree>
    <p:extLst>
      <p:ext uri="{BB962C8B-B14F-4D97-AF65-F5344CB8AC3E}">
        <p14:creationId xmlns:p14="http://schemas.microsoft.com/office/powerpoint/2010/main" val="33615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667" y="206277"/>
            <a:ext cx="8534400" cy="1507067"/>
          </a:xfrm>
        </p:spPr>
        <p:txBody>
          <a:bodyPr/>
          <a:lstStyle/>
          <a:p>
            <a:r>
              <a:rPr lang="en-US" dirty="0" smtClean="0"/>
              <a:t>Thread </a:t>
            </a:r>
            <a:r>
              <a:rPr lang="en-US" dirty="0" smtClean="0"/>
              <a:t>Scheduling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667" y="241992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Cum decide </a:t>
            </a:r>
            <a:r>
              <a:rPr lang="en-US" dirty="0" err="1" smtClean="0"/>
              <a:t>dispatcherul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urmeaza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rulat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Plan </a:t>
            </a:r>
            <a:r>
              <a:rPr lang="en-US" dirty="0"/>
              <a:t>0: </a:t>
            </a:r>
            <a:r>
              <a:rPr lang="en-US" dirty="0" smtClean="0"/>
              <a:t>se </a:t>
            </a:r>
            <a:r>
              <a:rPr lang="en-US" dirty="0" err="1" smtClean="0"/>
              <a:t>cauta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 thread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coada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ruleaza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Plan 1: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tinute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coada</a:t>
            </a:r>
            <a:r>
              <a:rPr lang="en-US" dirty="0" smtClean="0"/>
              <a:t> </a:t>
            </a:r>
            <a:r>
              <a:rPr lang="en-US" dirty="0" err="1" smtClean="0"/>
              <a:t>threadurile</a:t>
            </a:r>
            <a:r>
              <a:rPr lang="en-US" dirty="0" smtClean="0"/>
              <a:t> </a:t>
            </a:r>
            <a:r>
              <a:rPr lang="en-US" dirty="0" err="1" smtClean="0"/>
              <a:t>gata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ruleze</a:t>
            </a:r>
            <a:r>
              <a:rPr lang="en-US" dirty="0" smtClean="0"/>
              <a:t>. </a:t>
            </a:r>
            <a:r>
              <a:rPr lang="en-US" dirty="0"/>
              <a:t>Dispatcher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 thread din </a:t>
            </a:r>
            <a:r>
              <a:rPr lang="en-US" dirty="0" err="1" smtClean="0"/>
              <a:t>coada</a:t>
            </a:r>
            <a:r>
              <a:rPr lang="en-US" dirty="0" smtClean="0"/>
              <a:t>. </a:t>
            </a:r>
            <a:r>
              <a:rPr lang="en-US" dirty="0" err="1" smtClean="0"/>
              <a:t>Cand</a:t>
            </a:r>
            <a:r>
              <a:rPr lang="en-US" dirty="0" smtClean="0"/>
              <a:t> un thread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gata</a:t>
            </a:r>
            <a:r>
              <a:rPr lang="en-US" dirty="0" smtClean="0"/>
              <a:t>, e </a:t>
            </a:r>
            <a:r>
              <a:rPr lang="en-US" dirty="0" err="1" smtClean="0"/>
              <a:t>inserat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sfarsitul</a:t>
            </a:r>
            <a:r>
              <a:rPr lang="en-US" dirty="0" smtClean="0"/>
              <a:t> </a:t>
            </a:r>
            <a:r>
              <a:rPr lang="en-US" dirty="0" err="1" smtClean="0"/>
              <a:t>cozii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Plan 2: </a:t>
            </a:r>
            <a:r>
              <a:rPr lang="en-US" dirty="0" smtClean="0"/>
              <a:t>se da </a:t>
            </a:r>
            <a:r>
              <a:rPr lang="en-US" dirty="0" err="1" smtClean="0"/>
              <a:t>fiecarui</a:t>
            </a:r>
            <a:r>
              <a:rPr lang="en-US" dirty="0" smtClean="0"/>
              <a:t> thread o </a:t>
            </a:r>
            <a:r>
              <a:rPr lang="en-US" dirty="0" err="1" smtClean="0"/>
              <a:t>prioritate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organizate</a:t>
            </a:r>
            <a:r>
              <a:rPr lang="en-US" dirty="0" smtClean="0"/>
              <a:t> in </a:t>
            </a:r>
            <a:r>
              <a:rPr lang="en-US" dirty="0" err="1" smtClean="0"/>
              <a:t>cozi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prioritate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smtClean="0"/>
              <a:t>CREATETHREAD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/>
              <a:t>HANDLE WINAPI </a:t>
            </a:r>
            <a:r>
              <a:rPr lang="en-US" dirty="0" err="1"/>
              <a:t>CreateThread</a:t>
            </a:r>
            <a:r>
              <a:rPr lang="en-US" dirty="0"/>
              <a:t>(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 LPSECURITY_ATTRIBUTES  </a:t>
            </a:r>
            <a:r>
              <a:rPr lang="en-US" dirty="0" err="1"/>
              <a:t>lpThreadAttributes</a:t>
            </a:r>
            <a:r>
              <a:rPr lang="en-US" dirty="0"/>
              <a:t>,</a:t>
            </a:r>
          </a:p>
          <a:p>
            <a:r>
              <a:rPr lang="en-US" dirty="0"/>
              <a:t>  _In_      SIZE_T                 </a:t>
            </a:r>
            <a:r>
              <a:rPr lang="en-US" dirty="0" err="1"/>
              <a:t>dwStackSize</a:t>
            </a:r>
            <a:r>
              <a:rPr lang="en-US" dirty="0"/>
              <a:t>,</a:t>
            </a:r>
          </a:p>
          <a:p>
            <a:r>
              <a:rPr lang="en-US" dirty="0"/>
              <a:t>  _In_      LPTHREAD_START_ROUTINE </a:t>
            </a:r>
            <a:r>
              <a:rPr lang="en-US" dirty="0" err="1"/>
              <a:t>lpStartAddress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In_opt</a:t>
            </a:r>
            <a:r>
              <a:rPr lang="en-US" dirty="0"/>
              <a:t>_  LPVOID                 </a:t>
            </a:r>
            <a:r>
              <a:rPr lang="en-US" dirty="0" err="1"/>
              <a:t>lpParameter</a:t>
            </a:r>
            <a:r>
              <a:rPr lang="en-US" dirty="0"/>
              <a:t>,</a:t>
            </a:r>
          </a:p>
          <a:p>
            <a:r>
              <a:rPr lang="en-US" dirty="0"/>
              <a:t>  _In_      DWORD                  </a:t>
            </a:r>
            <a:r>
              <a:rPr lang="en-US" dirty="0" err="1"/>
              <a:t>dwCreationFlags</a:t>
            </a:r>
            <a:r>
              <a:rPr lang="en-US" dirty="0"/>
              <a:t>,</a:t>
            </a:r>
          </a:p>
          <a:p>
            <a:r>
              <a:rPr lang="en-US" dirty="0"/>
              <a:t>  _</a:t>
            </a:r>
            <a:r>
              <a:rPr lang="en-US" dirty="0" err="1"/>
              <a:t>Out_opt</a:t>
            </a:r>
            <a:r>
              <a:rPr lang="en-US" dirty="0"/>
              <a:t>_ LPDWORD                </a:t>
            </a:r>
            <a:r>
              <a:rPr lang="en-US" dirty="0" err="1"/>
              <a:t>lpThreadId</a:t>
            </a:r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47" y="133542"/>
            <a:ext cx="10735397" cy="749686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procesare</a:t>
            </a:r>
            <a:r>
              <a:rPr lang="en-US" dirty="0" smtClean="0"/>
              <a:t> a </a:t>
            </a:r>
            <a:r>
              <a:rPr lang="en-US" dirty="0" err="1" smtClean="0"/>
              <a:t>threadului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47" y="1226127"/>
            <a:ext cx="10735397" cy="5101167"/>
          </a:xfrm>
        </p:spPr>
        <p:txBody>
          <a:bodyPr/>
          <a:lstStyle/>
          <a:p>
            <a:r>
              <a:rPr lang="en-US" dirty="0"/>
              <a:t>DWORD WINAPI </a:t>
            </a:r>
            <a:r>
              <a:rPr lang="en-US" dirty="0" err="1"/>
              <a:t>ThreadProc</a:t>
            </a:r>
            <a:r>
              <a:rPr lang="en-US" dirty="0"/>
              <a:t>(</a:t>
            </a:r>
          </a:p>
          <a:p>
            <a:r>
              <a:rPr lang="en-US" dirty="0"/>
              <a:t>  _In_ LPVOID </a:t>
            </a:r>
            <a:r>
              <a:rPr lang="en-US" dirty="0" err="1"/>
              <a:t>lpParameter</a:t>
            </a:r>
            <a:endParaRPr lang="en-US" dirty="0"/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47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1621</TotalTime>
  <Words>782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Segoe UI</vt:lpstr>
      <vt:lpstr>Wingdings 3</vt:lpstr>
      <vt:lpstr>Slice</vt:lpstr>
      <vt:lpstr>Threads, Synchronization</vt:lpstr>
      <vt:lpstr>What is a “thread” ?</vt:lpstr>
      <vt:lpstr>De ce avem nevoie de threaduri ?</vt:lpstr>
      <vt:lpstr>ThreadS Scheduling/Dispatching</vt:lpstr>
      <vt:lpstr>Thread Scheduling/Dispatching</vt:lpstr>
      <vt:lpstr>Context Switching</vt:lpstr>
      <vt:lpstr>Thread Scheduling Strategy</vt:lpstr>
      <vt:lpstr>CREATETHREAD</vt:lpstr>
      <vt:lpstr>Functia de procesare a threadului</vt:lpstr>
      <vt:lpstr>Calling convention</vt:lpstr>
      <vt:lpstr>Sample creare thread, asteptare thread</vt:lpstr>
      <vt:lpstr>practic</vt:lpstr>
      <vt:lpstr>MUTEX</vt:lpstr>
      <vt:lpstr>Createmutex</vt:lpstr>
      <vt:lpstr>pRACTIC</vt:lpstr>
      <vt:lpstr>Aflarea numarului de procesoare</vt:lpstr>
      <vt:lpstr>Structura care descrie SYSTEMINFO </vt:lpstr>
      <vt:lpstr>Practic</vt:lpstr>
      <vt:lpstr>Setthreadpriority</vt:lpstr>
      <vt:lpstr>Createevent</vt:lpstr>
      <vt:lpstr>practic</vt:lpstr>
      <vt:lpstr>practic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IV - Threads</dc:title>
  <dc:creator>Mihai Silviu MURGAN</dc:creator>
  <cp:lastModifiedBy>Mihai Silviu MURGAN</cp:lastModifiedBy>
  <cp:revision>15</cp:revision>
  <dcterms:created xsi:type="dcterms:W3CDTF">2015-11-02T21:34:01Z</dcterms:created>
  <dcterms:modified xsi:type="dcterms:W3CDTF">2015-11-04T00:36:00Z</dcterms:modified>
</cp:coreProperties>
</file>