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7" r:id="rId1"/>
  </p:sldMasterIdLst>
  <p:sldIdLst>
    <p:sldId id="256" r:id="rId2"/>
    <p:sldId id="277" r:id="rId3"/>
    <p:sldId id="278" r:id="rId4"/>
    <p:sldId id="280" r:id="rId5"/>
    <p:sldId id="290" r:id="rId6"/>
    <p:sldId id="291" r:id="rId7"/>
    <p:sldId id="293" r:id="rId8"/>
    <p:sldId id="296" r:id="rId9"/>
    <p:sldId id="29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54" y="2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376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380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735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645063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3454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834097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3606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9044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066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052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355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038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617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864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811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78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182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1">
                <a:lumMod val="20000"/>
                <a:lumOff val="80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7/24/2017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5994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  <p:sldLayoutId id="2147483769" r:id="rId12"/>
    <p:sldLayoutId id="2147483770" r:id="rId13"/>
    <p:sldLayoutId id="2147483771" r:id="rId14"/>
    <p:sldLayoutId id="2147483772" r:id="rId15"/>
    <p:sldLayoutId id="2147483773" r:id="rId16"/>
    <p:sldLayoutId id="214748377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Threads, Synchronization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Curs 6</a:t>
            </a:r>
          </a:p>
        </p:txBody>
      </p:sp>
    </p:spTree>
    <p:extLst>
      <p:ext uri="{BB962C8B-B14F-4D97-AF65-F5344CB8AC3E}">
        <p14:creationId xmlns:p14="http://schemas.microsoft.com/office/powerpoint/2010/main" val="399313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5547" y="133542"/>
            <a:ext cx="10735397" cy="749686"/>
          </a:xfrm>
        </p:spPr>
        <p:txBody>
          <a:bodyPr>
            <a:normAutofit/>
          </a:bodyPr>
          <a:lstStyle/>
          <a:p>
            <a:r>
              <a:rPr lang="en-US" dirty="0" smtClean="0"/>
              <a:t>Interlocked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5547" y="1247643"/>
            <a:ext cx="10735397" cy="5101167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400" dirty="0" err="1" smtClean="0">
                <a:solidFill>
                  <a:schemeClr val="bg1"/>
                </a:solidFill>
              </a:rPr>
              <a:t>Operații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atomice</a:t>
            </a:r>
            <a:r>
              <a:rPr lang="en-US" sz="2400" dirty="0" smtClean="0">
                <a:solidFill>
                  <a:schemeClr val="bg1"/>
                </a:solidFill>
              </a:rPr>
              <a:t> -&gt; </a:t>
            </a:r>
            <a:r>
              <a:rPr lang="en-US" sz="2400" dirty="0" err="1" smtClean="0">
                <a:solidFill>
                  <a:schemeClr val="bg1"/>
                </a:solidFill>
              </a:rPr>
              <a:t>indivizibile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De </a:t>
            </a:r>
            <a:r>
              <a:rPr lang="en-US" sz="2400" dirty="0" err="1" smtClean="0">
                <a:solidFill>
                  <a:schemeClr val="bg1"/>
                </a:solidFill>
              </a:rPr>
              <a:t>obicei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implementate</a:t>
            </a:r>
            <a:r>
              <a:rPr lang="en-US" sz="2400" dirty="0" smtClean="0">
                <a:solidFill>
                  <a:schemeClr val="bg1"/>
                </a:solidFill>
              </a:rPr>
              <a:t> cu support din </a:t>
            </a:r>
            <a:r>
              <a:rPr lang="en-US" sz="2400" dirty="0" err="1" smtClean="0">
                <a:solidFill>
                  <a:schemeClr val="bg1"/>
                </a:solidFill>
              </a:rPr>
              <a:t>procesor</a:t>
            </a:r>
            <a:r>
              <a:rPr lang="en-US" sz="2400" dirty="0" smtClean="0">
                <a:solidFill>
                  <a:schemeClr val="bg1"/>
                </a:solidFill>
              </a:rPr>
              <a:t>.</a:t>
            </a:r>
          </a:p>
          <a:p>
            <a:pPr marL="457200" lvl="1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Increment/Decrement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Add/</a:t>
            </a:r>
            <a:r>
              <a:rPr lang="en-US" dirty="0" err="1" smtClean="0">
                <a:solidFill>
                  <a:schemeClr val="bg1"/>
                </a:solidFill>
              </a:rPr>
              <a:t>Substract</a:t>
            </a:r>
            <a:r>
              <a:rPr lang="en-US" dirty="0" smtClean="0">
                <a:solidFill>
                  <a:schemeClr val="bg1"/>
                </a:solidFill>
              </a:rPr>
              <a:t>/And/Or/</a:t>
            </a:r>
            <a:r>
              <a:rPr lang="en-US" dirty="0" err="1" smtClean="0">
                <a:solidFill>
                  <a:schemeClr val="bg1"/>
                </a:solidFill>
              </a:rPr>
              <a:t>Xor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CompareExchange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volatile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9879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0882" y="161364"/>
            <a:ext cx="8534400" cy="992393"/>
          </a:xfrm>
        </p:spPr>
        <p:txBody>
          <a:bodyPr>
            <a:normAutofit/>
          </a:bodyPr>
          <a:lstStyle/>
          <a:p>
            <a:r>
              <a:rPr lang="en-US" dirty="0" smtClean="0"/>
              <a:t>Atomic </a:t>
            </a:r>
            <a:r>
              <a:rPr lang="en-US" dirty="0" err="1" smtClean="0"/>
              <a:t>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9515" y="1333948"/>
            <a:ext cx="5501436" cy="46237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unsigned long </a:t>
            </a:r>
            <a:r>
              <a:rPr lang="en-US" dirty="0" err="1">
                <a:solidFill>
                  <a:schemeClr val="bg1"/>
                </a:solidFill>
              </a:rPr>
              <a:t>long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val</a:t>
            </a:r>
            <a:r>
              <a:rPr lang="en-US" dirty="0">
                <a:solidFill>
                  <a:schemeClr val="bg1"/>
                </a:solidFill>
              </a:rPr>
              <a:t> = 1;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DWORD WINAPI </a:t>
            </a:r>
            <a:r>
              <a:rPr lang="en-US" dirty="0" err="1">
                <a:solidFill>
                  <a:schemeClr val="bg1"/>
                </a:solidFill>
              </a:rPr>
              <a:t>ReaderTh</a:t>
            </a:r>
            <a:r>
              <a:rPr lang="en-US" dirty="0">
                <a:solidFill>
                  <a:schemeClr val="bg1"/>
                </a:solidFill>
              </a:rPr>
              <a:t>(void* p)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while 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smtClean="0">
                <a:solidFill>
                  <a:schemeClr val="bg1"/>
                </a:solidFill>
              </a:rPr>
              <a:t>true)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	if</a:t>
            </a:r>
            <a:r>
              <a:rPr lang="nn-NO" dirty="0" smtClean="0">
                <a:solidFill>
                  <a:schemeClr val="bg1"/>
                </a:solidFill>
              </a:rPr>
              <a:t> </a:t>
            </a:r>
            <a:r>
              <a:rPr lang="nn-NO" dirty="0">
                <a:solidFill>
                  <a:schemeClr val="bg1"/>
                </a:solidFill>
              </a:rPr>
              <a:t>(val != 1 &amp;&amp; val != </a:t>
            </a:r>
            <a:r>
              <a:rPr lang="nn-NO" dirty="0" smtClean="0">
                <a:solidFill>
                  <a:schemeClr val="bg1"/>
                </a:solidFill>
              </a:rPr>
              <a:t>1ULL </a:t>
            </a:r>
            <a:r>
              <a:rPr lang="nn-NO" dirty="0">
                <a:solidFill>
                  <a:schemeClr val="bg1"/>
                </a:solidFill>
              </a:rPr>
              <a:t>&lt;&lt; </a:t>
            </a:r>
            <a:r>
              <a:rPr lang="nn-NO" dirty="0" smtClean="0">
                <a:solidFill>
                  <a:schemeClr val="bg1"/>
                </a:solidFill>
              </a:rPr>
              <a:t>32)				</a:t>
            </a:r>
            <a:r>
              <a:rPr lang="en-US" dirty="0" smtClean="0">
                <a:solidFill>
                  <a:schemeClr val="bg1"/>
                </a:solidFill>
              </a:rPr>
              <a:t>return </a:t>
            </a:r>
            <a:r>
              <a:rPr lang="en-US" dirty="0">
                <a:solidFill>
                  <a:schemeClr val="bg1"/>
                </a:solidFill>
              </a:rPr>
              <a:t>1</a:t>
            </a:r>
            <a:r>
              <a:rPr lang="en-US" dirty="0" smtClean="0">
                <a:solidFill>
                  <a:schemeClr val="bg1"/>
                </a:solidFill>
              </a:rPr>
              <a:t>;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}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562165" y="2396269"/>
            <a:ext cx="4481661" cy="36152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DWORD WINAPI </a:t>
            </a:r>
            <a:r>
              <a:rPr lang="en-US" dirty="0" err="1">
                <a:solidFill>
                  <a:schemeClr val="bg1"/>
                </a:solidFill>
              </a:rPr>
              <a:t>WriterTh</a:t>
            </a:r>
            <a:r>
              <a:rPr lang="en-US" dirty="0">
                <a:solidFill>
                  <a:schemeClr val="bg1"/>
                </a:solidFill>
              </a:rPr>
              <a:t>(void* p)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{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	while </a:t>
            </a:r>
            <a:r>
              <a:rPr lang="en-US" dirty="0">
                <a:solidFill>
                  <a:schemeClr val="bg1"/>
                </a:solidFill>
              </a:rPr>
              <a:t>(true) {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		</a:t>
            </a:r>
            <a:r>
              <a:rPr lang="en-US" dirty="0" err="1" smtClean="0">
                <a:solidFill>
                  <a:schemeClr val="bg1"/>
                </a:solidFill>
              </a:rPr>
              <a:t>val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= 1;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		</a:t>
            </a:r>
            <a:r>
              <a:rPr lang="en-US" dirty="0" err="1" smtClean="0">
                <a:solidFill>
                  <a:schemeClr val="bg1"/>
                </a:solidFill>
              </a:rPr>
              <a:t>val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= 1ULL &lt;&lt; 32</a:t>
            </a:r>
            <a:r>
              <a:rPr lang="en-US" dirty="0" smtClean="0">
                <a:solidFill>
                  <a:schemeClr val="bg1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	}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}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4009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84267"/>
            <a:ext cx="8534400" cy="959226"/>
          </a:xfrm>
        </p:spPr>
        <p:txBody>
          <a:bodyPr>
            <a:normAutofit/>
          </a:bodyPr>
          <a:lstStyle/>
          <a:p>
            <a:r>
              <a:rPr lang="en-US" dirty="0" smtClean="0"/>
              <a:t>Memory ordering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684212" y="1420010"/>
            <a:ext cx="4937655" cy="475288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</a:rPr>
              <a:t>int</a:t>
            </a:r>
            <a:r>
              <a:rPr lang="en-US" dirty="0">
                <a:solidFill>
                  <a:schemeClr val="bg1"/>
                </a:solidFill>
              </a:rPr>
              <a:t> a = 0;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</a:rPr>
              <a:t>int</a:t>
            </a:r>
            <a:r>
              <a:rPr lang="en-US" dirty="0">
                <a:solidFill>
                  <a:schemeClr val="bg1"/>
                </a:solidFill>
              </a:rPr>
              <a:t> b = 0;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</a:rPr>
              <a:t>int</a:t>
            </a:r>
            <a:r>
              <a:rPr lang="en-US" dirty="0">
                <a:solidFill>
                  <a:schemeClr val="bg1"/>
                </a:solidFill>
              </a:rPr>
              <a:t> ab = 0;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</a:rPr>
              <a:t>int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ba</a:t>
            </a:r>
            <a:r>
              <a:rPr lang="en-US" dirty="0">
                <a:solidFill>
                  <a:schemeClr val="bg1"/>
                </a:solidFill>
              </a:rPr>
              <a:t> = 0;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DWORD </a:t>
            </a:r>
            <a:r>
              <a:rPr lang="en-US" dirty="0">
                <a:solidFill>
                  <a:schemeClr val="bg1"/>
                </a:solidFill>
              </a:rPr>
              <a:t>WINAPI </a:t>
            </a:r>
            <a:r>
              <a:rPr lang="en-US" dirty="0" err="1">
                <a:solidFill>
                  <a:schemeClr val="bg1"/>
                </a:solidFill>
              </a:rPr>
              <a:t>WriteA</a:t>
            </a:r>
            <a:r>
              <a:rPr lang="en-US" dirty="0">
                <a:solidFill>
                  <a:schemeClr val="bg1"/>
                </a:solidFill>
              </a:rPr>
              <a:t>(void* p)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	a </a:t>
            </a:r>
            <a:r>
              <a:rPr lang="en-US" dirty="0">
                <a:solidFill>
                  <a:schemeClr val="bg1"/>
                </a:solidFill>
              </a:rPr>
              <a:t>= 1;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	return </a:t>
            </a:r>
            <a:r>
              <a:rPr lang="en-US" dirty="0">
                <a:solidFill>
                  <a:schemeClr val="bg1"/>
                </a:solidFill>
              </a:rPr>
              <a:t>0;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}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DWORD WINAPI </a:t>
            </a:r>
            <a:r>
              <a:rPr lang="en-US" dirty="0" err="1">
                <a:solidFill>
                  <a:schemeClr val="bg1"/>
                </a:solidFill>
              </a:rPr>
              <a:t>WriteB</a:t>
            </a:r>
            <a:r>
              <a:rPr lang="en-US" dirty="0">
                <a:solidFill>
                  <a:schemeClr val="bg1"/>
                </a:solidFill>
              </a:rPr>
              <a:t>(void* p)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	b </a:t>
            </a:r>
            <a:r>
              <a:rPr lang="en-US" dirty="0">
                <a:solidFill>
                  <a:schemeClr val="bg1"/>
                </a:solidFill>
              </a:rPr>
              <a:t>= 1;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	return </a:t>
            </a:r>
            <a:r>
              <a:rPr lang="en-US" dirty="0">
                <a:solidFill>
                  <a:schemeClr val="bg1"/>
                </a:solidFill>
              </a:rPr>
              <a:t>0;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829649" y="1247887"/>
            <a:ext cx="4934479" cy="490349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DWORD WINAPI </a:t>
            </a:r>
            <a:r>
              <a:rPr lang="en-US" dirty="0" err="1" smtClean="0">
                <a:solidFill>
                  <a:schemeClr val="bg1"/>
                </a:solidFill>
              </a:rPr>
              <a:t>ReadAB</a:t>
            </a:r>
            <a:r>
              <a:rPr lang="en-US" dirty="0" smtClean="0">
                <a:solidFill>
                  <a:schemeClr val="bg1"/>
                </a:solidFill>
              </a:rPr>
              <a:t>(void</a:t>
            </a:r>
            <a:r>
              <a:rPr lang="en-US" dirty="0">
                <a:solidFill>
                  <a:schemeClr val="bg1"/>
                </a:solidFill>
              </a:rPr>
              <a:t>* p)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	while </a:t>
            </a:r>
            <a:r>
              <a:rPr lang="en-US" dirty="0">
                <a:solidFill>
                  <a:schemeClr val="bg1"/>
                </a:solidFill>
              </a:rPr>
              <a:t>(a == 0)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		;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	if 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smtClean="0">
                <a:solidFill>
                  <a:schemeClr val="bg1"/>
                </a:solidFill>
              </a:rPr>
              <a:t>b)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		ab </a:t>
            </a:r>
            <a:r>
              <a:rPr lang="en-US" dirty="0">
                <a:solidFill>
                  <a:schemeClr val="bg1"/>
                </a:solidFill>
              </a:rPr>
              <a:t>= 1;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	return </a:t>
            </a:r>
            <a:r>
              <a:rPr lang="en-US" dirty="0">
                <a:solidFill>
                  <a:schemeClr val="bg1"/>
                </a:solidFill>
              </a:rPr>
              <a:t>0;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}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DWORD </a:t>
            </a:r>
            <a:r>
              <a:rPr lang="en-US" dirty="0">
                <a:solidFill>
                  <a:schemeClr val="bg1"/>
                </a:solidFill>
              </a:rPr>
              <a:t>WINAPI </a:t>
            </a:r>
            <a:r>
              <a:rPr lang="en-US" dirty="0" err="1" smtClean="0">
                <a:solidFill>
                  <a:schemeClr val="bg1"/>
                </a:solidFill>
              </a:rPr>
              <a:t>ReadBA</a:t>
            </a:r>
            <a:r>
              <a:rPr lang="en-US" dirty="0" smtClean="0">
                <a:solidFill>
                  <a:schemeClr val="bg1"/>
                </a:solidFill>
              </a:rPr>
              <a:t>(void</a:t>
            </a:r>
            <a:r>
              <a:rPr lang="en-US" dirty="0">
                <a:solidFill>
                  <a:schemeClr val="bg1"/>
                </a:solidFill>
              </a:rPr>
              <a:t>* p)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	while </a:t>
            </a:r>
            <a:r>
              <a:rPr lang="en-US" dirty="0">
                <a:solidFill>
                  <a:schemeClr val="bg1"/>
                </a:solidFill>
              </a:rPr>
              <a:t>(b == 0)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		;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	if </a:t>
            </a:r>
            <a:r>
              <a:rPr lang="en-US" dirty="0">
                <a:solidFill>
                  <a:schemeClr val="bg1"/>
                </a:solidFill>
              </a:rPr>
              <a:t>(a)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		</a:t>
            </a:r>
            <a:r>
              <a:rPr lang="en-US" dirty="0" err="1" smtClean="0">
                <a:solidFill>
                  <a:schemeClr val="bg1"/>
                </a:solidFill>
              </a:rPr>
              <a:t>ba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= 1;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	return </a:t>
            </a:r>
            <a:r>
              <a:rPr lang="en-US" dirty="0">
                <a:solidFill>
                  <a:schemeClr val="bg1"/>
                </a:solidFill>
              </a:rPr>
              <a:t>0</a:t>
            </a:r>
            <a:r>
              <a:rPr lang="en-US" dirty="0" smtClean="0">
                <a:solidFill>
                  <a:schemeClr val="bg1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92476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5547" y="133542"/>
            <a:ext cx="10735397" cy="749686"/>
          </a:xfrm>
        </p:spPr>
        <p:txBody>
          <a:bodyPr>
            <a:normAutofit/>
          </a:bodyPr>
          <a:lstStyle/>
          <a:p>
            <a:r>
              <a:rPr lang="en-US" dirty="0" smtClean="0"/>
              <a:t>PRACTIC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5547" y="1226127"/>
            <a:ext cx="10735397" cy="51011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 smtClean="0">
                <a:solidFill>
                  <a:schemeClr val="bg1"/>
                </a:solidFill>
              </a:rPr>
              <a:t>Să</a:t>
            </a:r>
            <a:r>
              <a:rPr lang="en-US" sz="2400" dirty="0" smtClean="0">
                <a:solidFill>
                  <a:schemeClr val="bg1"/>
                </a:solidFill>
              </a:rPr>
              <a:t> se </a:t>
            </a:r>
            <a:r>
              <a:rPr lang="en-US" sz="2400" dirty="0" err="1" smtClean="0">
                <a:solidFill>
                  <a:schemeClr val="bg1"/>
                </a:solidFill>
              </a:rPr>
              <a:t>scrie</a:t>
            </a:r>
            <a:r>
              <a:rPr lang="en-US" sz="2400" dirty="0" smtClean="0">
                <a:solidFill>
                  <a:schemeClr val="bg1"/>
                </a:solidFill>
              </a:rPr>
              <a:t> un container lock-free de tip </a:t>
            </a:r>
            <a:r>
              <a:rPr lang="en-US" sz="2400" dirty="0" err="1" smtClean="0">
                <a:solidFill>
                  <a:schemeClr val="bg1"/>
                </a:solidFill>
              </a:rPr>
              <a:t>stivă</a:t>
            </a:r>
            <a:r>
              <a:rPr lang="en-US" sz="2400" dirty="0" smtClean="0">
                <a:solidFill>
                  <a:schemeClr val="bg1"/>
                </a:solidFill>
              </a:rPr>
              <a:t>,</a:t>
            </a:r>
          </a:p>
          <a:p>
            <a:pPr marL="0" indent="0">
              <a:buNone/>
            </a:pPr>
            <a:r>
              <a:rPr lang="en-US" sz="2400" dirty="0" err="1" smtClean="0">
                <a:solidFill>
                  <a:schemeClr val="bg1"/>
                </a:solidFill>
              </a:rPr>
              <a:t>folosind</a:t>
            </a:r>
            <a:r>
              <a:rPr lang="en-US" sz="2400" dirty="0" smtClean="0">
                <a:solidFill>
                  <a:schemeClr val="bg1"/>
                </a:solidFill>
              </a:rPr>
              <a:t> o </a:t>
            </a:r>
            <a:r>
              <a:rPr lang="en-US" sz="2400" dirty="0" err="1" smtClean="0">
                <a:solidFill>
                  <a:schemeClr val="bg1"/>
                </a:solidFill>
              </a:rPr>
              <a:t>listă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simplu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înlănțuită</a:t>
            </a:r>
            <a:r>
              <a:rPr lang="en-US" sz="2400" dirty="0" smtClean="0">
                <a:solidFill>
                  <a:schemeClr val="bg1"/>
                </a:solidFill>
              </a:rPr>
              <a:t>. </a:t>
            </a:r>
          </a:p>
          <a:p>
            <a:pPr marL="0" indent="0">
              <a:buNone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err="1" smtClean="0">
                <a:solidFill>
                  <a:schemeClr val="bg1"/>
                </a:solidFill>
              </a:rPr>
              <a:t>Pentru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testare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să</a:t>
            </a:r>
            <a:r>
              <a:rPr lang="en-US" sz="2400" dirty="0" smtClean="0">
                <a:solidFill>
                  <a:schemeClr val="bg1"/>
                </a:solidFill>
              </a:rPr>
              <a:t> se </a:t>
            </a:r>
            <a:r>
              <a:rPr lang="en-US" sz="2400" dirty="0" err="1" smtClean="0">
                <a:solidFill>
                  <a:schemeClr val="bg1"/>
                </a:solidFill>
              </a:rPr>
              <a:t>calculeze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suma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numerelor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până</a:t>
            </a:r>
            <a:r>
              <a:rPr lang="en-US" sz="2400" dirty="0" smtClean="0">
                <a:solidFill>
                  <a:schemeClr val="bg1"/>
                </a:solidFill>
              </a:rPr>
              <a:t> la N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Un thread </a:t>
            </a:r>
            <a:r>
              <a:rPr lang="en-US" sz="2400" dirty="0" err="1" smtClean="0">
                <a:solidFill>
                  <a:schemeClr val="bg1"/>
                </a:solidFill>
              </a:rPr>
              <a:t>pune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în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stivă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numerele</a:t>
            </a:r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Alt thread </a:t>
            </a:r>
            <a:r>
              <a:rPr lang="en-US" sz="2400" dirty="0" err="1" smtClean="0">
                <a:solidFill>
                  <a:schemeClr val="bg1"/>
                </a:solidFill>
              </a:rPr>
              <a:t>scoate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și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adună</a:t>
            </a:r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Main-</a:t>
            </a:r>
            <a:r>
              <a:rPr lang="en-US" sz="2400" dirty="0" err="1" smtClean="0">
                <a:solidFill>
                  <a:schemeClr val="bg1"/>
                </a:solidFill>
              </a:rPr>
              <a:t>ul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așteaptă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threadurile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și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verifică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rezultatul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8146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5547" y="133542"/>
            <a:ext cx="10735397" cy="749686"/>
          </a:xfrm>
        </p:spPr>
        <p:txBody>
          <a:bodyPr>
            <a:normAutofit/>
          </a:bodyPr>
          <a:lstStyle/>
          <a:p>
            <a:r>
              <a:rPr lang="en-US" dirty="0" smtClean="0"/>
              <a:t>Database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5547" y="1226127"/>
            <a:ext cx="10735397" cy="51011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>
                <a:solidFill>
                  <a:schemeClr val="bg1"/>
                </a:solidFill>
              </a:rPr>
              <a:t>Vrem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să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implementăm</a:t>
            </a:r>
            <a:r>
              <a:rPr lang="en-US" sz="1800" dirty="0">
                <a:solidFill>
                  <a:schemeClr val="bg1"/>
                </a:solidFill>
              </a:rPr>
              <a:t> o </a:t>
            </a:r>
            <a:r>
              <a:rPr lang="en-US" sz="1800" dirty="0" err="1">
                <a:solidFill>
                  <a:schemeClr val="bg1"/>
                </a:solidFill>
              </a:rPr>
              <a:t>bază</a:t>
            </a:r>
            <a:r>
              <a:rPr lang="en-US" sz="1800" dirty="0">
                <a:solidFill>
                  <a:schemeClr val="bg1"/>
                </a:solidFill>
              </a:rPr>
              <a:t> de date </a:t>
            </a:r>
            <a:r>
              <a:rPr lang="en-US" sz="1800" b="1" dirty="0">
                <a:solidFill>
                  <a:schemeClr val="bg1"/>
                </a:solidFill>
              </a:rPr>
              <a:t>append only</a:t>
            </a:r>
            <a:r>
              <a:rPr lang="en-US" sz="1800" dirty="0">
                <a:solidFill>
                  <a:schemeClr val="bg1"/>
                </a:solidFill>
              </a:rPr>
              <a:t>, </a:t>
            </a:r>
            <a:r>
              <a:rPr lang="en-US" sz="1800" b="1" dirty="0">
                <a:solidFill>
                  <a:schemeClr val="bg1"/>
                </a:solidFill>
              </a:rPr>
              <a:t>write </a:t>
            </a:r>
            <a:r>
              <a:rPr lang="en-US" sz="1800" b="1" dirty="0" smtClean="0">
                <a:solidFill>
                  <a:schemeClr val="bg1"/>
                </a:solidFill>
              </a:rPr>
              <a:t>optimized</a:t>
            </a:r>
            <a:r>
              <a:rPr lang="en-US" sz="1800" dirty="0" smtClean="0">
                <a:solidFill>
                  <a:schemeClr val="bg1"/>
                </a:solidFill>
              </a:rPr>
              <a:t>, care </a:t>
            </a:r>
            <a:r>
              <a:rPr lang="en-US" sz="1800" dirty="0" err="1">
                <a:solidFill>
                  <a:schemeClr val="bg1"/>
                </a:solidFill>
              </a:rPr>
              <a:t>suportă</a:t>
            </a:r>
            <a:r>
              <a:rPr lang="en-US" sz="1800" dirty="0">
                <a:solidFill>
                  <a:schemeClr val="bg1"/>
                </a:solidFill>
              </a:rPr>
              <a:t>:</a:t>
            </a:r>
          </a:p>
          <a:p>
            <a:r>
              <a:rPr lang="en-US" sz="1800" dirty="0">
                <a:solidFill>
                  <a:schemeClr val="bg1"/>
                </a:solidFill>
              </a:rPr>
              <a:t>- </a:t>
            </a:r>
            <a:r>
              <a:rPr lang="en-US" sz="1800" dirty="0" err="1">
                <a:solidFill>
                  <a:schemeClr val="bg1"/>
                </a:solidFill>
              </a:rPr>
              <a:t>adăugare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intrare</a:t>
            </a:r>
            <a:r>
              <a:rPr lang="en-US" sz="1800" dirty="0">
                <a:solidFill>
                  <a:schemeClr val="bg1"/>
                </a:solidFill>
              </a:rPr>
              <a:t> (</a:t>
            </a:r>
            <a:r>
              <a:rPr lang="en-US" sz="1800" dirty="0" err="1" smtClean="0">
                <a:solidFill>
                  <a:schemeClr val="bg1"/>
                </a:solidFill>
              </a:rPr>
              <a:t>întreg</a:t>
            </a:r>
            <a:r>
              <a:rPr lang="en-US" sz="1800" dirty="0" smtClean="0">
                <a:solidFill>
                  <a:schemeClr val="bg1"/>
                </a:solidFill>
              </a:rPr>
              <a:t>)</a:t>
            </a:r>
            <a:endParaRPr lang="en-US" sz="1800" dirty="0">
              <a:solidFill>
                <a:schemeClr val="bg1"/>
              </a:solidFill>
            </a:endParaRPr>
          </a:p>
          <a:p>
            <a:r>
              <a:rPr lang="en-US" sz="1800" dirty="0">
                <a:solidFill>
                  <a:schemeClr val="bg1"/>
                </a:solidFill>
              </a:rPr>
              <a:t>- </a:t>
            </a:r>
            <a:r>
              <a:rPr lang="en-US" sz="1800" dirty="0" err="1">
                <a:solidFill>
                  <a:schemeClr val="bg1"/>
                </a:solidFill>
              </a:rPr>
              <a:t>căutare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intrare</a:t>
            </a:r>
            <a:endParaRPr lang="en-US" sz="1800" dirty="0">
              <a:solidFill>
                <a:schemeClr val="bg1"/>
              </a:solidFill>
            </a:endParaRPr>
          </a:p>
          <a:p>
            <a:endParaRPr lang="en-US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chemeClr val="bg1"/>
                </a:solidFill>
              </a:rPr>
              <a:t>Datele</a:t>
            </a:r>
            <a:r>
              <a:rPr lang="en-US" sz="1800" dirty="0">
                <a:solidFill>
                  <a:schemeClr val="bg1"/>
                </a:solidFill>
              </a:rPr>
              <a:t> le </a:t>
            </a:r>
            <a:r>
              <a:rPr lang="en-US" sz="1800" dirty="0" err="1">
                <a:solidFill>
                  <a:schemeClr val="bg1"/>
                </a:solidFill>
              </a:rPr>
              <a:t>stocam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într</a:t>
            </a:r>
            <a:r>
              <a:rPr lang="en-US" sz="1800" dirty="0">
                <a:solidFill>
                  <a:schemeClr val="bg1"/>
                </a:solidFill>
              </a:rPr>
              <a:t>-un </a:t>
            </a:r>
            <a:r>
              <a:rPr lang="en-US" sz="1800" i="1" dirty="0" err="1">
                <a:solidFill>
                  <a:schemeClr val="bg1"/>
                </a:solidFill>
              </a:rPr>
              <a:t>std</a:t>
            </a:r>
            <a:r>
              <a:rPr lang="en-US" sz="1800" i="1" dirty="0">
                <a:solidFill>
                  <a:schemeClr val="bg1"/>
                </a:solidFill>
              </a:rPr>
              <a:t>::vector</a:t>
            </a:r>
            <a:r>
              <a:rPr lang="en-US" sz="1800" dirty="0">
                <a:solidFill>
                  <a:schemeClr val="bg1"/>
                </a:solidFill>
              </a:rPr>
              <a:t>, </a:t>
            </a:r>
            <a:r>
              <a:rPr lang="en-US" sz="1800" dirty="0" err="1">
                <a:solidFill>
                  <a:schemeClr val="bg1"/>
                </a:solidFill>
              </a:rPr>
              <a:t>împărțit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în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două</a:t>
            </a:r>
            <a:r>
              <a:rPr lang="en-US" sz="1800" dirty="0">
                <a:solidFill>
                  <a:schemeClr val="bg1"/>
                </a:solidFill>
              </a:rPr>
              <a:t> zone:</a:t>
            </a:r>
          </a:p>
          <a:p>
            <a:r>
              <a:rPr lang="en-US" sz="1800" dirty="0">
                <a:solidFill>
                  <a:schemeClr val="bg1"/>
                </a:solidFill>
              </a:rPr>
              <a:t>- </a:t>
            </a:r>
            <a:r>
              <a:rPr lang="en-US" sz="1800" dirty="0" err="1">
                <a:solidFill>
                  <a:schemeClr val="bg1"/>
                </a:solidFill>
              </a:rPr>
              <a:t>indexată</a:t>
            </a:r>
            <a:r>
              <a:rPr lang="en-US" sz="1800" dirty="0">
                <a:solidFill>
                  <a:schemeClr val="bg1"/>
                </a:solidFill>
              </a:rPr>
              <a:t> (</a:t>
            </a:r>
            <a:r>
              <a:rPr lang="en-US" sz="1800" dirty="0" err="1">
                <a:solidFill>
                  <a:schemeClr val="bg1"/>
                </a:solidFill>
              </a:rPr>
              <a:t>sortată</a:t>
            </a:r>
            <a:r>
              <a:rPr lang="en-US" sz="1800" dirty="0">
                <a:solidFill>
                  <a:schemeClr val="bg1"/>
                </a:solidFill>
              </a:rPr>
              <a:t>)</a:t>
            </a:r>
          </a:p>
          <a:p>
            <a:r>
              <a:rPr lang="en-US" sz="1800" dirty="0">
                <a:solidFill>
                  <a:schemeClr val="bg1"/>
                </a:solidFill>
              </a:rPr>
              <a:t>- </a:t>
            </a:r>
            <a:r>
              <a:rPr lang="en-US" sz="1800" dirty="0" err="1">
                <a:solidFill>
                  <a:schemeClr val="bg1"/>
                </a:solidFill>
              </a:rPr>
              <a:t>neindexată</a:t>
            </a:r>
            <a:r>
              <a:rPr lang="en-US" sz="1800" dirty="0">
                <a:solidFill>
                  <a:schemeClr val="bg1"/>
                </a:solidFill>
              </a:rPr>
              <a:t> (raw)</a:t>
            </a:r>
          </a:p>
          <a:p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3925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5547" y="133542"/>
            <a:ext cx="10735397" cy="749686"/>
          </a:xfrm>
        </p:spPr>
        <p:txBody>
          <a:bodyPr>
            <a:normAutofit/>
          </a:bodyPr>
          <a:lstStyle/>
          <a:p>
            <a:r>
              <a:rPr lang="en-US" dirty="0" smtClean="0"/>
              <a:t>Database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5547" y="1218378"/>
            <a:ext cx="10735397" cy="51011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O </a:t>
            </a:r>
            <a:r>
              <a:rPr lang="en-US" dirty="0" err="1">
                <a:solidFill>
                  <a:schemeClr val="bg1"/>
                </a:solidFill>
              </a:rPr>
              <a:t>scriere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adaugă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intrarea</a:t>
            </a:r>
            <a:r>
              <a:rPr lang="en-US" dirty="0">
                <a:solidFill>
                  <a:schemeClr val="bg1"/>
                </a:solidFill>
              </a:rPr>
              <a:t> la </a:t>
            </a:r>
            <a:r>
              <a:rPr lang="en-US" dirty="0" err="1">
                <a:solidFill>
                  <a:schemeClr val="bg1"/>
                </a:solidFill>
              </a:rPr>
              <a:t>sfârșit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în</a:t>
            </a:r>
            <a:r>
              <a:rPr lang="en-US" dirty="0">
                <a:solidFill>
                  <a:schemeClr val="bg1"/>
                </a:solidFill>
              </a:rPr>
              <a:t> zona </a:t>
            </a:r>
            <a:r>
              <a:rPr lang="en-US" dirty="0" err="1">
                <a:solidFill>
                  <a:schemeClr val="bg1"/>
                </a:solidFill>
              </a:rPr>
              <a:t>neindexată</a:t>
            </a:r>
            <a:r>
              <a:rPr lang="en-US" dirty="0" smtClean="0">
                <a:solidFill>
                  <a:schemeClr val="bg1"/>
                </a:solidFill>
              </a:rPr>
              <a:t>. (</a:t>
            </a:r>
            <a:r>
              <a:rPr lang="en-US" i="1" dirty="0" err="1" smtClean="0">
                <a:solidFill>
                  <a:schemeClr val="bg1"/>
                </a:solidFill>
              </a:rPr>
              <a:t>push_back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Periodic se </a:t>
            </a:r>
            <a:r>
              <a:rPr lang="en-US" dirty="0" err="1">
                <a:solidFill>
                  <a:schemeClr val="bg1"/>
                </a:solidFill>
              </a:rPr>
              <a:t>sortează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intrările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adăugate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până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atunci</a:t>
            </a:r>
            <a:r>
              <a:rPr lang="en-US" dirty="0" smtClean="0">
                <a:solidFill>
                  <a:schemeClr val="bg1"/>
                </a:solidFill>
              </a:rPr>
              <a:t>. (</a:t>
            </a:r>
            <a:r>
              <a:rPr lang="en-US" i="1" dirty="0" err="1" smtClean="0">
                <a:solidFill>
                  <a:schemeClr val="bg1"/>
                </a:solidFill>
              </a:rPr>
              <a:t>std</a:t>
            </a:r>
            <a:r>
              <a:rPr lang="en-US" i="1" dirty="0" smtClean="0">
                <a:solidFill>
                  <a:schemeClr val="bg1"/>
                </a:solidFill>
              </a:rPr>
              <a:t>::sort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</a:rPr>
              <a:t>Căutarea</a:t>
            </a:r>
            <a:r>
              <a:rPr lang="en-US" dirty="0">
                <a:solidFill>
                  <a:schemeClr val="bg1"/>
                </a:solidFill>
              </a:rPr>
              <a:t> se face </a:t>
            </a:r>
            <a:r>
              <a:rPr lang="en-US" dirty="0" err="1">
                <a:solidFill>
                  <a:schemeClr val="bg1"/>
                </a:solidFill>
              </a:rPr>
              <a:t>mai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binar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în</a:t>
            </a:r>
            <a:r>
              <a:rPr lang="en-US" dirty="0">
                <a:solidFill>
                  <a:schemeClr val="bg1"/>
                </a:solidFill>
              </a:rPr>
              <a:t> zona </a:t>
            </a:r>
            <a:r>
              <a:rPr lang="en-US" dirty="0" err="1">
                <a:solidFill>
                  <a:schemeClr val="bg1"/>
                </a:solidFill>
              </a:rPr>
              <a:t>indexată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și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iterativ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în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cea</a:t>
            </a:r>
            <a:r>
              <a:rPr lang="en-US" dirty="0">
                <a:solidFill>
                  <a:schemeClr val="bg1"/>
                </a:solidFill>
              </a:rPr>
              <a:t> raw</a:t>
            </a:r>
            <a:r>
              <a:rPr lang="en-US" dirty="0" smtClean="0">
                <a:solidFill>
                  <a:schemeClr val="bg1"/>
                </a:solidFill>
              </a:rPr>
              <a:t>. (</a:t>
            </a:r>
            <a:r>
              <a:rPr lang="en-US" i="1" dirty="0" err="1" smtClean="0">
                <a:solidFill>
                  <a:schemeClr val="bg1"/>
                </a:solidFill>
              </a:rPr>
              <a:t>std</a:t>
            </a:r>
            <a:r>
              <a:rPr lang="en-US" i="1" dirty="0" smtClean="0">
                <a:solidFill>
                  <a:schemeClr val="bg1"/>
                </a:solidFill>
              </a:rPr>
              <a:t>::</a:t>
            </a:r>
            <a:r>
              <a:rPr lang="en-US" i="1" dirty="0" err="1" smtClean="0">
                <a:solidFill>
                  <a:schemeClr val="bg1"/>
                </a:solidFill>
              </a:rPr>
              <a:t>binary_search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</a:rPr>
              <a:t>Scrierile</a:t>
            </a:r>
            <a:r>
              <a:rPr lang="en-US" dirty="0">
                <a:solidFill>
                  <a:schemeClr val="bg1"/>
                </a:solidFill>
              </a:rPr>
              <a:t> nu </a:t>
            </a:r>
            <a:r>
              <a:rPr lang="en-US" dirty="0" err="1">
                <a:solidFill>
                  <a:schemeClr val="bg1"/>
                </a:solidFill>
              </a:rPr>
              <a:t>trebuie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să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aștepte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în</a:t>
            </a:r>
            <a:r>
              <a:rPr lang="en-US" dirty="0" smtClean="0">
                <a:solidFill>
                  <a:schemeClr val="bg1"/>
                </a:solidFill>
              </a:rPr>
              <a:t> mod normal </a:t>
            </a:r>
            <a:r>
              <a:rPr lang="en-US" dirty="0" err="1" smtClean="0">
                <a:solidFill>
                  <a:schemeClr val="bg1"/>
                </a:solidFill>
              </a:rPr>
              <a:t>după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operații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indexare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sau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căutare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în</a:t>
            </a:r>
            <a:r>
              <a:rPr lang="en-US" dirty="0">
                <a:solidFill>
                  <a:schemeClr val="bg1"/>
                </a:solidFill>
              </a:rPr>
              <a:t> zona </a:t>
            </a:r>
            <a:r>
              <a:rPr lang="en-US" dirty="0" err="1">
                <a:solidFill>
                  <a:schemeClr val="bg1"/>
                </a:solidFill>
              </a:rPr>
              <a:t>indexată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en-US" dirty="0" err="1" smtClean="0">
                <a:solidFill>
                  <a:schemeClr val="bg1"/>
                </a:solidFill>
              </a:rPr>
              <a:t>mai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puțin</a:t>
            </a:r>
            <a:r>
              <a:rPr lang="en-US" dirty="0" smtClean="0">
                <a:solidFill>
                  <a:schemeClr val="bg1"/>
                </a:solidFill>
              </a:rPr>
              <a:t> la </a:t>
            </a:r>
            <a:r>
              <a:rPr lang="en-US" dirty="0" err="1" smtClean="0">
                <a:solidFill>
                  <a:schemeClr val="bg1"/>
                </a:solidFill>
              </a:rPr>
              <a:t>redimensionarea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vectorului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6834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5547" y="133542"/>
            <a:ext cx="10735397" cy="749686"/>
          </a:xfrm>
        </p:spPr>
        <p:txBody>
          <a:bodyPr>
            <a:normAutofit/>
          </a:bodyPr>
          <a:lstStyle/>
          <a:p>
            <a:r>
              <a:rPr lang="en-US" dirty="0" smtClean="0"/>
              <a:t>Database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5547" y="1218378"/>
            <a:ext cx="10735397" cy="510116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Main-</a:t>
            </a:r>
            <a:r>
              <a:rPr lang="en-US" dirty="0" err="1">
                <a:solidFill>
                  <a:schemeClr val="bg1"/>
                </a:solidFill>
              </a:rPr>
              <a:t>ul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pornește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NUM_WRITERS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writer threads, care </a:t>
            </a:r>
            <a:r>
              <a:rPr lang="en-US" dirty="0" err="1">
                <a:solidFill>
                  <a:schemeClr val="bg1"/>
                </a:solidFill>
              </a:rPr>
              <a:t>adaugă</a:t>
            </a:r>
            <a:r>
              <a:rPr lang="en-US" dirty="0">
                <a:solidFill>
                  <a:schemeClr val="bg1"/>
                </a:solidFill>
              </a:rPr>
              <a:t> o </a:t>
            </a:r>
            <a:r>
              <a:rPr lang="en-US" dirty="0" err="1">
                <a:solidFill>
                  <a:schemeClr val="bg1"/>
                </a:solidFill>
              </a:rPr>
              <a:t>valoare</a:t>
            </a:r>
            <a:r>
              <a:rPr lang="en-US" dirty="0">
                <a:solidFill>
                  <a:schemeClr val="bg1"/>
                </a:solidFill>
              </a:rPr>
              <a:t> random la </a:t>
            </a:r>
            <a:r>
              <a:rPr lang="en-US" dirty="0" err="1">
                <a:solidFill>
                  <a:schemeClr val="bg1"/>
                </a:solidFill>
              </a:rPr>
              <a:t>fiecare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0-WRITE_INTERVAL </a:t>
            </a:r>
            <a:r>
              <a:rPr lang="en-US" dirty="0" err="1">
                <a:solidFill>
                  <a:schemeClr val="bg1"/>
                </a:solidFill>
              </a:rPr>
              <a:t>milisecunde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pornește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NUM_READERS reader threads</a:t>
            </a:r>
            <a:r>
              <a:rPr lang="en-US" dirty="0">
                <a:solidFill>
                  <a:schemeClr val="bg1"/>
                </a:solidFill>
              </a:rPr>
              <a:t>, care </a:t>
            </a:r>
            <a:r>
              <a:rPr lang="en-US" dirty="0" err="1">
                <a:solidFill>
                  <a:schemeClr val="bg1"/>
                </a:solidFill>
              </a:rPr>
              <a:t>caută</a:t>
            </a:r>
            <a:r>
              <a:rPr lang="en-US" dirty="0">
                <a:solidFill>
                  <a:schemeClr val="bg1"/>
                </a:solidFill>
              </a:rPr>
              <a:t> o </a:t>
            </a:r>
            <a:r>
              <a:rPr lang="en-US" dirty="0" err="1">
                <a:solidFill>
                  <a:schemeClr val="bg1"/>
                </a:solidFill>
              </a:rPr>
              <a:t>valoare</a:t>
            </a:r>
            <a:r>
              <a:rPr lang="en-US" dirty="0">
                <a:solidFill>
                  <a:schemeClr val="bg1"/>
                </a:solidFill>
              </a:rPr>
              <a:t> random la </a:t>
            </a:r>
            <a:r>
              <a:rPr lang="en-US" dirty="0" err="1">
                <a:solidFill>
                  <a:schemeClr val="bg1"/>
                </a:solidFill>
              </a:rPr>
              <a:t>fiecare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0-READ_INTERVAL </a:t>
            </a:r>
            <a:r>
              <a:rPr lang="en-US" dirty="0" err="1" smtClean="0">
                <a:solidFill>
                  <a:schemeClr val="bg1"/>
                </a:solidFill>
              </a:rPr>
              <a:t>milisecunde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pornește</a:t>
            </a:r>
            <a:r>
              <a:rPr lang="en-US" dirty="0" smtClean="0">
                <a:solidFill>
                  <a:schemeClr val="bg1"/>
                </a:solidFill>
              </a:rPr>
              <a:t> un indexer thread, care </a:t>
            </a:r>
            <a:r>
              <a:rPr lang="en-US" dirty="0" err="1" smtClean="0">
                <a:solidFill>
                  <a:schemeClr val="bg1"/>
                </a:solidFill>
              </a:rPr>
              <a:t>sortează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vectorul</a:t>
            </a:r>
            <a:r>
              <a:rPr lang="en-US" dirty="0" smtClean="0">
                <a:solidFill>
                  <a:schemeClr val="bg1"/>
                </a:solidFill>
              </a:rPr>
              <a:t> la </a:t>
            </a:r>
            <a:r>
              <a:rPr lang="en-US" dirty="0" err="1" smtClean="0">
                <a:solidFill>
                  <a:schemeClr val="bg1"/>
                </a:solidFill>
              </a:rPr>
              <a:t>fiecare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INDEX_INTERVAL </a:t>
            </a:r>
            <a:r>
              <a:rPr lang="en-US" dirty="0" err="1" smtClean="0">
                <a:solidFill>
                  <a:schemeClr val="bg1"/>
                </a:solidFill>
              </a:rPr>
              <a:t>milisecunde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pornește</a:t>
            </a:r>
            <a:r>
              <a:rPr lang="en-US" dirty="0" smtClean="0">
                <a:solidFill>
                  <a:schemeClr val="bg1"/>
                </a:solidFill>
              </a:rPr>
              <a:t> un  thread </a:t>
            </a:r>
            <a:r>
              <a:rPr lang="en-US" dirty="0" err="1" smtClean="0">
                <a:solidFill>
                  <a:schemeClr val="bg1"/>
                </a:solidFill>
              </a:rPr>
              <a:t>pentru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validare</a:t>
            </a:r>
            <a:r>
              <a:rPr lang="en-US" dirty="0" smtClean="0">
                <a:solidFill>
                  <a:schemeClr val="bg1"/>
                </a:solidFill>
              </a:rPr>
              <a:t>, care la </a:t>
            </a:r>
            <a:r>
              <a:rPr lang="en-US" dirty="0" err="1" smtClean="0">
                <a:solidFill>
                  <a:schemeClr val="bg1"/>
                </a:solidFill>
              </a:rPr>
              <a:t>fiecare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CHECK_INTERVAL </a:t>
            </a:r>
            <a:r>
              <a:rPr lang="en-US" dirty="0" err="1" smtClean="0">
                <a:solidFill>
                  <a:schemeClr val="bg1"/>
                </a:solidFill>
              </a:rPr>
              <a:t>milisecunde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adaugă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următorul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număr</a:t>
            </a:r>
            <a:r>
              <a:rPr lang="en-US" dirty="0" smtClean="0">
                <a:solidFill>
                  <a:schemeClr val="bg1"/>
                </a:solidFill>
              </a:rPr>
              <a:t> natural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       </a:t>
            </a:r>
            <a:r>
              <a:rPr lang="en-US" dirty="0" err="1" smtClean="0">
                <a:solidFill>
                  <a:schemeClr val="bg1"/>
                </a:solidFill>
              </a:rPr>
              <a:t>și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verifică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dacă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toate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numerle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până</a:t>
            </a:r>
            <a:r>
              <a:rPr lang="en-US" dirty="0" smtClean="0">
                <a:solidFill>
                  <a:schemeClr val="bg1"/>
                </a:solidFill>
              </a:rPr>
              <a:t> la el (</a:t>
            </a:r>
            <a:r>
              <a:rPr lang="en-US" dirty="0" err="1" smtClean="0">
                <a:solidFill>
                  <a:schemeClr val="bg1"/>
                </a:solidFill>
              </a:rPr>
              <a:t>inclusiv</a:t>
            </a:r>
            <a:r>
              <a:rPr lang="en-US" dirty="0" smtClean="0">
                <a:solidFill>
                  <a:schemeClr val="bg1"/>
                </a:solidFill>
              </a:rPr>
              <a:t>) se </a:t>
            </a:r>
            <a:r>
              <a:rPr lang="en-US" dirty="0" err="1" smtClean="0">
                <a:solidFill>
                  <a:schemeClr val="bg1"/>
                </a:solidFill>
              </a:rPr>
              <a:t>regăsesc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în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baza</a:t>
            </a:r>
            <a:r>
              <a:rPr lang="en-US" dirty="0" smtClean="0">
                <a:solidFill>
                  <a:schemeClr val="bg1"/>
                </a:solidFill>
              </a:rPr>
              <a:t> de date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asteaptă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apăsarea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oricarei</a:t>
            </a:r>
            <a:r>
              <a:rPr lang="en-US" dirty="0" smtClean="0">
                <a:solidFill>
                  <a:schemeClr val="bg1"/>
                </a:solidFill>
              </a:rPr>
              <a:t> taste ca </a:t>
            </a:r>
            <a:r>
              <a:rPr lang="en-US" dirty="0" err="1" smtClean="0">
                <a:solidFill>
                  <a:schemeClr val="bg1"/>
                </a:solidFill>
              </a:rPr>
              <a:t>să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închidă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procesul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1837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5547" y="133542"/>
            <a:ext cx="10735397" cy="749686"/>
          </a:xfrm>
        </p:spPr>
        <p:txBody>
          <a:bodyPr>
            <a:normAutofit/>
          </a:bodyPr>
          <a:lstStyle/>
          <a:p>
            <a:r>
              <a:rPr lang="en-US" dirty="0" smtClean="0"/>
              <a:t>Database </a:t>
            </a:r>
            <a:r>
              <a:rPr lang="en-US" dirty="0" smtClean="0"/>
              <a:t>- EXTRA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5547" y="1195130"/>
            <a:ext cx="10735397" cy="4686477"/>
          </a:xfrm>
        </p:spPr>
        <p:txBody>
          <a:bodyPr>
            <a:norm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600" dirty="0" err="1" smtClean="0">
                <a:solidFill>
                  <a:schemeClr val="bg1"/>
                </a:solidFill>
              </a:rPr>
              <a:t>Să</a:t>
            </a:r>
            <a:r>
              <a:rPr lang="en-US" sz="1600" dirty="0" smtClean="0">
                <a:solidFill>
                  <a:schemeClr val="bg1"/>
                </a:solidFill>
              </a:rPr>
              <a:t> nu se </a:t>
            </a:r>
            <a:r>
              <a:rPr lang="en-US" sz="1600" dirty="0" err="1" smtClean="0">
                <a:solidFill>
                  <a:schemeClr val="bg1"/>
                </a:solidFill>
              </a:rPr>
              <a:t>folosească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variabile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globale</a:t>
            </a:r>
            <a:endParaRPr lang="en-US" sz="1600" dirty="0" smtClean="0">
              <a:solidFill>
                <a:schemeClr val="bg1"/>
              </a:solidFill>
            </a:endParaRPr>
          </a:p>
          <a:p>
            <a:pPr marL="228600" indent="-228600">
              <a:buFont typeface="+mj-lt"/>
              <a:buAutoNum type="arabicPeriod"/>
            </a:pPr>
            <a:endParaRPr lang="en-US" sz="1600" dirty="0" smtClean="0">
              <a:solidFill>
                <a:schemeClr val="bg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600" dirty="0" smtClean="0">
                <a:solidFill>
                  <a:schemeClr val="bg1"/>
                </a:solidFill>
              </a:rPr>
              <a:t>Main-</a:t>
            </a:r>
            <a:r>
              <a:rPr lang="en-US" sz="1600" dirty="0" err="1" smtClean="0">
                <a:solidFill>
                  <a:schemeClr val="bg1"/>
                </a:solidFill>
              </a:rPr>
              <a:t>ul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poate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reconfigura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threadurile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în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timp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ce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rulează</a:t>
            </a:r>
            <a:r>
              <a:rPr lang="en-US" sz="1600" dirty="0">
                <a:solidFill>
                  <a:schemeClr val="bg1"/>
                </a:solidFill>
              </a:rPr>
              <a:t>, </a:t>
            </a:r>
            <a:r>
              <a:rPr lang="en-US" sz="1600" dirty="0" err="1">
                <a:solidFill>
                  <a:schemeClr val="bg1"/>
                </a:solidFill>
              </a:rPr>
              <a:t>citind</a:t>
            </a:r>
            <a:r>
              <a:rPr lang="en-US" sz="1600" dirty="0">
                <a:solidFill>
                  <a:schemeClr val="bg1"/>
                </a:solidFill>
              </a:rPr>
              <a:t> de la </a:t>
            </a:r>
            <a:r>
              <a:rPr lang="en-US" sz="1600" dirty="0" err="1">
                <a:solidFill>
                  <a:schemeClr val="bg1"/>
                </a:solidFill>
              </a:rPr>
              <a:t>stdin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comenzi</a:t>
            </a:r>
            <a:r>
              <a:rPr lang="en-US" sz="1600" dirty="0" smtClean="0">
                <a:solidFill>
                  <a:schemeClr val="bg1"/>
                </a:solidFill>
              </a:rPr>
              <a:t>:</a:t>
            </a:r>
          </a:p>
          <a:p>
            <a:pPr lvl="1"/>
            <a:r>
              <a:rPr lang="en-US" sz="1600" dirty="0" err="1" smtClean="0">
                <a:solidFill>
                  <a:schemeClr val="bg1"/>
                </a:solidFill>
              </a:rPr>
              <a:t>writer_interval</a:t>
            </a:r>
            <a:r>
              <a:rPr lang="en-US" sz="1600" dirty="0" smtClean="0">
                <a:solidFill>
                  <a:schemeClr val="bg1"/>
                </a:solidFill>
              </a:rPr>
              <a:t>=WRITE_INTERVAL</a:t>
            </a:r>
            <a:endParaRPr lang="en-US" sz="1600" dirty="0" smtClean="0">
              <a:solidFill>
                <a:schemeClr val="bg1"/>
              </a:solidFill>
            </a:endParaRPr>
          </a:p>
          <a:p>
            <a:pPr lvl="1"/>
            <a:r>
              <a:rPr lang="en-US" sz="1600" dirty="0" err="1" smtClean="0">
                <a:solidFill>
                  <a:schemeClr val="bg1"/>
                </a:solidFill>
              </a:rPr>
              <a:t>reader_interval</a:t>
            </a:r>
            <a:r>
              <a:rPr lang="en-US" sz="1600" dirty="0" smtClean="0">
                <a:solidFill>
                  <a:schemeClr val="bg1"/>
                </a:solidFill>
              </a:rPr>
              <a:t>=READ_INTERVAL</a:t>
            </a:r>
            <a:endParaRPr lang="en-US" sz="1600" dirty="0" smtClean="0">
              <a:solidFill>
                <a:schemeClr val="bg1"/>
              </a:solidFill>
            </a:endParaRPr>
          </a:p>
          <a:p>
            <a:pPr lvl="1"/>
            <a:r>
              <a:rPr lang="en-US" sz="1600" dirty="0" err="1" smtClean="0">
                <a:solidFill>
                  <a:schemeClr val="bg1"/>
                </a:solidFill>
              </a:rPr>
              <a:t>num_writers</a:t>
            </a:r>
            <a:r>
              <a:rPr lang="en-US" sz="1600" dirty="0" smtClean="0">
                <a:solidFill>
                  <a:schemeClr val="bg1"/>
                </a:solidFill>
              </a:rPr>
              <a:t>=NUM_WRITERS</a:t>
            </a:r>
            <a:endParaRPr lang="en-US" sz="1600" dirty="0" smtClean="0">
              <a:solidFill>
                <a:schemeClr val="bg1"/>
              </a:solidFill>
            </a:endParaRPr>
          </a:p>
          <a:p>
            <a:pPr lvl="1"/>
            <a:r>
              <a:rPr lang="en-US" sz="1600" dirty="0" err="1" smtClean="0">
                <a:solidFill>
                  <a:schemeClr val="bg1"/>
                </a:solidFill>
              </a:rPr>
              <a:t>num_readers</a:t>
            </a:r>
            <a:r>
              <a:rPr lang="en-US" sz="1600" dirty="0" smtClean="0">
                <a:solidFill>
                  <a:schemeClr val="bg1"/>
                </a:solidFill>
              </a:rPr>
              <a:t>=NUM_READERS</a:t>
            </a:r>
          </a:p>
          <a:p>
            <a:pPr lvl="1"/>
            <a:r>
              <a:rPr lang="en-US" sz="1600" dirty="0" err="1" smtClean="0">
                <a:solidFill>
                  <a:schemeClr val="bg1"/>
                </a:solidFill>
              </a:rPr>
              <a:t>index_interval</a:t>
            </a:r>
            <a:r>
              <a:rPr lang="en-US" sz="1600" dirty="0" smtClean="0">
                <a:solidFill>
                  <a:schemeClr val="bg1"/>
                </a:solidFill>
              </a:rPr>
              <a:t>=INDEX_INTERVAL</a:t>
            </a:r>
          </a:p>
          <a:p>
            <a:pPr lvl="1"/>
            <a:r>
              <a:rPr lang="en-US" sz="1600" dirty="0" err="1" smtClean="0">
                <a:solidFill>
                  <a:schemeClr val="bg1"/>
                </a:solidFill>
              </a:rPr>
              <a:t>check_interval</a:t>
            </a:r>
            <a:r>
              <a:rPr lang="en-US" sz="1600" dirty="0" smtClean="0">
                <a:solidFill>
                  <a:schemeClr val="bg1"/>
                </a:solidFill>
              </a:rPr>
              <a:t>=CHECK_INTERVAL</a:t>
            </a:r>
            <a:endParaRPr lang="en-US" sz="1600" dirty="0" smtClean="0">
              <a:solidFill>
                <a:schemeClr val="bg1"/>
              </a:solidFill>
            </a:endParaRPr>
          </a:p>
          <a:p>
            <a:pPr lvl="1"/>
            <a:r>
              <a:rPr lang="en-US" sz="1600" dirty="0" smtClean="0">
                <a:solidFill>
                  <a:schemeClr val="bg1"/>
                </a:solidFill>
              </a:rPr>
              <a:t>Exit</a:t>
            </a:r>
          </a:p>
          <a:p>
            <a:pPr lvl="1"/>
            <a:endParaRPr lang="en-US" sz="1600" dirty="0">
              <a:solidFill>
                <a:schemeClr val="bg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600" dirty="0" err="1" smtClean="0">
                <a:solidFill>
                  <a:schemeClr val="bg1"/>
                </a:solidFill>
              </a:rPr>
              <a:t>Citirile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în</a:t>
            </a:r>
            <a:r>
              <a:rPr lang="en-US" sz="1600" dirty="0">
                <a:solidFill>
                  <a:schemeClr val="bg1"/>
                </a:solidFill>
              </a:rPr>
              <a:t> zona </a:t>
            </a:r>
            <a:r>
              <a:rPr lang="en-US" sz="1600" dirty="0" err="1">
                <a:solidFill>
                  <a:schemeClr val="bg1"/>
                </a:solidFill>
              </a:rPr>
              <a:t>indexată</a:t>
            </a:r>
            <a:r>
              <a:rPr lang="en-US" sz="1600" dirty="0">
                <a:solidFill>
                  <a:schemeClr val="bg1"/>
                </a:solidFill>
              </a:rPr>
              <a:t> se pot </a:t>
            </a:r>
            <a:r>
              <a:rPr lang="en-US" sz="1600" dirty="0" err="1">
                <a:solidFill>
                  <a:schemeClr val="bg1"/>
                </a:solidFill>
              </a:rPr>
              <a:t>efectua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în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paralel</a:t>
            </a:r>
            <a:r>
              <a:rPr lang="en-US" sz="1600" dirty="0">
                <a:solidFill>
                  <a:schemeClr val="bg1"/>
                </a:solidFill>
              </a:rPr>
              <a:t> (</a:t>
            </a:r>
            <a:r>
              <a:rPr lang="en-US" sz="1600" dirty="0" err="1">
                <a:solidFill>
                  <a:schemeClr val="bg1"/>
                </a:solidFill>
              </a:rPr>
              <a:t>cât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timp</a:t>
            </a:r>
            <a:r>
              <a:rPr lang="en-US" sz="1600" dirty="0">
                <a:solidFill>
                  <a:schemeClr val="bg1"/>
                </a:solidFill>
              </a:rPr>
              <a:t> nu </a:t>
            </a:r>
            <a:r>
              <a:rPr lang="en-US" sz="1600" dirty="0" err="1">
                <a:solidFill>
                  <a:schemeClr val="bg1"/>
                </a:solidFill>
              </a:rPr>
              <a:t>rulează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indexerul</a:t>
            </a:r>
            <a:r>
              <a:rPr lang="en-US" sz="1600" dirty="0" smtClean="0">
                <a:solidFill>
                  <a:schemeClr val="bg1"/>
                </a:solidFill>
              </a:rPr>
              <a:t>)</a:t>
            </a:r>
          </a:p>
          <a:p>
            <a:pPr marL="228600" indent="-228600">
              <a:buFont typeface="+mj-lt"/>
              <a:buAutoNum type="arabicPeriod"/>
            </a:pP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466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2722</TotalTime>
  <Words>385</Words>
  <Application>Microsoft Office PowerPoint</Application>
  <PresentationFormat>Widescreen</PresentationFormat>
  <Paragraphs>105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Century Gothic</vt:lpstr>
      <vt:lpstr>Wingdings 3</vt:lpstr>
      <vt:lpstr>Slice</vt:lpstr>
      <vt:lpstr>Threads, Synchronization</vt:lpstr>
      <vt:lpstr>Interlocked</vt:lpstr>
      <vt:lpstr>Atomic REAd</vt:lpstr>
      <vt:lpstr>Memory ordering</vt:lpstr>
      <vt:lpstr>PRACTIC</vt:lpstr>
      <vt:lpstr>Database (1)</vt:lpstr>
      <vt:lpstr>Database (2)</vt:lpstr>
      <vt:lpstr>Database (2)</vt:lpstr>
      <vt:lpstr>Database - EXTRA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 6 - Threads</dc:title>
  <dc:creator>Mihai Silviu MURGAN</dc:creator>
  <cp:lastModifiedBy>Mihai STAN</cp:lastModifiedBy>
  <cp:revision>87</cp:revision>
  <dcterms:created xsi:type="dcterms:W3CDTF">2015-11-02T21:34:01Z</dcterms:created>
  <dcterms:modified xsi:type="dcterms:W3CDTF">2017-07-24T13:58:31Z</dcterms:modified>
</cp:coreProperties>
</file>