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smss, winlogon, csrss, lsass, services ruleaza toate cu LocalSystem</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msdn.microsoft.com/en-us/library/windows/desktop/ms682425(v=vs.85).aspx)" TargetMode="External"/><Relationship Id="rId3" Type="http://schemas.openxmlformats.org/officeDocument/2006/relationships/hyperlink" Target="https://msdn.microsoft.com/en-us/library/windows/desktop/ms682429(v=vs.85).aspx)" TargetMode="External"/><Relationship Id="rId4" Type="http://schemas.openxmlformats.org/officeDocument/2006/relationships/hyperlink" Target="https://msdn.microsoft.com/en-us/library/windows/desktop/ms682431(v=vs.85).aspx)" TargetMode="External"/><Relationship Id="rId5" Type="http://schemas.openxmlformats.org/officeDocument/2006/relationships/hyperlink" Target="https://msdn.microsoft.com/en-us/library/windows/desktop/bb762153(v=vs.85).aspx)"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msdn.microsoft.com/en-us/library/windows/desktop/ms682658(v=vs.85).aspx)" TargetMode="External"/><Relationship Id="rId3" Type="http://schemas.openxmlformats.org/officeDocument/2006/relationships/hyperlink" Target="https://msdn.microsoft.com/en-us/library/windows/desktop/ms686714(v=vs.85).aspx)" TargetMode="External"/><Relationship Id="rId4" Type="http://schemas.openxmlformats.org/officeDocument/2006/relationships/hyperlink" Target="https://msdn.microsoft.com/en-us/library/windows/desktop/aa375202(v=vs.85).aspx)" TargetMode="External"/><Relationship Id="rId5" Type="http://schemas.openxmlformats.org/officeDocument/2006/relationships/hyperlink" Target="https://msdn.microsoft.com/en-us/library/windows/desktop/ms683189(v=vs.85).aspx)"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Procese</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Smss.exe</a:t>
            </a:r>
          </a:p>
        </p:txBody>
      </p:sp>
      <p:sp>
        <p:nvSpPr>
          <p:cNvPr id="148" name="Shape 148"/>
          <p:cNvSpPr/>
          <p:nvPr>
            <p:ph type="body" idx="1"/>
          </p:nvPr>
        </p:nvSpPr>
        <p:spPr>
          <a:prstGeom prst="rect">
            <a:avLst/>
          </a:prstGeom>
        </p:spPr>
        <p:txBody>
          <a:bodyPr/>
          <a:lstStyle/>
          <a:p>
            <a:pPr marL="328929" indent="-328929" defTabSz="432308">
              <a:spcBef>
                <a:spcPts val="3100"/>
              </a:spcBef>
              <a:defRPr sz="2664"/>
            </a:pPr>
            <a:r>
              <a:t>In Windows, sesiunile per user reprezinta o limitare a resurselor si a securitatii si ofera o imagine virtualizata a dispozitivelor de intrare si iesire pentru a suporta mai multi useri activi in acelasi timp.</a:t>
            </a:r>
          </a:p>
          <a:p>
            <a:pPr marL="328929" indent="-328929" defTabSz="432308">
              <a:spcBef>
                <a:spcPts val="3100"/>
              </a:spcBef>
              <a:defRPr sz="2664"/>
            </a:pPr>
            <a:r>
              <a:t>Starile pentru aceste sesiuni sunt tinute intr-un spatiu de memorie virtuala accesibila din kernel-mode, de obicei cunoscuta sub numele de </a:t>
            </a:r>
            <a:r>
              <a:rPr i="1"/>
              <a:t>session space</a:t>
            </a:r>
            <a:endParaRPr i="1"/>
          </a:p>
          <a:p>
            <a:pPr marL="328929" indent="-328929" defTabSz="432308">
              <a:spcBef>
                <a:spcPts val="3100"/>
              </a:spcBef>
              <a:defRPr sz="2664"/>
            </a:pPr>
            <a:r>
              <a:t>In user mode, procesul smss.exe (</a:t>
            </a:r>
            <a:r>
              <a:rPr i="1"/>
              <a:t>session manager subsystem</a:t>
            </a:r>
            <a:r>
              <a:t>) este folosit pentru a initializa si gestiona aceste sesiuni.</a:t>
            </a:r>
          </a:p>
          <a:p>
            <a:pPr marL="328929" indent="-328929" defTabSz="432308">
              <a:spcBef>
                <a:spcPts val="3100"/>
              </a:spcBef>
              <a:defRPr sz="2664"/>
            </a:pPr>
            <a:r>
              <a:t>O instanta de </a:t>
            </a:r>
            <a:r>
              <a:rPr i="1"/>
              <a:t>smss.exe</a:t>
            </a:r>
            <a:r>
              <a:t> care nu este asociata cu nici o sesiune este pornita ca parte a procesului de boot. Aceasta instanta initiala creaza o copie a ei pentru fiecare sesiune, care apoi porneste cate o instanta de </a:t>
            </a:r>
            <a:r>
              <a:rPr i="1"/>
              <a:t>winlogon.exe </a:t>
            </a:r>
            <a:r>
              <a:t>si </a:t>
            </a:r>
            <a:r>
              <a:rPr i="1"/>
              <a:t>csrss.exe</a:t>
            </a:r>
            <a:r>
              <a:t> corespunzatoare fiecarei sesiuni.</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Winlogon.exe</a:t>
            </a:r>
          </a:p>
        </p:txBody>
      </p:sp>
      <p:sp>
        <p:nvSpPr>
          <p:cNvPr id="151" name="Shape 151"/>
          <p:cNvSpPr/>
          <p:nvPr>
            <p:ph type="body" idx="1"/>
          </p:nvPr>
        </p:nvSpPr>
        <p:spPr>
          <a:prstGeom prst="rect">
            <a:avLst/>
          </a:prstGeom>
        </p:spPr>
        <p:txBody>
          <a:bodyPr/>
          <a:lstStyle/>
          <a:p>
            <a:pPr marL="440055" indent="-440055" defTabSz="578358">
              <a:spcBef>
                <a:spcPts val="4100"/>
              </a:spcBef>
              <a:defRPr sz="3564"/>
            </a:pPr>
            <a:r>
              <a:t>Folosit pentru a gestiona logon si logoff pentru useri</a:t>
            </a:r>
          </a:p>
          <a:p>
            <a:pPr marL="440055" indent="-440055" defTabSz="578358">
              <a:spcBef>
                <a:spcPts val="4100"/>
              </a:spcBef>
              <a:defRPr sz="3564"/>
            </a:pPr>
            <a:r>
              <a:t>Porneste interfata de logon unde userul introduce parola</a:t>
            </a:r>
          </a:p>
          <a:p>
            <a:pPr marL="440055" indent="-440055" defTabSz="578358">
              <a:spcBef>
                <a:spcPts val="4100"/>
              </a:spcBef>
              <a:defRPr sz="3564"/>
            </a:pPr>
            <a:r>
              <a:t>De asemenea, tot el porneste si procesele responsabile pentru afisarea desktop-ului fiecarui user ce se autentifica</a:t>
            </a:r>
          </a:p>
          <a:p>
            <a:pPr marL="440055" indent="-440055" defTabSz="578358">
              <a:spcBef>
                <a:spcPts val="4100"/>
              </a:spcBef>
              <a:defRPr sz="3564"/>
            </a:pPr>
            <a:r>
              <a:t>Fiecare sesiune are propria instanta de winlogon.exe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lvl="1"/>
            <a:r>
              <a:t>csrss.exe</a:t>
            </a:r>
          </a:p>
        </p:txBody>
      </p:sp>
      <p:sp>
        <p:nvSpPr>
          <p:cNvPr id="154" name="Shape 154"/>
          <p:cNvSpPr/>
          <p:nvPr>
            <p:ph type="body" idx="1"/>
          </p:nvPr>
        </p:nvSpPr>
        <p:spPr>
          <a:prstGeom prst="rect">
            <a:avLst/>
          </a:prstGeom>
        </p:spPr>
        <p:txBody>
          <a:bodyPr/>
          <a:lstStyle/>
          <a:p>
            <a:pPr/>
            <a:r>
              <a:t>client/server runtime subsystem</a:t>
            </a:r>
          </a:p>
          <a:p>
            <a:pPr/>
            <a:r>
              <a:t>Responsabil pentru partea de user-mode din subsystemul Win32 (win32k.sys fiind partea kernel-mode)</a:t>
            </a:r>
          </a:p>
          <a:p>
            <a:pPr/>
            <a:r>
              <a:t>Inainte de Windows 7, era reponsabil de bucla de mesaje UI a aplicatiilor de consola</a:t>
            </a:r>
          </a:p>
          <a:p>
            <a:pPr/>
            <a:r>
              <a:t>Fiecare sesiune are propria instanta</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lvl="1"/>
            <a:r>
              <a:t>Lsass.exe</a:t>
            </a:r>
          </a:p>
        </p:txBody>
      </p:sp>
      <p:sp>
        <p:nvSpPr>
          <p:cNvPr id="157" name="Shape 157"/>
          <p:cNvSpPr/>
          <p:nvPr>
            <p:ph type="body" idx="1"/>
          </p:nvPr>
        </p:nvSpPr>
        <p:spPr>
          <a:prstGeom prst="rect">
            <a:avLst/>
          </a:prstGeom>
        </p:spPr>
        <p:txBody>
          <a:bodyPr/>
          <a:lstStyle/>
          <a:p>
            <a:pPr marL="360045" indent="-360045" defTabSz="473201">
              <a:spcBef>
                <a:spcPts val="3400"/>
              </a:spcBef>
              <a:defRPr sz="2916"/>
            </a:pPr>
            <a:r>
              <a:t>Local security authority subsystem</a:t>
            </a:r>
          </a:p>
          <a:p>
            <a:pPr marL="360045" indent="-360045" defTabSz="473201">
              <a:spcBef>
                <a:spcPts val="3400"/>
              </a:spcBef>
              <a:defRPr sz="2916"/>
            </a:pPr>
            <a:r>
              <a:t>Este folosit de winlogon.exe pentru autentificarea userilor, in secventa de logon</a:t>
            </a:r>
          </a:p>
          <a:p>
            <a:pPr marL="360045" indent="-360045" defTabSz="473201">
              <a:spcBef>
                <a:spcPts val="3400"/>
              </a:spcBef>
              <a:defRPr sz="2916"/>
            </a:pPr>
            <a:r>
              <a:t>Acesta genereaza un </a:t>
            </a:r>
            <a:r>
              <a:rPr i="1"/>
              <a:t>security access token</a:t>
            </a:r>
            <a:r>
              <a:t> care reprezinta drepturile de securitate ale userului, care este folosit pentru a porni exeplorer.exe (shell-ul userului) dupa login</a:t>
            </a:r>
          </a:p>
          <a:p>
            <a:pPr marL="360045" indent="-360045" defTabSz="473201">
              <a:spcBef>
                <a:spcPts val="3400"/>
              </a:spcBef>
              <a:defRPr sz="2916"/>
            </a:pPr>
            <a:r>
              <a:t>Toate procesele copii ce sunt create din shell vor mosteni acest access token</a:t>
            </a:r>
          </a:p>
          <a:p>
            <a:pPr marL="360045" indent="-360045" defTabSz="473201">
              <a:spcBef>
                <a:spcPts val="3400"/>
              </a:spcBef>
              <a:defRPr sz="2916"/>
            </a:pPr>
            <a:r>
              <a:t>Exista o singura instanta a acestui proces, si ruleaza in sesiunea 0</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r>
              <a:t>services.exe</a:t>
            </a:r>
          </a:p>
        </p:txBody>
      </p:sp>
      <p:sp>
        <p:nvSpPr>
          <p:cNvPr id="160" name="Shape 160"/>
          <p:cNvSpPr/>
          <p:nvPr>
            <p:ph type="body" idx="1"/>
          </p:nvPr>
        </p:nvSpPr>
        <p:spPr>
          <a:xfrm>
            <a:off x="1054100" y="2603500"/>
            <a:ext cx="11099800" cy="6286500"/>
          </a:xfrm>
          <a:prstGeom prst="rect">
            <a:avLst/>
          </a:prstGeom>
        </p:spPr>
        <p:txBody>
          <a:bodyPr/>
          <a:lstStyle/>
          <a:p>
            <a:pPr marL="368934" indent="-368934" defTabSz="484886">
              <a:spcBef>
                <a:spcPts val="3400"/>
              </a:spcBef>
              <a:defRPr sz="2988"/>
            </a:pPr>
            <a:r>
              <a:t>NT service control manager (sau scm)</a:t>
            </a:r>
          </a:p>
          <a:p>
            <a:pPr marL="368934" indent="-368934" defTabSz="484886">
              <a:spcBef>
                <a:spcPts val="3400"/>
              </a:spcBef>
              <a:defRPr sz="2988"/>
            </a:pPr>
            <a:r>
              <a:t>Ruleaza in sesiunea 0 (noninteractiva)</a:t>
            </a:r>
          </a:p>
          <a:p>
            <a:pPr marL="368934" indent="-368934" defTabSz="484886">
              <a:spcBef>
                <a:spcPts val="3400"/>
              </a:spcBef>
              <a:defRPr sz="2988"/>
            </a:pPr>
            <a:r>
              <a:t>Este responsabil pentru crearea unei categorii speciale de procese user-mode, numite servicii</a:t>
            </a:r>
          </a:p>
          <a:p>
            <a:pPr marL="368934" indent="-368934" defTabSz="484886">
              <a:spcBef>
                <a:spcPts val="3400"/>
              </a:spcBef>
              <a:defRPr sz="2988"/>
            </a:pPr>
            <a:r>
              <a:t>Sunt folosite in general de catre Windows sau alte aplicatii pentru a rula taskuri in background ce nu necesita interactiune</a:t>
            </a:r>
          </a:p>
          <a:p>
            <a:pPr marL="368934" indent="-368934" defTabSz="484886">
              <a:spcBef>
                <a:spcPts val="3400"/>
              </a:spcBef>
              <a:defRPr sz="2988"/>
            </a:pPr>
            <a:r>
              <a:t>Acestea pot rula cu cel mai inalt nivel de privilegii din user-mode (contul </a:t>
            </a:r>
            <a:r>
              <a:rPr i="1"/>
              <a:t>LocalSystem</a:t>
            </a:r>
            <a:r>
              <a:t>), deci sunt de obicei folosite pentru a executa taskuri ce au nevoie de nivel ridicat de privilegii</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Winapi</a:t>
            </a:r>
          </a:p>
        </p:txBody>
      </p:sp>
      <p:sp>
        <p:nvSpPr>
          <p:cNvPr id="165" name="Shape 165"/>
          <p:cNvSpPr/>
          <p:nvPr>
            <p:ph type="body" idx="1"/>
          </p:nvPr>
        </p:nvSpPr>
        <p:spPr>
          <a:prstGeom prst="rect">
            <a:avLst/>
          </a:prstGeom>
        </p:spPr>
        <p:txBody>
          <a:bodyPr/>
          <a:lstStyle/>
          <a:p>
            <a:pPr marL="293370" indent="-293370" defTabSz="385572">
              <a:spcBef>
                <a:spcPts val="2700"/>
              </a:spcBef>
              <a:defRPr sz="2376"/>
            </a:pPr>
            <a:r>
              <a:rPr b="1">
                <a:latin typeface="Helvetica"/>
                <a:ea typeface="Helvetica"/>
                <a:cs typeface="Helvetica"/>
                <a:sym typeface="Helvetica"/>
              </a:rPr>
              <a:t>CreateProcess</a:t>
            </a:r>
            <a:r>
              <a:t> - Creaza un proces impreuna cu threadul sau principal. Acesta mosteneste drepturile de securitate ale procesului parinte (</a:t>
            </a:r>
            <a:r>
              <a:rPr u="sng">
                <a:hlinkClick r:id="rId2" invalidUrl="" action="" tgtFrame="" tooltip="" history="1" highlightClick="0" endSnd="0"/>
              </a:rPr>
              <a:t>https://msdn.microsoft.com/en-us/library/windows/desktop/ms682425(v=vs.85).aspx)</a:t>
            </a:r>
          </a:p>
          <a:p>
            <a:pPr marL="293370" indent="-293370" defTabSz="385572">
              <a:spcBef>
                <a:spcPts val="2700"/>
              </a:spcBef>
              <a:defRPr sz="2376"/>
            </a:pPr>
            <a:r>
              <a:rPr b="1">
                <a:latin typeface="Helvetica"/>
                <a:ea typeface="Helvetica"/>
                <a:cs typeface="Helvetica"/>
                <a:sym typeface="Helvetica"/>
              </a:rPr>
              <a:t>CreateProcessAsUser</a:t>
            </a:r>
            <a:r>
              <a:t> - Creaza un proces impreuna cu threadul sau principal. Acesta va rula cu drepturile userului specificat (</a:t>
            </a:r>
            <a:r>
              <a:rPr u="sng">
                <a:hlinkClick r:id="rId3" invalidUrl="" action="" tgtFrame="" tooltip="" history="1" highlightClick="0" endSnd="0"/>
              </a:rPr>
              <a:t>https://msdn.microsoft.com/en-us/library/windows/desktop/ms682429(v=vs.85).aspx)</a:t>
            </a:r>
          </a:p>
          <a:p>
            <a:pPr marL="293370" indent="-293370" defTabSz="385572">
              <a:spcBef>
                <a:spcPts val="2700"/>
              </a:spcBef>
              <a:defRPr sz="2376"/>
            </a:pPr>
            <a:r>
              <a:rPr b="1">
                <a:latin typeface="Helvetica"/>
                <a:ea typeface="Helvetica"/>
                <a:cs typeface="Helvetica"/>
                <a:sym typeface="Helvetica"/>
              </a:rPr>
              <a:t>CreateProcessWithLogonW</a:t>
            </a:r>
            <a:r>
              <a:t> - Creaza un proces impreuna cu threadul sau principal. Acesta va rula cu drepturile userului cu credentialele date (user, parola si domeniu) (</a:t>
            </a:r>
            <a:r>
              <a:rPr u="sng">
                <a:hlinkClick r:id="rId4" invalidUrl="" action="" tgtFrame="" tooltip="" history="1" highlightClick="0" endSnd="0"/>
              </a:rPr>
              <a:t>https://msdn.microsoft.com/en-us/library/windows/desktop/ms682431(v=vs.85).aspx)</a:t>
            </a:r>
          </a:p>
          <a:p>
            <a:pPr marL="293370" indent="-293370" defTabSz="385572">
              <a:spcBef>
                <a:spcPts val="2700"/>
              </a:spcBef>
              <a:defRPr sz="2376"/>
            </a:pPr>
            <a:r>
              <a:rPr b="1">
                <a:latin typeface="Helvetica"/>
                <a:ea typeface="Helvetica"/>
                <a:cs typeface="Helvetica"/>
                <a:sym typeface="Helvetica"/>
              </a:rPr>
              <a:t>ShellExecute</a:t>
            </a:r>
            <a:r>
              <a:t> - Foloseste shell-ul pentru a executa o operatie asupra unui fisier (</a:t>
            </a:r>
            <a:r>
              <a:rPr u="sng">
                <a:hlinkClick r:id="rId5" invalidUrl="" action="" tgtFrame="" tooltip="" history="1" highlightClick="0" endSnd="0"/>
              </a:rPr>
              <a:t>https://msdn.microsoft.com/en-us/library/windows/desktop/bb762153(v=vs.85).aspx)</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Winapi</a:t>
            </a:r>
          </a:p>
        </p:txBody>
      </p:sp>
      <p:sp>
        <p:nvSpPr>
          <p:cNvPr id="168" name="Shape 168"/>
          <p:cNvSpPr/>
          <p:nvPr>
            <p:ph type="body" idx="1"/>
          </p:nvPr>
        </p:nvSpPr>
        <p:spPr>
          <a:prstGeom prst="rect">
            <a:avLst/>
          </a:prstGeom>
        </p:spPr>
        <p:txBody>
          <a:bodyPr/>
          <a:lstStyle/>
          <a:p>
            <a:pPr marL="342264" indent="-342264" defTabSz="449833">
              <a:spcBef>
                <a:spcPts val="3200"/>
              </a:spcBef>
              <a:defRPr sz="2772"/>
            </a:pPr>
            <a:r>
              <a:rPr b="1">
                <a:latin typeface="Helvetica"/>
                <a:ea typeface="Helvetica"/>
                <a:cs typeface="Helvetica"/>
                <a:sym typeface="Helvetica"/>
              </a:rPr>
              <a:t>ExitProcess</a:t>
            </a:r>
            <a:r>
              <a:t> - Opreste executia procesului curent si a threadurilor acestuia (</a:t>
            </a:r>
            <a:r>
              <a:rPr u="sng">
                <a:hlinkClick r:id="rId2" invalidUrl="" action="" tgtFrame="" tooltip="" history="1" highlightClick="0" endSnd="0"/>
              </a:rPr>
              <a:t>https://msdn.microsoft.com/en-us/library/windows/desktop/ms682658(v=vs.85).aspx)</a:t>
            </a:r>
          </a:p>
          <a:p>
            <a:pPr marL="342264" indent="-342264" defTabSz="449833">
              <a:spcBef>
                <a:spcPts val="3200"/>
              </a:spcBef>
              <a:defRPr sz="2772"/>
            </a:pPr>
            <a:r>
              <a:rPr b="1">
                <a:latin typeface="Helvetica"/>
                <a:ea typeface="Helvetica"/>
                <a:cs typeface="Helvetica"/>
                <a:sym typeface="Helvetica"/>
              </a:rPr>
              <a:t>TerminateProcess</a:t>
            </a:r>
            <a:r>
              <a:t> - Opreste executia unui proces si a threadurilor acestuia (</a:t>
            </a:r>
            <a:r>
              <a:rPr u="sng">
                <a:hlinkClick r:id="rId3" invalidUrl="" action="" tgtFrame="" tooltip="" history="1" highlightClick="0" endSnd="0"/>
              </a:rPr>
              <a:t>https://msdn.microsoft.com/en-us/library/windows/desktop/ms686714(v=vs.85).aspx)</a:t>
            </a:r>
          </a:p>
          <a:p>
            <a:pPr marL="342264" indent="-342264" defTabSz="449833">
              <a:spcBef>
                <a:spcPts val="3200"/>
              </a:spcBef>
              <a:defRPr sz="2772"/>
            </a:pPr>
            <a:r>
              <a:rPr b="1">
                <a:latin typeface="Helvetica"/>
                <a:ea typeface="Helvetica"/>
                <a:cs typeface="Helvetica"/>
                <a:sym typeface="Helvetica"/>
              </a:rPr>
              <a:t>AdjustTokenPrivileges</a:t>
            </a:r>
            <a:r>
              <a:t> - Ajusteaza privilegiile unui access token specificat (</a:t>
            </a:r>
            <a:r>
              <a:rPr u="sng">
                <a:hlinkClick r:id="rId4" invalidUrl="" action="" tgtFrame="" tooltip="" history="1" highlightClick="0" endSnd="0"/>
              </a:rPr>
              <a:t>https://msdn.microsoft.com/en-us/library/windows/desktop/aa375202(v=vs.85).aspx)</a:t>
            </a:r>
          </a:p>
          <a:p>
            <a:pPr marL="342264" indent="-342264" defTabSz="449833">
              <a:spcBef>
                <a:spcPts val="3200"/>
              </a:spcBef>
              <a:defRPr sz="2772"/>
            </a:pPr>
            <a:r>
              <a:rPr b="1">
                <a:latin typeface="Helvetica"/>
                <a:ea typeface="Helvetica"/>
                <a:cs typeface="Helvetica"/>
                <a:sym typeface="Helvetica"/>
              </a:rPr>
              <a:t>GetExitCodeProcess</a:t>
            </a:r>
            <a:r>
              <a:t> - Intoarce codul de terminare al unul process (</a:t>
            </a:r>
            <a:r>
              <a:rPr u="sng">
                <a:hlinkClick r:id="rId5" invalidUrl="" action="" tgtFrame="" tooltip="" history="1" highlightClick="0" endSnd="0"/>
              </a:rPr>
              <a:t>https://msdn.microsoft.com/en-us/library/windows/desktop/ms683189(v=vs.85).aspx)</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Exercitii</a:t>
            </a:r>
          </a:p>
        </p:txBody>
      </p:sp>
      <p:sp>
        <p:nvSpPr>
          <p:cNvPr id="171" name="Shape 171"/>
          <p:cNvSpPr/>
          <p:nvPr>
            <p:ph type="body" idx="1"/>
          </p:nvPr>
        </p:nvSpPr>
        <p:spPr>
          <a:prstGeom prst="rect">
            <a:avLst/>
          </a:prstGeom>
        </p:spPr>
        <p:txBody>
          <a:bodyPr/>
          <a:lstStyle/>
          <a:p>
            <a:pPr marL="404495" indent="-404495" defTabSz="531622">
              <a:spcBef>
                <a:spcPts val="3800"/>
              </a:spcBef>
              <a:defRPr sz="3276"/>
            </a:pPr>
            <a:r>
              <a:t>Scrieti un program care lanseaza notepad.exe</a:t>
            </a:r>
          </a:p>
          <a:p>
            <a:pPr marL="404495" indent="-404495" defTabSz="531622">
              <a:spcBef>
                <a:spcPts val="3800"/>
              </a:spcBef>
              <a:defRPr sz="3276"/>
            </a:pPr>
            <a:r>
              <a:t>Scrieti un program care lanseaza un proces (calea catre acesta este primita din linia de comanda). Modificati programul astfel incat sa trimita ca parametri noului proces creat parametrii primiti in linia lui de comanda (exemplu: </a:t>
            </a:r>
            <a:r>
              <a:rPr i="1"/>
              <a:t>program1.exe program2.exe param1 param2</a:t>
            </a:r>
            <a:r>
              <a:t>)</a:t>
            </a:r>
          </a:p>
          <a:p>
            <a:pPr marL="404495" indent="-404495" defTabSz="531622">
              <a:spcBef>
                <a:spcPts val="3800"/>
              </a:spcBef>
              <a:defRPr sz="3276"/>
            </a:pPr>
            <a:r>
              <a:t>Modificati programul de mai sus astfel incat, daca procesul primit in linia de comanda ruleaza, acesta il inchide. Aflati exit code-ul procesului inchis.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lvl1pPr defTabSz="543305">
              <a:defRPr sz="7440"/>
            </a:lvl1pPr>
          </a:lstStyle>
          <a:p>
            <a:pPr/>
            <a:r>
              <a:t>Comunicare intre procese</a:t>
            </a:r>
          </a:p>
        </p:txBody>
      </p:sp>
      <p:sp>
        <p:nvSpPr>
          <p:cNvPr id="174" name="Shape 174"/>
          <p:cNvSpPr/>
          <p:nvPr>
            <p:ph type="body" idx="1"/>
          </p:nvPr>
        </p:nvSpPr>
        <p:spPr>
          <a:prstGeom prst="rect">
            <a:avLst/>
          </a:prstGeom>
        </p:spPr>
        <p:txBody>
          <a:bodyPr/>
          <a:lstStyle/>
          <a:p>
            <a:pPr/>
            <a:r>
              <a:t>Environment variables</a:t>
            </a:r>
          </a:p>
          <a:p>
            <a:pPr/>
            <a:r>
              <a:t>Mutex</a:t>
            </a:r>
          </a:p>
          <a:p>
            <a:pPr/>
            <a:r>
              <a:t>Semafoare</a:t>
            </a:r>
          </a:p>
          <a:p>
            <a:pPr/>
            <a:r>
              <a:t>Named pipes</a:t>
            </a:r>
          </a:p>
          <a:p>
            <a:pPr/>
            <a:r>
              <a:t>Memorie partajata</a:t>
            </a:r>
          </a:p>
          <a:p>
            <a:pPr/>
            <a:r>
              <a:t>Coada de mesaje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Variabile de mediu</a:t>
            </a:r>
          </a:p>
        </p:txBody>
      </p:sp>
      <p:sp>
        <p:nvSpPr>
          <p:cNvPr id="177" name="Shape 177"/>
          <p:cNvSpPr/>
          <p:nvPr>
            <p:ph type="body" idx="1"/>
          </p:nvPr>
        </p:nvSpPr>
        <p:spPr>
          <a:prstGeom prst="rect">
            <a:avLst/>
          </a:prstGeom>
        </p:spPr>
        <p:txBody>
          <a:bodyPr/>
          <a:lstStyle/>
          <a:p>
            <a:pPr/>
            <a:r>
              <a:t>Fiecare aplicatie are un envirnonment in care ruleaza, care poate fi modificat la runtime</a:t>
            </a:r>
          </a:p>
          <a:p>
            <a:pPr/>
            <a:r>
              <a:t>Acesta este mostenit de la procesul parinte</a:t>
            </a:r>
          </a:p>
          <a:p>
            <a:pPr/>
            <a:r>
              <a:t>Acesta poate fi modificat.</a:t>
            </a:r>
          </a:p>
          <a:p>
            <a:pPr/>
            <a:r>
              <a:t>Fiecare proces poate fi rulat cu un anumit environment (vezi CreateProcess)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Ce sunt procesele?</a:t>
            </a:r>
          </a:p>
        </p:txBody>
      </p:sp>
      <p:sp>
        <p:nvSpPr>
          <p:cNvPr id="123" name="Shape 123"/>
          <p:cNvSpPr/>
          <p:nvPr>
            <p:ph type="body" idx="1"/>
          </p:nvPr>
        </p:nvSpPr>
        <p:spPr>
          <a:prstGeom prst="rect">
            <a:avLst/>
          </a:prstGeom>
        </p:spPr>
        <p:txBody>
          <a:bodyPr/>
          <a:lstStyle/>
          <a:p>
            <a:pPr marL="391159" indent="-391159" defTabSz="514095">
              <a:spcBef>
                <a:spcPts val="3600"/>
              </a:spcBef>
              <a:defRPr sz="3168"/>
            </a:pPr>
            <a:r>
              <a:t>Un proces este o instanta un program</a:t>
            </a:r>
          </a:p>
          <a:p>
            <a:pPr marL="391159" indent="-391159" defTabSz="514095">
              <a:spcBef>
                <a:spcPts val="3600"/>
              </a:spcBef>
              <a:defRPr sz="3168"/>
            </a:pPr>
            <a:r>
              <a:t>Un program este generat folosind un compilator specific unui sistem de operare</a:t>
            </a:r>
          </a:p>
          <a:p>
            <a:pPr marL="391159" indent="-391159" defTabSz="514095">
              <a:spcBef>
                <a:spcPts val="3600"/>
              </a:spcBef>
              <a:defRPr sz="3168"/>
            </a:pPr>
            <a:r>
              <a:t>In functie de sistemul de operare, un proces poate avea mai multe threaduri ce se executa in acelasi timp</a:t>
            </a:r>
          </a:p>
          <a:p>
            <a:pPr marL="391159" indent="-391159" defTabSz="514095">
              <a:spcBef>
                <a:spcPts val="3600"/>
              </a:spcBef>
              <a:defRPr sz="3168"/>
            </a:pPr>
            <a:r>
              <a:t>Un program este lansat in executie de un manager de procese</a:t>
            </a:r>
          </a:p>
          <a:p>
            <a:pPr marL="391159" indent="-391159" defTabSz="514095">
              <a:spcBef>
                <a:spcPts val="3600"/>
              </a:spcBef>
              <a:defRPr sz="3168"/>
            </a:pPr>
            <a:r>
              <a:t>Mai multe instante ale aceluiasi program pot fi rulate simultan</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Exercitii</a:t>
            </a:r>
          </a:p>
        </p:txBody>
      </p:sp>
      <p:sp>
        <p:nvSpPr>
          <p:cNvPr id="180" name="Shape 180"/>
          <p:cNvSpPr/>
          <p:nvPr>
            <p:ph type="body" idx="1"/>
          </p:nvPr>
        </p:nvSpPr>
        <p:spPr>
          <a:prstGeom prst="rect">
            <a:avLst/>
          </a:prstGeom>
        </p:spPr>
        <p:txBody>
          <a:bodyPr/>
          <a:lstStyle/>
          <a:p>
            <a:pPr/>
            <a:r>
              <a:t>Afisati toate variabilele de mediu din proces (hint: GetEnvironmentStrings)</a:t>
            </a:r>
          </a:p>
          <a:p>
            <a:pPr/>
            <a:r>
              <a:t>Lansati un procesul de mai sus modificand ce variabile de mediu primeste acesta</a:t>
            </a:r>
          </a:p>
          <a:p>
            <a:pPr/>
            <a:r>
              <a:t>Cercetati daca, cat timp un proces ruleaza, alt proces ii poate modifica acestuia variabilele de mediu</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Structura unui proces</a:t>
            </a:r>
          </a:p>
        </p:txBody>
      </p:sp>
      <p:sp>
        <p:nvSpPr>
          <p:cNvPr id="126" name="Shape 126"/>
          <p:cNvSpPr/>
          <p:nvPr>
            <p:ph type="body" idx="1"/>
          </p:nvPr>
        </p:nvSpPr>
        <p:spPr>
          <a:prstGeom prst="rect">
            <a:avLst/>
          </a:prstGeom>
        </p:spPr>
        <p:txBody>
          <a:bodyPr/>
          <a:lstStyle/>
          <a:p>
            <a:pPr/>
            <a:r>
              <a:t>Spatiul propriu de adresare a memoriei</a:t>
            </a:r>
          </a:p>
          <a:p>
            <a:pPr/>
            <a:r>
              <a:t>Lista proprie de descriptori de fisiere</a:t>
            </a:r>
          </a:p>
          <a:p>
            <a:pPr/>
            <a:r>
              <a:t>Propriul procesor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Starea unui proces</a:t>
            </a:r>
          </a:p>
        </p:txBody>
      </p:sp>
      <p:sp>
        <p:nvSpPr>
          <p:cNvPr id="129" name="Shape 129"/>
          <p:cNvSpPr/>
          <p:nvPr>
            <p:ph type="body" idx="1"/>
          </p:nvPr>
        </p:nvSpPr>
        <p:spPr>
          <a:prstGeom prst="rect">
            <a:avLst/>
          </a:prstGeom>
        </p:spPr>
        <p:txBody>
          <a:bodyPr/>
          <a:lstStyle/>
          <a:p>
            <a:pPr/>
            <a:r>
              <a:t>Proces creat (programul a fost incarcat, dar inca nu ruleaza)</a:t>
            </a:r>
          </a:p>
          <a:p>
            <a:pPr/>
            <a:r>
              <a:t>Proces terminat (procesul a iesit din memorie)</a:t>
            </a:r>
          </a:p>
          <a:p>
            <a:pPr/>
            <a:r>
              <a:t>Proces ce ruleaza (executa cod pe procesor)</a:t>
            </a:r>
          </a:p>
          <a:p>
            <a:pPr/>
            <a:r>
              <a:t>Proces in asteptare (asteapta sa fie programat pe procesorul fizic)</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Planificarea proceselor</a:t>
            </a:r>
          </a:p>
        </p:txBody>
      </p:sp>
      <p:sp>
        <p:nvSpPr>
          <p:cNvPr id="132" name="Shape 132"/>
          <p:cNvSpPr/>
          <p:nvPr>
            <p:ph type="body" idx="1"/>
          </p:nvPr>
        </p:nvSpPr>
        <p:spPr>
          <a:prstGeom prst="rect">
            <a:avLst/>
          </a:prstGeom>
        </p:spPr>
        <p:txBody>
          <a:bodyPr/>
          <a:lstStyle/>
          <a:p>
            <a:pPr marL="360045" indent="-360045" defTabSz="473201">
              <a:spcBef>
                <a:spcPts val="3400"/>
              </a:spcBef>
              <a:defRPr sz="2916"/>
            </a:pPr>
            <a:r>
              <a:t>SO are o lista cu toate procesele si cate o structura pentru fiecare proces</a:t>
            </a:r>
          </a:p>
          <a:p>
            <a:pPr marL="360045" indent="-360045" defTabSz="473201">
              <a:spcBef>
                <a:spcPts val="3400"/>
              </a:spcBef>
              <a:defRPr sz="2916"/>
            </a:pPr>
            <a:r>
              <a:t>Planificarea proceselor se face in functie de prioritati:</a:t>
            </a:r>
          </a:p>
          <a:p>
            <a:pPr lvl="1" marL="720090" indent="-360045" defTabSz="473201">
              <a:spcBef>
                <a:spcPts val="3400"/>
              </a:spcBef>
              <a:defRPr sz="2916"/>
            </a:pPr>
            <a:r>
              <a:t>Maximizare timp de raspuns - prioritate maxima</a:t>
            </a:r>
          </a:p>
          <a:p>
            <a:pPr lvl="1" marL="720090" indent="-360045" defTabSz="473201">
              <a:spcBef>
                <a:spcPts val="3400"/>
              </a:spcBef>
              <a:defRPr sz="2916"/>
            </a:pPr>
            <a:r>
              <a:t>Maximizare output - scopul fiind ca toate procesele sa foloseasca in comun resursele sistemului (cand un proces acceseaza o resursa, alt proces poate accesa in acelasi timp alta resursa)</a:t>
            </a:r>
          </a:p>
          <a:p>
            <a:pPr lvl="1" marL="720090" indent="-360045" defTabSz="473201">
              <a:spcBef>
                <a:spcPts val="3400"/>
              </a:spcBef>
              <a:defRPr sz="2916"/>
            </a:pPr>
            <a:r>
              <a:t>Egalitate - prioritati egale pentru toate procesele (un proces nu va rula totusi daca asteapta dupa operatii I/O)</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Context switching</a:t>
            </a:r>
          </a:p>
        </p:txBody>
      </p:sp>
      <p:sp>
        <p:nvSpPr>
          <p:cNvPr id="135" name="Shape 135"/>
          <p:cNvSpPr/>
          <p:nvPr>
            <p:ph type="body" idx="1"/>
          </p:nvPr>
        </p:nvSpPr>
        <p:spPr>
          <a:prstGeom prst="rect">
            <a:avLst/>
          </a:prstGeom>
        </p:spPr>
        <p:txBody>
          <a:bodyPr/>
          <a:lstStyle/>
          <a:p>
            <a:pPr/>
            <a:r>
              <a:t>Rularea unui proces poate fi intrerupta de diversi factori: apeluri de sistem, page faults, instructiuni ilegale, intreruperi periodice, intreruperi generate de device-uri I/O</a:t>
            </a:r>
          </a:p>
          <a:p>
            <a:pPr/>
            <a:r>
              <a:t>In urma aparitiei unei intreruperi kernelul sistemului de operare poate pune procesul in asteptare (sau il poate termina) si va da procesorul altui proces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Apeluri de sistem</a:t>
            </a:r>
          </a:p>
        </p:txBody>
      </p:sp>
      <p:sp>
        <p:nvSpPr>
          <p:cNvPr id="138" name="Shape 138"/>
          <p:cNvSpPr/>
          <p:nvPr>
            <p:ph type="body" idx="1"/>
          </p:nvPr>
        </p:nvSpPr>
        <p:spPr>
          <a:prstGeom prst="rect">
            <a:avLst/>
          </a:prstGeom>
        </p:spPr>
        <p:txBody>
          <a:bodyPr/>
          <a:lstStyle/>
          <a:p>
            <a:pPr/>
            <a:r>
              <a:t>Un proces poate face din user space anumite apeluri de sistem (system calls) pentru a efectua diverse operatii</a:t>
            </a:r>
          </a:p>
          <a:p>
            <a:pPr/>
            <a:r>
              <a:t>In momentul unui astfel de apel, se seteaza executia ca fiind in modul kernel</a:t>
            </a:r>
          </a:p>
          <a:p>
            <a:pPr/>
            <a:r>
              <a:t>Argumentele se pot pasa prin memorie (caz in care trebuie copiata de user space in kernel space) sau prin alte metode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Protection ring</a:t>
            </a:r>
          </a:p>
        </p:txBody>
      </p:sp>
      <p:sp>
        <p:nvSpPr>
          <p:cNvPr id="141" name="Shape 141"/>
          <p:cNvSpPr/>
          <p:nvPr>
            <p:ph type="body" sz="half" idx="1"/>
          </p:nvPr>
        </p:nvSpPr>
        <p:spPr>
          <a:xfrm>
            <a:off x="952500" y="2603500"/>
            <a:ext cx="7092755" cy="6286500"/>
          </a:xfrm>
          <a:prstGeom prst="rect">
            <a:avLst/>
          </a:prstGeom>
        </p:spPr>
        <p:txBody>
          <a:bodyPr/>
          <a:lstStyle/>
          <a:p>
            <a:pPr/>
            <a:r>
              <a:t>Sistemul de operare ofera diferite niveluri de acces a resurselor partajate</a:t>
            </a:r>
          </a:p>
          <a:p>
            <a:pPr/>
            <a:r>
              <a:t>Procesoarele x86 au patru niveluri</a:t>
            </a:r>
          </a:p>
          <a:p>
            <a:pPr/>
            <a:r>
              <a:t>Nivelurile 1 si 2 sunt destul de rar folosite</a:t>
            </a:r>
          </a:p>
        </p:txBody>
      </p:sp>
      <p:pic>
        <p:nvPicPr>
          <p:cNvPr id="142" name="pasted-image.png"/>
          <p:cNvPicPr>
            <a:picLocks noChangeAspect="1"/>
          </p:cNvPicPr>
          <p:nvPr/>
        </p:nvPicPr>
        <p:blipFill>
          <a:blip r:embed="rId2">
            <a:extLst/>
          </a:blip>
          <a:stretch>
            <a:fillRect/>
          </a:stretch>
        </p:blipFill>
        <p:spPr>
          <a:xfrm>
            <a:off x="8618120" y="3349863"/>
            <a:ext cx="4241490" cy="3053873"/>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lvl1pPr defTabSz="490727">
              <a:defRPr sz="6719"/>
            </a:lvl1pPr>
          </a:lstStyle>
          <a:p>
            <a:pPr/>
            <a:r>
              <a:t>Procese speciale in Windows</a:t>
            </a:r>
          </a:p>
        </p:txBody>
      </p:sp>
      <p:sp>
        <p:nvSpPr>
          <p:cNvPr id="145" name="Shape 145"/>
          <p:cNvSpPr/>
          <p:nvPr>
            <p:ph type="body" idx="1"/>
          </p:nvPr>
        </p:nvSpPr>
        <p:spPr>
          <a:prstGeom prst="rect">
            <a:avLst/>
          </a:prstGeom>
        </p:spPr>
        <p:txBody>
          <a:bodyPr/>
          <a:lstStyle/>
          <a:p>
            <a:pPr/>
            <a:r>
              <a:t>Smss.exe</a:t>
            </a:r>
          </a:p>
          <a:p>
            <a:pPr/>
            <a:r>
              <a:t>Winlogin.exe</a:t>
            </a:r>
          </a:p>
          <a:p>
            <a:pPr/>
            <a:r>
              <a:t>Csrss.exe</a:t>
            </a:r>
          </a:p>
          <a:p>
            <a:pPr/>
            <a:r>
              <a:t>Lsass.exe</a:t>
            </a:r>
          </a:p>
          <a:p>
            <a:pPr/>
            <a:r>
              <a:t>Services.exe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