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- orientat pe conexiune, ne asigura ca datele sunt primite in ordinea trimiterii</a:t>
            </a:r>
          </a:p>
          <a:p>
            <a:pPr/>
            <a:r>
              <a:t>UDP - nu este orientat pe conexiune, nu ne asigura ca datele sunt primite si in ce ordine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Probleme de securitate: criptare a datelor, autentificare, autorizare, protectie</a:t>
            </a:r>
          </a:p>
          <a:p>
            <a:pPr/>
            <a:r>
              <a:t>Socketi pasivi (in listen) sau activi (la comunicare)</a:t>
            </a:r>
          </a:p>
          <a:p>
            <a:pPr/>
            <a:r>
              <a:t>Serverele pot fi stateful sau stateless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Api-uri care permit lucrul cu protocoale la nivel de aplicatie: HTTP, FTP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742213(v=vs.85).aspx)" TargetMode="External"/><Relationship Id="rId3" Type="http://schemas.openxmlformats.org/officeDocument/2006/relationships/hyperlink" Target="https://msdn.microsoft.com/en-us/library/windows/desktop/ms740506(v=vs.85).aspx)" TargetMode="External"/><Relationship Id="rId4" Type="http://schemas.openxmlformats.org/officeDocument/2006/relationships/hyperlink" Target="https://msdn.microsoft.com/en-us/library/windows/desktop/ms742212(v=vs.85).aspx)" TargetMode="External"/><Relationship Id="rId5" Type="http://schemas.openxmlformats.org/officeDocument/2006/relationships/hyperlink" Target="https://msdn.microsoft.com/en-us/library/windows/desktop/ms737526(v=vs.85).aspx)" TargetMode="External"/><Relationship Id="rId6" Type="http://schemas.openxmlformats.org/officeDocument/2006/relationships/hyperlink" Target="https://msdn.microsoft.com/en-us/library/windows/desktop/ms741513(v=vs.85).aspx)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737550(v=vs.85).aspx)" TargetMode="External"/><Relationship Id="rId3" Type="http://schemas.openxmlformats.org/officeDocument/2006/relationships/hyperlink" Target="https://msdn.microsoft.com/en-us/library/windows/desktop/ms739168(v=vs.85).aspx)" TargetMode="External"/><Relationship Id="rId4" Type="http://schemas.openxmlformats.org/officeDocument/2006/relationships/hyperlink" Target="https://msdn.microsoft.com/en-us/library/windows/desktop/ms740476(v=vs.85).aspx)" TargetMode="External"/><Relationship Id="rId5" Type="http://schemas.openxmlformats.org/officeDocument/2006/relationships/hyperlink" Target="https://msdn.microsoft.com/en-us/library/windows/desktop/ms740141(v=vs.85).aspx)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740149(v=vs.85).aspx)" TargetMode="External"/><Relationship Id="rId3" Type="http://schemas.openxmlformats.org/officeDocument/2006/relationships/hyperlink" Target="https://msdn.microsoft.com/en-us/library/windows/desktop/ms742203(v=vs.85).aspx)" TargetMode="External"/><Relationship Id="rId4" Type="http://schemas.openxmlformats.org/officeDocument/2006/relationships/hyperlink" Target="https://msdn.microsoft.com/en-us/library/windows/desktop/ms740148(v=vs.85).aspx)" TargetMode="External"/><Relationship Id="rId5" Type="http://schemas.openxmlformats.org/officeDocument/2006/relationships/hyperlink" Target="https://msdn.microsoft.com/en-us/library/windows/desktop/ms741693(v=vs.85).aspx)" TargetMode="External"/><Relationship Id="rId6" Type="http://schemas.openxmlformats.org/officeDocument/2006/relationships/hyperlink" Target="https://msdn.microsoft.com/en-us/library/windows/desktop/ms741692(v=vs.85).aspx)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740121(v=vs.85).aspx)" TargetMode="External"/><Relationship Id="rId3" Type="http://schemas.openxmlformats.org/officeDocument/2006/relationships/hyperlink" Target="https://msdn.microsoft.com/en-us/library/windows/desktop/ms741688(v=vs.85).aspx)" TargetMode="External"/><Relationship Id="rId4" Type="http://schemas.openxmlformats.org/officeDocument/2006/relationships/hyperlink" Target="https://msdn.microsoft.com/en-us/library/windows/desktop/ms740120(v=vs.85).aspx)" TargetMode="External"/><Relationship Id="rId5" Type="http://schemas.openxmlformats.org/officeDocument/2006/relationships/hyperlink" Target="https://msdn.microsoft.com/en-us/library/windows/desktop/ms741686(v=vs.85).aspx)" TargetMode="External"/><Relationship Id="rId6" Type="http://schemas.openxmlformats.org/officeDocument/2006/relationships/hyperlink" Target="https://msdn.microsoft.com/en-us/library/windows/desktop/ms741687(v=vs.85).aspx)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737582(v=vs.85).aspx)" TargetMode="External"/><Relationship Id="rId3" Type="http://schemas.openxmlformats.org/officeDocument/2006/relationships/hyperlink" Target="https://msdn.microsoft.com/en-us/library/windows/desktop/ms741549(v=vs.85).aspx)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sdn.microsoft.com/en-us/library/windows/desktop/aa385096(v=vs.85).aspx)" TargetMode="External"/><Relationship Id="rId4" Type="http://schemas.openxmlformats.org/officeDocument/2006/relationships/hyperlink" Target="https://msdn.microsoft.com/en-us/library/windows/desktop/aa385098(v=vs.85).aspx)" TargetMode="External"/><Relationship Id="rId5" Type="http://schemas.openxmlformats.org/officeDocument/2006/relationships/hyperlink" Target="https://msdn.microsoft.com/en-us/library/windows/desktop/aa385103(v=vs.85).aspx)" TargetMode="External"/><Relationship Id="rId6" Type="http://schemas.openxmlformats.org/officeDocument/2006/relationships/hyperlink" Target="https://msdn.microsoft.com/en-us/library/windows/desktop/aa385473(v=vs.85).aspx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684323(v=vs.85).aspx)" TargetMode="External"/><Relationship Id="rId3" Type="http://schemas.openxmlformats.org/officeDocument/2006/relationships/hyperlink" Target="https://msdn.microsoft.com/en-us/library/windows/desktop/ms682028(v=vs.85).aspx)" TargetMode="External"/><Relationship Id="rId4" Type="http://schemas.openxmlformats.org/officeDocument/2006/relationships/hyperlink" Target="https://msdn.microsoft.com/en-us/library/windows/desktop/ms684330(v=vs.85).aspx)" TargetMode="External"/><Relationship Id="rId5" Type="http://schemas.openxmlformats.org/officeDocument/2006/relationships/hyperlink" Target="https://msdn.microsoft.com/en-us/library/windows/desktop/ms682450(v=vs.85).aspx)" TargetMode="External"/><Relationship Id="rId6" Type="http://schemas.openxmlformats.org/officeDocument/2006/relationships/hyperlink" Target="https://msdn.microsoft.com/en-us/library/windows/desktop/ms682562(v=vs.85).aspx)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682108(v=vs.85).aspx)" TargetMode="External"/><Relationship Id="rId3" Type="http://schemas.openxmlformats.org/officeDocument/2006/relationships/hyperlink" Target="https://msdn.microsoft.com/en-us/library/windows/desktop/ms684941(v=vs.85).aspx)" TargetMode="External"/><Relationship Id="rId4" Type="http://schemas.openxmlformats.org/officeDocument/2006/relationships/hyperlink" Target="https://msdn.microsoft.com/en-us/library/windows/desktop/ms681987(v=vs.85).aspx)" TargetMode="External"/><Relationship Id="rId5" Type="http://schemas.openxmlformats.org/officeDocument/2006/relationships/hyperlink" Target="https://msdn.microsoft.com/en-us/library/windows/desktop/ms684932(v=vs.85).aspx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windows/desktop/ms683228(v=vs.85).aspx)" TargetMode="External"/><Relationship Id="rId3" Type="http://schemas.openxmlformats.org/officeDocument/2006/relationships/hyperlink" Target="https://msdn.microsoft.com/en-us/library/windows/desktop/ms682640(v=vs.85).aspx)" TargetMode="External"/><Relationship Id="rId4" Type="http://schemas.openxmlformats.org/officeDocument/2006/relationships/hyperlink" Target="https://msdn.microsoft.com/en-us/library/windows/desktop/ms685058(v=vs.85).aspx)" TargetMode="External"/><Relationship Id="rId5" Type="http://schemas.openxmlformats.org/officeDocument/2006/relationships/hyperlink" Target="https://msdn.microsoft.com/en-us/library/windows/desktop/ms686324(v=vs.85).aspx)" TargetMode="External"/><Relationship Id="rId6" Type="http://schemas.openxmlformats.org/officeDocument/2006/relationships/hyperlink" Target="https://msdn.microsoft.com/en-us/library/windows/desktop/ms686241(v=vs.85).aspx)" TargetMode="External"/><Relationship Id="rId7" Type="http://schemas.openxmlformats.org/officeDocument/2006/relationships/hyperlink" Target="https://msdn.microsoft.com/en-us/library/windows/desktop/ms685138(v=vs.85).aspx)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Servicii in Windows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 in Windows</a:t>
            </a:r>
          </a:p>
        </p:txBody>
      </p:sp>
      <p:sp>
        <p:nvSpPr>
          <p:cNvPr id="147" name="Shape 14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Stiva OSI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System Interconnection Layer</a:t>
            </a:r>
          </a:p>
          <a:p>
            <a:pPr/>
            <a:r>
              <a:t>Aparut in 1977 in incercarea de a standardiza comunicarea in si intre retele</a:t>
            </a:r>
          </a:p>
          <a:p>
            <a:pPr/>
            <a:r>
              <a:t>Are 7 niveluri, destul de greu de implementat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Stiva OSI</a:t>
            </a:r>
          </a:p>
        </p:txBody>
      </p:sp>
      <p:graphicFrame>
        <p:nvGraphicFramePr>
          <p:cNvPr id="153" name="Table 153"/>
          <p:cNvGraphicFramePr/>
          <p:nvPr/>
        </p:nvGraphicFramePr>
        <p:xfrm>
          <a:off x="2544142" y="3073400"/>
          <a:ext cx="7922866" cy="46018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958257"/>
                <a:gridCol w="3958257"/>
              </a:tblGrid>
              <a:tr h="503666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OSI Layer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Functionalitate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</a:tr>
              <a:tr h="503666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Application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Aplicatii de retea: transfer de fisiere, …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3666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Presentation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Criptari, serializari/formatari de date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3666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Session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Stabilire si mentinere sesiuni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3666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Transport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Provizionare, livrare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08209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Network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Livrare de pachete de informatii inclusiv despre ruta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08209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Data Link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Transfer al unitatilor de informatie, frame-uri, verificari de erori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03666">
                <a:tc>
                  <a:txBody>
                    <a:bodyPr/>
                    <a:lstStyle/>
                    <a:p>
                      <a:pPr algn="just" defTabSz="457200">
                        <a:def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Physycal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defRPr sz="2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Transmisia datelor binare prin mediul fizic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Stiva TCP/IP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Are doar 4 niveluri, mult mai usor de implementat</a:t>
            </a:r>
          </a:p>
          <a:p>
            <a:pPr/>
            <a:r>
              <a:t>A fost folosind inca din anii ’80, peste IPv4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Stiva TCP/IP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2771254" y="2809875"/>
          <a:ext cx="7468642" cy="37216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31146"/>
                <a:gridCol w="3731146"/>
              </a:tblGrid>
              <a:tr h="465860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b="1" sz="24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Nivel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4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Functionalitate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</a:tr>
              <a:tr h="1029226">
                <a:tc>
                  <a:txBody>
                    <a:bodyPr/>
                    <a:lstStyle/>
                    <a:p>
                      <a:pPr algn="l" defTabSz="457200"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Aplicatie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La acest nivel un utilizator poate efectua schimb de date intre aplicatii care ruleaza pe aceeasi masina sau pe masini diferite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7543">
                <a:tc>
                  <a:txBody>
                    <a:bodyPr/>
                    <a:lstStyle/>
                    <a:p>
                      <a:pPr algn="l" defTabSz="457200"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Transport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Asigura comunicarea host to host intre retele separate de routere.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7543">
                <a:tc>
                  <a:txBody>
                    <a:bodyPr/>
                    <a:lstStyle/>
                    <a:p>
                      <a:pPr algn="l" defTabSz="457200"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Internet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Asigura schimbul de datagrame intre retele diferite.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7543">
                <a:tc>
                  <a:txBody>
                    <a:bodyPr/>
                    <a:lstStyle/>
                    <a:p>
                      <a:pPr algn="l" defTabSz="457200">
                        <a:defRPr b="1"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Link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3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Asigura schimbul de date in aceeasi retea locala fara interventia routerelor.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Protocoale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Fiecare nivel din stiva TCP/IP poate fi implementat de unul sau mai multe protocoale</a:t>
            </a:r>
          </a:p>
          <a:p>
            <a:pPr/>
            <a:r>
              <a:t>Fiecare protocol are o structura proprie, care extinde structura protocolului de la nivelul inferior</a:t>
            </a:r>
          </a:p>
          <a:p>
            <a:pPr/>
            <a:r>
              <a:t>Principalele protocoale de transport sunt TCP si UDP, ambele fiind construite peste IP (RFC-793 si RFC-768)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- Internet Protocol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Indentificarea si adresarea unei masini</a:t>
            </a:r>
          </a:p>
          <a:p>
            <a:pPr/>
            <a:r>
              <a:t>Rutarea pachetelor</a:t>
            </a:r>
          </a:p>
          <a:p>
            <a:pPr/>
            <a:r>
              <a:t>Datagrama IP este formatul unui pachet ce poate fi trimis prin protocolul IP. Aceasta contine adresa sursa, adresa destinatie si alte optiuni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Datagrama IP</a:t>
            </a:r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700" y="2908300"/>
            <a:ext cx="96774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Tabela de routare IP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Este prezenta pe orice nod de retea ce implementeaza protocolul IP</a:t>
            </a:r>
          </a:p>
          <a:p>
            <a:pPr/>
            <a:r>
              <a:t>Ajuta la routarea pachetelor, atunci cand un pachet trebuie sa plece din terminal sau atunci cand doar trece prin terminal</a:t>
            </a:r>
          </a:p>
          <a:p>
            <a:pPr/>
            <a:r>
              <a:t>O intrare in aceasta tabela contine: Network ID, Network Mask, Next Hop, Interface, Metric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ICMP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Control Message Protocol</a:t>
            </a:r>
          </a:p>
          <a:p>
            <a:pPr/>
            <a:r>
              <a:t>Se ocupa cu trimiterea unor mesaje de retea cu scopul de control, verificari si notificari</a:t>
            </a:r>
          </a:p>
          <a:p>
            <a:pPr/>
            <a:r>
              <a:t>Definit in RFC-792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 sunt serviciile?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Sunt procese speciale in Windows folosite pentru aplicatii care au nevoie sa ruleze taskuri de durata mare</a:t>
            </a:r>
          </a:p>
          <a:p>
            <a:pPr/>
            <a:r>
              <a:t>Pot fi pornite automat la boot, pot fi oprite sau suspendate si nu au interfata</a:t>
            </a:r>
          </a:p>
          <a:p>
            <a:pPr/>
            <a:r>
              <a:t>Acestea pot rula ca sistem sau ca user, si nu este nevoie ca vreun user sa fie logat ca acestea sa ruleze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Adrese IP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Pentru a identifica o aplicatie de pe o masina se folosesc doua variabile: adresa IP si port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In IPv4, o adresa este reprezentata pe 32 de biti (4 octeti)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O adresa IP impreuna cu o masca, poate identifica reteaua si masina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Portul este folosit pentru a identifica o aplicatie ce ruleaza pe o anumita masina si poate avea o valoare cuprinsa intre 1 si 65536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Un port este unic per masina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Pentru a stabili o conexiune avem nevoie de o adresa IP si port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In general, porturile cu valori mai mici de 1024 sunt folosite de protocoale existente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un moment dat, numarul de adrese IPv4 a devenit insuficient, fiind doar un numar pe 32 de biti</a:t>
            </a:r>
          </a:p>
          <a:p>
            <a:pPr/>
            <a:r>
              <a:t>Protocolul IPv6 foloseste adrese pe 128 de biti</a:t>
            </a:r>
          </a:p>
          <a:p>
            <a:pPr/>
            <a:r>
              <a:t>Acestea sunt vizualizate in format hexa (IPv4 sunt vizualizate in zecimal)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Name System</a:t>
            </a:r>
          </a:p>
          <a:p>
            <a:pPr/>
            <a:r>
              <a:t>Un protocol ce permite atribuirea unor nume unor adrese 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Adrese Ethernet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placa de retea este identificata printr-o adresa scrisa din fabricatie, numita MAC (Media Access Control)</a:t>
            </a:r>
          </a:p>
          <a:p>
            <a:pPr/>
            <a:r>
              <a:t>O adresa MAC este reprezentata pe 8 octeti si redata in format hexa (12:34:56:78:9a:bc)</a:t>
            </a:r>
          </a:p>
          <a:p>
            <a:pPr/>
            <a:r>
              <a:t>Protocolul ARP (Adress Resolution Protocol) este folosit pentru a transforma o adresa IP intr-o adresa de retea (nivel 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Protocoale la nivel de aplicatie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HTTP, HTTPS, SMTP, FTP, TELNET, SSH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Modelul Client-Server</a:t>
            </a:r>
          </a:p>
        </p:txBody>
      </p:sp>
      <p:pic>
        <p:nvPicPr>
          <p:cNvPr id="19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4413" y="2224912"/>
            <a:ext cx="5395974" cy="6462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WSAStartup</a:t>
            </a:r>
            <a:r>
              <a:t> - Initializeaza folosirea socketilor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https://msdn.microsoft.com/en-us/library/windows/desktop/ms742213(v=vs.85).aspx)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socket</a:t>
            </a:r>
            <a:r>
              <a:t> - Creaza un socket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https://msdn.microsoft.com/en-us/library/windows/desktop/ms740506(v=vs.85).aspx)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WSASocket</a:t>
            </a:r>
            <a:r>
              <a:t> - Versiunea extinsa pentru socket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https://msdn.microsoft.com/en-us/library/windows/desktop/ms742212(v=vs.85).aspx)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accept</a:t>
            </a:r>
            <a:r>
              <a:t> - Accepta o conexiune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https://msdn.microsoft.com/en-us/library/windows/desktop/ms737526(v=vs.85).aspx)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WSAAccept</a:t>
            </a:r>
            <a:r>
              <a:t> - Versiunea extinsa pentru accept (</a:t>
            </a: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https://msdn.microsoft.com/en-us/library/windows/desktop/ms741513(v=vs.85).aspx)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bind</a:t>
            </a:r>
            <a:r>
              <a:t> - Asociaza o adresa locala unui socket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https://msdn.microsoft.com/en-us/library/windows/desktop/ms737550(v=vs.85).aspx)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listen</a:t>
            </a:r>
            <a:r>
              <a:t> - Pune un socket in starea de listen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https://msdn.microsoft.com/en-us/library/windows/desktop/ms739168(v=vs.85).aspx)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setsockopt</a:t>
            </a:r>
            <a:r>
              <a:t> - Seteaza optiuni pentru un socket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https://msdn.microsoft.com/en-us/library/windows/desktop/ms740476(v=vs.85).aspx)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select</a:t>
            </a:r>
            <a:r>
              <a:t> - Determina statusul a unui sau mai multor socketi, si asteapta, daca e necesar, dupa operatii I/O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https://msdn.microsoft.com/en-us/library/windows/desktop/ms740141(v=vs.85).aspx)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send</a:t>
            </a:r>
            <a:r>
              <a:t> - Trimite date pe un socket in starea connected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https://msdn.microsoft.com/en-us/library/windows/desktop/ms740149(v=vs.85).aspx)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WSASend</a:t>
            </a:r>
            <a:r>
              <a:t> - Versiune extinsa pentru send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https://msdn.microsoft.com/en-us/library/windows/desktop/ms742203(v=vs.85).aspx)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sendto</a:t>
            </a:r>
            <a:r>
              <a:t> - Trimite date catre o destinatie specifica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https://msdn.microsoft.com/en-us/library/windows/desktop/ms740148(v=vs.85).aspx)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WSASendTo</a:t>
            </a:r>
            <a:r>
              <a:t> - Versiune extinsa pentru sendto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https://msdn.microsoft.com/en-us/library/windows/desktop/ms741693(v=vs.85).aspx)</a:t>
            </a:r>
          </a:p>
          <a:p>
            <a:pPr marL="297815" indent="-297815" defTabSz="391414">
              <a:spcBef>
                <a:spcPts val="2800"/>
              </a:spcBef>
              <a:defRPr sz="241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WSASendMsg</a:t>
            </a:r>
            <a:r>
              <a:t> - Trimite date si alte informatii optionale de control de pe socketi conectati sau nu (</a:t>
            </a: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https://msdn.microsoft.com/en-us/library/windows/desktop/ms741692(v=vs.85).aspx)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recv</a:t>
            </a:r>
            <a:r>
              <a:t> - Citeste date de pe un socket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https://msdn.microsoft.com/en-us/library/windows/desktop/ms740121(v=vs.85).aspx)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WSARecv</a:t>
            </a:r>
            <a:r>
              <a:t> - Versiune extinsa pentru recv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https://msdn.microsoft.com/en-us/library/windows/desktop/ms741688(v=vs.85).aspx)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recvfrom</a:t>
            </a:r>
            <a:r>
              <a:t> - Citeste o datagrama si o salveaza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https://msdn.microsoft.com/en-us/library/windows/desktop/ms740120(v=vs.85).aspx)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WSARecvFrom</a:t>
            </a:r>
            <a:r>
              <a:t> - Versiune extinsa pentru recvfom 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https://msdn.microsoft.com/en-us/library/windows/desktop/ms741686(v=vs.85).aspx)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WSARecvMsg</a:t>
            </a:r>
            <a:r>
              <a:t> - Primeste date si alte informatii optionale de control de pe socketi conectati sau nu (</a:t>
            </a: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https://msdn.microsoft.com/en-us/library/windows/desktop/ms741687(v=vs.85).aspx)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Starile unui serviciu Windows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Inregistrat</a:t>
            </a:r>
          </a:p>
          <a:p>
            <a:pPr/>
            <a:r>
              <a:t>Pornit</a:t>
            </a:r>
          </a:p>
          <a:p>
            <a:pPr/>
            <a:r>
              <a:t>Pauza</a:t>
            </a:r>
          </a:p>
          <a:p>
            <a:pPr/>
            <a:r>
              <a:t>Oprit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closesocket</a:t>
            </a:r>
            <a:r>
              <a:t> - Inchide un socket existent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https://msdn.microsoft.com/en-us/library/windows/desktop/ms737582(v=vs.85).aspx)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WSACleanup</a:t>
            </a:r>
            <a:r>
              <a:t> - Termina sesiunea de folosire a Winsock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https://msdn.microsoft.com/en-us/library/windows/desktop/ms741549(v=vs.85).aspx)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 Advanced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InternetOpen</a:t>
            </a:r>
            <a:r>
              <a:t> - Initializeaza folosirea de catre o aplicatie a functiilor WinINet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https://msdn.microsoft.com/en-us/library/windows/desktop/aa385096(v=vs.85).aspx)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InternetOpenUrl</a:t>
            </a:r>
            <a:r>
              <a:t> - Deschide o resursa specificata printr-o adresa completa HTTP sau FTP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https://msdn.microsoft.com/en-us/library/windows/desktop/aa385098(v=vs.85).aspx)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InternetReadFile</a:t>
            </a:r>
            <a:r>
              <a:t> - Citeste date folosind un handle prin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InternetOpenUrl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FtpOpenFile</a:t>
            </a:r>
            <a:r>
              <a:t> sau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HttpOpenRequest</a:t>
            </a:r>
            <a:r>
              <a:t>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https://msdn.microsoft.com/en-us/library/windows/desktop/aa385103(v=vs.85).aspx)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025"/>
            </a:pP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https://msdn.microsoft.com/en-us/library/windows/desktop/aa385473(v=vs.85).aspx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Exercitii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Scrieti o aplicatie care deschide o conexiune pe portul 80 catre un server HTTP. Afisati raspunsul serverului</a:t>
            </a:r>
          </a:p>
          <a:p>
            <a:pPr/>
            <a:r>
              <a:t>Scrieti o aplicatie care asculta conexiuni pe portul 65500. Verificati porturile deschise din sistem (netstat)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Scrieti un serviciu Windows care raspunde la conexiuni HTTP (pe portul 80)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Serviciul trebuie sa poate fi instalat, dezinstalat, pornit si oprit.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Pentru fiecare conexiune noua, acesta o va pune intr-o coada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4 threaduri vor lua conexiuni din acea coada pentru a fi tratate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La oprire, serviciul trebuie sa termine de tratat conexiunile care sunt in curs de tratare iar pe restul sa le inchida.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Serverul va livra fisiere dintr-un folder citit dintr-un fisier de configurare care trebuie sa se afle langa executabilul serviciului (htttpservice.config)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Service control manager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Se ocupa de managementul serviciilor din sistemul de operare, si ofera functii de control ale acestora: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Mentinerea listei de servicii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Controlul starii unui serviciu (Start, Stop, Pause)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Mentinerea starii actuale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Apel al functiilor de control al serviciilor inregistrate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ATENTIE! Fiecare apel de control al unui serviciu se execut pe thread diferit!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Optiuni de pornire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</a:t>
            </a:r>
          </a:p>
          <a:p>
            <a:pPr/>
            <a:r>
              <a:t>Delayed Start</a:t>
            </a:r>
          </a:p>
          <a:p>
            <a:pPr/>
            <a:r>
              <a:t>Manual</a:t>
            </a:r>
          </a:p>
          <a:p>
            <a:pPr/>
            <a:r>
              <a:t>Disabled</a:t>
            </a:r>
          </a:p>
          <a:p>
            <a:pPr/>
            <a:r>
              <a:t>Daca este dependent de alte servicii, acesta va porni dupa ce toate serviciile de care depinde au pornit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OpenSCManager</a:t>
            </a:r>
            <a:r>
              <a:t> - Returneaza un handle la SC Manager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https://msdn.microsoft.com/en-us/library/windows/desktop/ms684323(v=vs.85).aspx)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CloseServiceHandle</a:t>
            </a:r>
            <a:r>
              <a:t> - Inchide un handle la SCM sau la un serviciu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https://msdn.microsoft.com/en-us/library/windows/desktop/ms682028(v=vs.85).aspx)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OpenService</a:t>
            </a:r>
            <a:r>
              <a:t> - Obtine un handle la un serviciu existent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https://msdn.microsoft.com/en-us/library/windows/desktop/ms684330(v=vs.85).aspx)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CreateService</a:t>
            </a:r>
            <a:r>
              <a:t> - Creaza un serviciu si in adauga in baza de date controlata de SCM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https://msdn.microsoft.com/en-us/library/windows/desktop/ms682450(v=vs.85).aspx)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DeleteService</a:t>
            </a:r>
            <a:r>
              <a:t> - Marcheaza un serviciu pentru stergere (</a:t>
            </a: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https://msdn.microsoft.com/en-us/library/windows/desktop/ms682562(v=vs.85).aspx)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Winapi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ControlService</a:t>
            </a:r>
            <a:r>
              <a:t> - Trimite un cod de control catre un serviciu (stop, pause etc)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https://msdn.microsoft.com/en-us/library/windows/desktop/ms682108(v=vs.85).aspx)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QueryServiceStatusEx</a:t>
            </a:r>
            <a:r>
              <a:t> - Intoarce statusul curent al unui serviciu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https://msdn.microsoft.com/en-us/library/windows/desktop/ms684941(v=vs.85).aspx)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ChangeServiceConfig</a:t>
            </a:r>
            <a:r>
              <a:t> - Modifica parametrii de functionare ai unui serviciu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https://msdn.microsoft.com/en-us/library/windows/desktop/ms681987(v=vs.85).aspx)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QueryServiceConfig</a:t>
            </a:r>
            <a:r>
              <a:t> - Interogheaza parametrii de functionare ai unul serviciu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https://msdn.microsoft.com/en-us/library/windows/desktop/ms684932(v=vs.85).aspx)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GetServiceDisplayName</a:t>
            </a:r>
            <a:r>
              <a:t> - Intoarce numele unui serviciu (</a:t>
            </a:r>
            <a:r>
              <a:rPr u="sng">
                <a:hlinkClick r:id="rId2" invalidUrl="" action="" tgtFrame="" tooltip="" history="1" highlightClick="0" endSnd="0"/>
              </a:rPr>
              <a:t>https://msdn.microsoft.com/en-us/library/windows/desktop/ms683228(v=vs.85).aspx)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EnumServicesStatusEx</a:t>
            </a:r>
            <a:r>
              <a:t> - Enumera serviciile controlate de un SCM (</a:t>
            </a:r>
            <a:r>
              <a:rPr u="sng">
                <a:hlinkClick r:id="rId3" invalidUrl="" action="" tgtFrame="" tooltip="" history="1" highlightClick="0" endSnd="0"/>
              </a:rPr>
              <a:t>https://msdn.microsoft.com/en-us/library/windows/desktop/ms682640(v=vs.85).aspx)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RegisterServiceCtrlHandlerEx</a:t>
            </a:r>
            <a:r>
              <a:t> - Inregistreaza o functie care va primi mesaje de control de la SCM (</a:t>
            </a:r>
            <a:r>
              <a:rPr u="sng">
                <a:hlinkClick r:id="rId4" invalidUrl="" action="" tgtFrame="" tooltip="" history="1" highlightClick="0" endSnd="0"/>
              </a:rPr>
              <a:t>https://msdn.microsoft.com/en-us/library/windows/desktop/ms685058(v=vs.85).aspx)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StartServiceCtrlDispatcher</a:t>
            </a:r>
            <a:r>
              <a:t> - Conecteaza threadul principal al serviciului la SCM (</a:t>
            </a:r>
            <a:r>
              <a:rPr u="sng">
                <a:hlinkClick r:id="rId5" invalidUrl="" action="" tgtFrame="" tooltip="" history="1" highlightClick="0" endSnd="0"/>
              </a:rPr>
              <a:t>https://msdn.microsoft.com/en-us/library/windows/desktop/ms686324(v=vs.85).aspx)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SetServiceStatus</a:t>
            </a:r>
            <a:r>
              <a:t> - Actualizeaza informatiile serviciului apleant in SCM (</a:t>
            </a:r>
            <a:r>
              <a:rPr u="sng">
                <a:hlinkClick r:id="rId6" invalidUrl="" action="" tgtFrame="" tooltip="" history="1" highlightClick="0" endSnd="0"/>
              </a:rPr>
              <a:t>https://msdn.microsoft.com/en-us/library/windows/desktop/ms686241(v=vs.85).aspx)</a:t>
            </a:r>
          </a:p>
          <a:p>
            <a:pPr marL="271145" indent="-271145" defTabSz="356362">
              <a:spcBef>
                <a:spcPts val="2500"/>
              </a:spcBef>
              <a:defRPr sz="219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ServiceMain</a:t>
            </a:r>
            <a:r>
              <a:t> - Entrypoint-ul unui serviciu (</a:t>
            </a:r>
            <a:r>
              <a:rPr u="sng">
                <a:hlinkClick r:id="rId7" invalidUrl="" action="" tgtFrame="" tooltip="" history="1" highlightClick="0" endSnd="0"/>
              </a:rPr>
              <a:t>https://msdn.microsoft.com/en-us/library/windows/desktop/ms685138(v=vs.85).aspx)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Exercitii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Scrieti un program ce listeaza toate serviciile</a:t>
            </a:r>
          </a:p>
          <a:p>
            <a:pPr/>
            <a:r>
              <a:t>Scrieti un program ce poate opri, suspenda sau reporni un serviciu</a:t>
            </a:r>
          </a:p>
          <a:p>
            <a:pPr/>
            <a:r>
              <a:t>Implementati un serviciu windows. Pe langa metodele si callbackurile necesare functionarii ca serviciu, executabilul va avea si functia main, care permite controlul sericiului. Aceasta poate primi parametrii: install, uninstall, start, stop, pause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