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48" d="100"/>
          <a:sy n="48" d="100"/>
        </p:scale>
        <p:origin x="83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9/9/2018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Murach's ASP.NET 4.6 with C#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CD52A-B4C1-4239-A176-13064ACF5D74}"/>
              </a:ext>
            </a:extLst>
          </p:cNvPr>
          <p:cNvSpPr txBox="1"/>
          <p:nvPr/>
        </p:nvSpPr>
        <p:spPr>
          <a:xfrm>
            <a:off x="1471094" y="1982450"/>
            <a:ext cx="6201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An Introduction to </a:t>
            </a:r>
          </a:p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ASP.NET Programming</a:t>
            </a: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Dynamic web p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096000" cy="4435769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04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781"/>
            <a:ext cx="7924800" cy="800219"/>
          </a:xfrm>
        </p:spPr>
        <p:txBody>
          <a:bodyPr/>
          <a:lstStyle/>
          <a:p>
            <a:r>
              <a:rPr lang="en-US" dirty="0"/>
              <a:t>How a web server processes a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How a web server processes a dynamic web p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05" y="1447800"/>
            <a:ext cx="6309995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2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two main ASP.NET technologies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674766"/>
              </p:ext>
            </p:extLst>
          </p:nvPr>
        </p:nvGraphicFramePr>
        <p:xfrm>
          <a:off x="914400" y="1066800"/>
          <a:ext cx="7291387" cy="44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7301323" imgH="4502264" progId="Word.Document.12">
                  <p:embed/>
                </p:oleObj>
              </mc:Choice>
              <mc:Fallback>
                <p:oleObj name="Document" r:id="rId3" imgW="7301323" imgH="4502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91387" cy="448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40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two main types </a:t>
            </a:r>
            <a:br>
              <a:rPr lang="en-US" dirty="0"/>
            </a:br>
            <a:r>
              <a:rPr lang="en-US" dirty="0"/>
              <a:t>of ASP.NET Web Forms projects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971813"/>
              </p:ext>
            </p:extLst>
          </p:nvPr>
        </p:nvGraphicFramePr>
        <p:xfrm>
          <a:off x="914400" y="1295400"/>
          <a:ext cx="7301323" cy="479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7301323" imgH="4794278" progId="Word.Document.12">
                  <p:embed/>
                </p:oleObj>
              </mc:Choice>
              <mc:Fallback>
                <p:oleObj name="Document" r:id="rId3" imgW="7301323" imgH="47942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4794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57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Standalone development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Standalone developme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50090"/>
            <a:ext cx="3708862" cy="1176529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309688"/>
              </p:ext>
            </p:extLst>
          </p:nvPr>
        </p:nvGraphicFramePr>
        <p:xfrm>
          <a:off x="914400" y="2667000"/>
          <a:ext cx="7301323" cy="255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" r:id="rId4" imgW="7301323" imgH="2550347" progId="Word.Document.12">
                  <p:embed/>
                </p:oleObj>
              </mc:Choice>
              <mc:Fallback>
                <p:oleObj name="Document" r:id="rId4" imgW="7301323" imgH="2550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301323" cy="2550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08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Intranet development"/>
          <p:cNvSpPr>
            <a:spLocks noGrp="1"/>
          </p:cNvSpPr>
          <p:nvPr>
            <p:ph type="title"/>
          </p:nvPr>
        </p:nvSpPr>
        <p:spPr>
          <a:xfrm>
            <a:off x="900523" y="628590"/>
            <a:ext cx="7315200" cy="400110"/>
          </a:xfrm>
        </p:spPr>
        <p:txBody>
          <a:bodyPr/>
          <a:lstStyle/>
          <a:p>
            <a:r>
              <a:rPr lang="en-US" dirty="0"/>
              <a:t>Intranet development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Intranet Developme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13" y="1143000"/>
            <a:ext cx="6301154" cy="15240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29376"/>
              </p:ext>
            </p:extLst>
          </p:nvPr>
        </p:nvGraphicFramePr>
        <p:xfrm>
          <a:off x="914400" y="2895600"/>
          <a:ext cx="7301323" cy="17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4" imgW="7301323" imgH="1776925" progId="Word.Document.12">
                  <p:embed/>
                </p:oleObj>
              </mc:Choice>
              <mc:Fallback>
                <p:oleObj name="Document" r:id="rId4" imgW="7301323" imgH="1776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7301323" cy="177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43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Internet development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Internet developme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09" y="1143000"/>
            <a:ext cx="6802091" cy="14478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67881"/>
              </p:ext>
            </p:extLst>
          </p:nvPr>
        </p:nvGraphicFramePr>
        <p:xfrm>
          <a:off x="914400" y="2795075"/>
          <a:ext cx="7301323" cy="17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4" imgW="7301323" imgH="1776925" progId="Word.Document.12">
                  <p:embed/>
                </p:oleObj>
              </mc:Choice>
              <mc:Fallback>
                <p:oleObj name="Document" r:id="rId4" imgW="7301323" imgH="1776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795075"/>
                        <a:ext cx="7301323" cy="177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14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three editions of Visual Studio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990163"/>
              </p:ext>
            </p:extLst>
          </p:nvPr>
        </p:nvGraphicFramePr>
        <p:xfrm>
          <a:off x="914400" y="1143000"/>
          <a:ext cx="7301323" cy="363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3" imgW="7301323" imgH="3632705" progId="Word.Document.12">
                  <p:embed/>
                </p:oleObj>
              </mc:Choice>
              <mc:Fallback>
                <p:oleObj name="Document" r:id="rId3" imgW="7301323" imgH="36327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63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06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0035"/>
            <a:ext cx="7315200" cy="400110"/>
          </a:xfrm>
        </p:spPr>
        <p:txBody>
          <a:bodyPr/>
          <a:lstStyle/>
          <a:p>
            <a:r>
              <a:rPr lang="en-US" dirty="0"/>
              <a:t>The .NET Framework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The .NET Framewor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45" y="1066800"/>
            <a:ext cx="5862955" cy="48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0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racking in a web application"/>
          <p:cNvSpPr>
            <a:spLocks noGrp="1"/>
          </p:cNvSpPr>
          <p:nvPr>
            <p:ph type="title"/>
          </p:nvPr>
        </p:nvSpPr>
        <p:spPr>
          <a:xfrm>
            <a:off x="381000" y="609599"/>
            <a:ext cx="8763000" cy="400110"/>
          </a:xfrm>
        </p:spPr>
        <p:txBody>
          <a:bodyPr/>
          <a:lstStyle/>
          <a:p>
            <a:r>
              <a:rPr lang="en-US" dirty="0"/>
              <a:t>Why state is difficult to track in 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trackiing in a web applica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905000"/>
            <a:ext cx="714156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34460"/>
              </p:ext>
            </p:extLst>
          </p:nvPr>
        </p:nvGraphicFramePr>
        <p:xfrm>
          <a:off x="914400" y="1066800"/>
          <a:ext cx="7301323" cy="459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7301323" imgH="4598402" progId="Word.Document.12">
                  <p:embed/>
                </p:oleObj>
              </mc:Choice>
              <mc:Fallback>
                <p:oleObj name="Document" r:id="rId3" imgW="7301323" imgH="4598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9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Five ASP.NET features for maintaining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04779"/>
              </p:ext>
            </p:extLst>
          </p:nvPr>
        </p:nvGraphicFramePr>
        <p:xfrm>
          <a:off x="914400" y="1191366"/>
          <a:ext cx="7301323" cy="193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7301323" imgH="1932834" progId="Word.Document.12">
                  <p:embed/>
                </p:oleObj>
              </mc:Choice>
              <mc:Fallback>
                <p:oleObj name="Document" r:id="rId3" imgW="7301323" imgH="193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1366"/>
                        <a:ext cx="7301323" cy="193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10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9546"/>
            <a:ext cx="8153400" cy="800219"/>
          </a:xfrm>
        </p:spPr>
        <p:txBody>
          <a:bodyPr/>
          <a:lstStyle/>
          <a:p>
            <a:r>
              <a:rPr lang="en-US" dirty="0"/>
              <a:t>The Future Value application after the user clicks the Calculate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Future Value Appl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20" y="1684033"/>
            <a:ext cx="5420360" cy="4090098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91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9546"/>
            <a:ext cx="8229600" cy="800219"/>
          </a:xfrm>
        </p:spPr>
        <p:txBody>
          <a:bodyPr/>
          <a:lstStyle/>
          <a:p>
            <a:r>
              <a:rPr lang="en-US" dirty="0"/>
              <a:t>The Future Value application with error messages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Future Value Appl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1595165"/>
            <a:ext cx="5194300" cy="426783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73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Future Value form in Design view </a:t>
            </a:r>
            <a:br>
              <a:rPr lang="en-US" dirty="0"/>
            </a:br>
            <a:r>
              <a:rPr lang="en-US" dirty="0"/>
              <a:t>of Visual Studio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Future Value Application develop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688448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8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Some of the files in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2935"/>
              </p:ext>
            </p:extLst>
          </p:nvPr>
        </p:nvGraphicFramePr>
        <p:xfrm>
          <a:off x="914400" y="1143000"/>
          <a:ext cx="7301323" cy="407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3" imgW="7301323" imgH="4077387" progId="Word.Document.12">
                  <p:embed/>
                </p:oleObj>
              </mc:Choice>
              <mc:Fallback>
                <p:oleObj name="Document" r:id="rId3" imgW="7301323" imgH="4077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77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22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Default form (Default.aspx)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10"/>
              </p:ext>
            </p:extLst>
          </p:nvPr>
        </p:nvGraphicFramePr>
        <p:xfrm>
          <a:off x="9144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3" imgW="7301323" imgH="4871332" progId="Word.Document.12">
                  <p:embed/>
                </p:oleObj>
              </mc:Choice>
              <mc:Fallback>
                <p:oleObj name="Document" r:id="rId3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662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Default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47382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3" imgW="7301323" imgH="4468058" progId="Word.Document.12">
                  <p:embed/>
                </p:oleObj>
              </mc:Choice>
              <mc:Fallback>
                <p:oleObj name="Document" r:id="rId3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087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Default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62046"/>
              </p:ext>
            </p:extLst>
          </p:nvPr>
        </p:nvGraphicFramePr>
        <p:xfrm>
          <a:off x="914400" y="1143000"/>
          <a:ext cx="7300912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3" imgW="7301323" imgH="3432869" progId="Word.Document.12">
                  <p:embed/>
                </p:oleObj>
              </mc:Choice>
              <mc:Fallback>
                <p:oleObj name="Document" r:id="rId3" imgW="7301323" imgH="34328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3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59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code-behind file for the Default form (</a:t>
            </a:r>
            <a:r>
              <a:rPr lang="en-US" dirty="0" err="1"/>
              <a:t>Default.aspx.cs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54435"/>
              </p:ext>
            </p:extLst>
          </p:nvPr>
        </p:nvGraphicFramePr>
        <p:xfrm>
          <a:off x="914400" y="14160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160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52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620000" cy="800219"/>
          </a:xfrm>
        </p:spPr>
        <p:txBody>
          <a:bodyPr/>
          <a:lstStyle/>
          <a:p>
            <a:r>
              <a:rPr lang="en-US" dirty="0"/>
              <a:t>The code-behind file for the Default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511952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3" imgW="7301323" imgH="3259677" progId="Word.Document.12">
                  <p:embed/>
                </p:oleObj>
              </mc:Choice>
              <mc:Fallback>
                <p:oleObj name="Document" r:id="rId3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87D93-5C2D-41EF-A7EB-906DE84770B5}"/>
              </a:ext>
            </a:extLst>
          </p:cNvPr>
          <p:cNvSpPr txBox="1"/>
          <p:nvPr/>
        </p:nvSpPr>
        <p:spPr>
          <a:xfrm>
            <a:off x="762000" y="1213333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8. List the software components that you need on your own PC if you want to develop and run ASP.NET web applications in a standalone environment, including database applications.</a:t>
            </a:r>
          </a:p>
          <a:p>
            <a:r>
              <a:rPr lang="en-US" sz="2000" dirty="0"/>
              <a:t>9. Describe the class libraries and Common Language Runtime of the .NET Framework.</a:t>
            </a:r>
          </a:p>
          <a:p>
            <a:r>
              <a:rPr lang="en-US" sz="2000" dirty="0"/>
              <a:t>10. Distinguish between the aspx files and the code-behind files in an ASP.NET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20192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code-behind file for the Default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087200"/>
              </p:ext>
            </p:extLst>
          </p:nvPr>
        </p:nvGraphicFramePr>
        <p:xfrm>
          <a:off x="9144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3" imgW="7301323" imgH="4871332" progId="Word.Document.12">
                  <p:embed/>
                </p:oleObj>
              </mc:Choice>
              <mc:Fallback>
                <p:oleObj name="Document" r:id="rId3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2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The Order page of a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Example web p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143000"/>
            <a:ext cx="6400801" cy="4658707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05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Cart page of a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Example web p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5" y="1219199"/>
            <a:ext cx="6205855" cy="4519253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59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components of 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How the Internet work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5" y="1206500"/>
            <a:ext cx="590105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components of an HTTP URL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Rectangle 2" descr="URL parts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 descr="URL par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8923"/>
              </p:ext>
            </p:extLst>
          </p:nvPr>
        </p:nvGraphicFramePr>
        <p:xfrm>
          <a:off x="1314449" y="1247775"/>
          <a:ext cx="6016211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4333743" imgH="535680" progId="Visio.Drawing.11">
                  <p:embed/>
                </p:oleObj>
              </mc:Choice>
              <mc:Fallback>
                <p:oleObj name="Visio" r:id="rId3" imgW="4333743" imgH="5356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49" y="1247775"/>
                        <a:ext cx="6016211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81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static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Static web p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45" y="1219200"/>
            <a:ext cx="6660390" cy="4038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99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How a web server processes a static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Web servers serves a web p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4216400" cy="162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3998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193</TotalTime>
  <Words>974</Words>
  <Application>Microsoft Office PowerPoint</Application>
  <PresentationFormat>On-screen Show (4:3)</PresentationFormat>
  <Paragraphs>155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Calibri</vt:lpstr>
      <vt:lpstr>Times New Roman</vt:lpstr>
      <vt:lpstr>Master slides_with_titles_logo</vt:lpstr>
      <vt:lpstr>Document</vt:lpstr>
      <vt:lpstr>Visio</vt:lpstr>
      <vt:lpstr>Chapter 1</vt:lpstr>
      <vt:lpstr>Objectives</vt:lpstr>
      <vt:lpstr>Objectives (continued)</vt:lpstr>
      <vt:lpstr>The Order page of a Shopping Cart application</vt:lpstr>
      <vt:lpstr>The Cart page of a Shopping Cart application</vt:lpstr>
      <vt:lpstr>The components of a web application</vt:lpstr>
      <vt:lpstr>The components of an HTTP URL</vt:lpstr>
      <vt:lpstr>A static web page</vt:lpstr>
      <vt:lpstr>How a web server processes a static web page</vt:lpstr>
      <vt:lpstr>A dynamic web page</vt:lpstr>
      <vt:lpstr>How a web server processes a dynamic web page</vt:lpstr>
      <vt:lpstr>The two main ASP.NET technologies</vt:lpstr>
      <vt:lpstr>The two main types  of ASP.NET Web Forms projects</vt:lpstr>
      <vt:lpstr>Standalone development</vt:lpstr>
      <vt:lpstr>Intranet development</vt:lpstr>
      <vt:lpstr>Internet development</vt:lpstr>
      <vt:lpstr>The three editions of Visual Studio 2015</vt:lpstr>
      <vt:lpstr>The .NET Framework</vt:lpstr>
      <vt:lpstr>Why state is difficult to track in a web application</vt:lpstr>
      <vt:lpstr>Five ASP.NET features for maintaining state</vt:lpstr>
      <vt:lpstr>The Future Value application after the user clicks the Calculate button</vt:lpstr>
      <vt:lpstr>The Future Value application with error messages displayed</vt:lpstr>
      <vt:lpstr>The Future Value form in Design view  of Visual Studio 2015</vt:lpstr>
      <vt:lpstr>Some of the files in the Future Value application</vt:lpstr>
      <vt:lpstr>The aspx file for the Default form (Default.aspx)</vt:lpstr>
      <vt:lpstr>The aspx file for the Default form (cont.)</vt:lpstr>
      <vt:lpstr>The aspx file for the Default form (cont.)</vt:lpstr>
      <vt:lpstr>The code-behind file for the Default form (Default.aspx.cs)</vt:lpstr>
      <vt:lpstr>The code-behind file for the Default form (cont.)</vt:lpstr>
      <vt:lpstr>The code-behind file for the Default form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Roxana Reed</cp:lastModifiedBy>
  <cp:revision>12</cp:revision>
  <cp:lastPrinted>2016-01-14T23:03:16Z</cp:lastPrinted>
  <dcterms:created xsi:type="dcterms:W3CDTF">2016-07-15T18:43:25Z</dcterms:created>
  <dcterms:modified xsi:type="dcterms:W3CDTF">2018-09-10T01:20:55Z</dcterms:modified>
</cp:coreProperties>
</file>