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28" r:id="rId1"/>
  </p:sldMasterIdLst>
  <p:sldIdLst>
    <p:sldId id="284" r:id="rId2"/>
    <p:sldId id="273" r:id="rId3"/>
    <p:sldId id="261" r:id="rId4"/>
    <p:sldId id="266" r:id="rId5"/>
    <p:sldId id="285" r:id="rId6"/>
    <p:sldId id="267" r:id="rId7"/>
    <p:sldId id="268" r:id="rId8"/>
    <p:sldId id="275" r:id="rId9"/>
    <p:sldId id="276" r:id="rId10"/>
    <p:sldId id="274" r:id="rId11"/>
    <p:sldId id="277" r:id="rId12"/>
    <p:sldId id="288" r:id="rId13"/>
    <p:sldId id="290" r:id="rId14"/>
    <p:sldId id="289" r:id="rId15"/>
    <p:sldId id="286" r:id="rId16"/>
    <p:sldId id="278" r:id="rId17"/>
    <p:sldId id="263" r:id="rId18"/>
    <p:sldId id="287" r:id="rId19"/>
    <p:sldId id="264" r:id="rId20"/>
    <p:sldId id="282" r:id="rId21"/>
    <p:sldId id="283" r:id="rId22"/>
    <p:sldId id="279" r:id="rId23"/>
    <p:sldId id="280" r:id="rId24"/>
    <p:sldId id="281" r:id="rId25"/>
    <p:sldId id="272" r:id="rId26"/>
    <p:sldId id="262" r:id="rId27"/>
    <p:sldId id="270" r:id="rId28"/>
    <p:sldId id="271" r:id="rId29"/>
    <p:sldId id="256" r:id="rId30"/>
    <p:sldId id="257" r:id="rId31"/>
    <p:sldId id="258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2/11/16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AF2B4D-6B12-4EDF-87BB-2B55CECB66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2/11/16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88780C8-9CD8-CB44-92F4-3321114125F6}" type="datetimeFigureOut">
              <a:rPr lang="en-US"/>
              <a:pPr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FFE4C2-06F6-014F-9EF9-1362239734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lecularecologist.com/2013/11/using-github-with-r-and-rstudio/" TargetMode="External"/><Relationship Id="rId3" Type="http://schemas.openxmlformats.org/officeDocument/2006/relationships/hyperlink" Target="https://support.rstudio.com/hc/en-us/articles/200532077-Version-Control-with-Git-and-SV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icercode.github.io/blog/2013-04-05-projects/" TargetMode="External"/><Relationship Id="rId4" Type="http://schemas.openxmlformats.org/officeDocument/2006/relationships/hyperlink" Target="http://journals.plos.org/ploscompbiol/article?id=10.1371/journal.pcbi.1000424" TargetMode="External"/><Relationship Id="rId5" Type="http://schemas.openxmlformats.org/officeDocument/2006/relationships/hyperlink" Target="http://www.carlboettiger.info/2012/05/06/research-workflow.html" TargetMode="External"/><Relationship Id="rId6" Type="http://schemas.openxmlformats.org/officeDocument/2006/relationships/hyperlink" Target="http://adv-r.had.co.nz/Introduction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kirchkamp.de/oekonometrie/pdf/wf-screen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39175" y="3386376"/>
            <a:ext cx="6933345" cy="1383946"/>
          </a:xfrm>
        </p:spPr>
        <p:txBody>
          <a:bodyPr/>
          <a:lstStyle/>
          <a:p>
            <a:r>
              <a:rPr lang="en-US" sz="1400"/>
              <a:t>Roxanne beauclair, Phd candidate, mph, ma</a:t>
            </a:r>
          </a:p>
          <a:p>
            <a:r>
              <a:rPr lang="en-US" sz="1400"/>
              <a:t>icrh, Ghent university</a:t>
            </a:r>
          </a:p>
          <a:p>
            <a:r>
              <a:rPr lang="en-US" sz="1400"/>
              <a:t>Sacema, stellenbosch university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Goal-oriented Workflow using Rstudio</a:t>
            </a:r>
          </a:p>
        </p:txBody>
      </p:sp>
      <p:pic>
        <p:nvPicPr>
          <p:cNvPr id="7" name="Picture 6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30" y="5584357"/>
            <a:ext cx="1883993" cy="756175"/>
          </a:xfrm>
          <a:prstGeom prst="rect">
            <a:avLst/>
          </a:prstGeom>
        </p:spPr>
      </p:pic>
      <p:pic>
        <p:nvPicPr>
          <p:cNvPr id="8" name="Picture 7" descr="ICRH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5612263"/>
            <a:ext cx="1400671" cy="7282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Directions for Adding Git to the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7960" y="1417638"/>
            <a:ext cx="780884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/>
              <a:t>1. Make sure your folder directory is set up in an organized way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2. Set up GitHub account (</a:t>
            </a:r>
            <a:r>
              <a:rPr lang="en-US">
                <a:hlinkClick r:id="rId2"/>
              </a:rPr>
              <a:t>https://github.com</a:t>
            </a:r>
            <a:r>
              <a:rPr lang="en-US"/>
              <a:t>), including your profile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3. Download and install platform-specific versions of a Git client app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I use SmartGit</a:t>
            </a:r>
          </a:p>
          <a:p>
            <a:pPr marL="1257300" lvl="2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Works on Linux, Windows, and Mac OS’s</a:t>
            </a:r>
          </a:p>
          <a:p>
            <a:pPr marL="1257300" lvl="2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User friendly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This will be used to push and pull files between the local repository and GitHub</a:t>
            </a:r>
          </a:p>
          <a:p>
            <a:pPr marL="342900" indent="-342900">
              <a:spcAft>
                <a:spcPts val="1200"/>
              </a:spcAft>
            </a:pPr>
            <a:r>
              <a:rPr lang="en-US"/>
              <a:t>4. Configure Git with global commands in your terminal.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git config --global user.name “your GitHub account name”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git config --global user.email “email address registered with GitHub”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Directions Continued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3728" y="1449369"/>
            <a:ext cx="6391821" cy="393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/>
              <a:t>5. Open Rstudio and set the path for the Git executable</a:t>
            </a:r>
          </a:p>
          <a:p>
            <a:pPr marL="971550" lvl="1" indent="-514350">
              <a:spcAft>
                <a:spcPts val="1200"/>
              </a:spcAft>
              <a:buFont typeface="Arial"/>
              <a:buChar char="•"/>
            </a:pPr>
            <a:r>
              <a:rPr lang="en-US"/>
              <a:t>Tools  &gt; Global Options &gt; Git/SVN</a:t>
            </a:r>
          </a:p>
          <a:p>
            <a:pPr marL="971550" lvl="1" indent="-514350">
              <a:spcAft>
                <a:spcPts val="1200"/>
              </a:spcAft>
              <a:buFont typeface="Arial"/>
              <a:buChar char="•"/>
            </a:pPr>
            <a:r>
              <a:rPr lang="en-US"/>
              <a:t>It should auto-populate the location, then click ‘Ok’.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6. Restart Rstudio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7. Initialize new repository on GitHub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8. Go back to Rstudio and create a new project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en-US"/>
              <a:t> Create project &gt; Version Control &gt; Git  &gt; Past URL from repository on Git Hub &gt; and select the location of the local subdirectory</a:t>
            </a:r>
          </a:p>
          <a:p>
            <a:pPr lvl="1">
              <a:spcAft>
                <a:spcPts val="1200"/>
              </a:spcAft>
              <a:buFont typeface="Arial"/>
              <a:buChar char="•"/>
            </a:pPr>
            <a:r>
              <a:rPr lang="en-US"/>
              <a:t> I used Analytical Projects/RepoWorkFlow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Side Note about ‘Projects’ in Rstudio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Allows you to divide work into different contexts, each having its own working directory, workspace, history and source documents.</a:t>
            </a:r>
          </a:p>
          <a:p>
            <a:endParaRPr lang="en-US" sz="1800"/>
          </a:p>
          <a:p>
            <a:r>
              <a:rPr lang="en-US" sz="1800"/>
              <a:t>Can be created: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In a brand new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In an existing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By cloning a version control repository</a:t>
            </a:r>
          </a:p>
          <a:p>
            <a:pPr marL="342900" indent="-342900">
              <a:buFont typeface="+mj-lt"/>
              <a:buAutoNum type="arabicPeriod"/>
            </a:pPr>
            <a:endParaRPr lang="en-US" sz="1800"/>
          </a:p>
          <a:p>
            <a:pPr marL="342900" indent="-342900"/>
            <a:r>
              <a:rPr lang="en-US" sz="1800"/>
              <a:t>When a project is created: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Creates project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Creates hidden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Loads project into Rstudio</a:t>
            </a:r>
          </a:p>
        </p:txBody>
      </p:sp>
      <p:sp>
        <p:nvSpPr>
          <p:cNvPr id="17" name="Line Callout 3 (No Border) 16"/>
          <p:cNvSpPr/>
          <p:nvPr/>
        </p:nvSpPr>
        <p:spPr>
          <a:xfrm>
            <a:off x="5808854" y="2771598"/>
            <a:ext cx="2279819" cy="2308324"/>
          </a:xfrm>
          <a:prstGeom prst="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08854" y="2771597"/>
            <a:ext cx="227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No need to set your working directory in scripts, making relative paths easier!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07441" y="5267074"/>
            <a:ext cx="2857408" cy="1377238"/>
            <a:chOff x="8303645" y="3268794"/>
            <a:chExt cx="2857408" cy="1377238"/>
          </a:xfrm>
        </p:grpSpPr>
        <p:sp>
          <p:nvSpPr>
            <p:cNvPr id="20" name="Wave 19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Portability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2-11 at 2.08.21 PM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1599" r="516"/>
          <a:stretch>
            <a:fillRect/>
          </a:stretch>
        </p:blipFill>
        <p:spPr>
          <a:xfrm>
            <a:off x="4921698" y="3322404"/>
            <a:ext cx="3972983" cy="2820913"/>
          </a:xfrm>
        </p:spPr>
      </p:pic>
      <p:pic>
        <p:nvPicPr>
          <p:cNvPr id="5" name="Picture 4" descr="Screen Shot 2016-02-11 at 1.44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" y="134905"/>
            <a:ext cx="4357346" cy="2961217"/>
          </a:xfrm>
          <a:prstGeom prst="rect">
            <a:avLst/>
          </a:prstGeom>
        </p:spPr>
      </p:pic>
      <p:pic>
        <p:nvPicPr>
          <p:cNvPr id="6" name="Picture 5" descr="Screen Shot 2016-02-11 at 1.47.12 PM.png"/>
          <p:cNvPicPr>
            <a:picLocks noChangeAspect="1"/>
          </p:cNvPicPr>
          <p:nvPr/>
        </p:nvPicPr>
        <p:blipFill>
          <a:blip r:embed="rId4"/>
          <a:srcRect r="5072"/>
          <a:stretch>
            <a:fillRect/>
          </a:stretch>
        </p:blipFill>
        <p:spPr>
          <a:xfrm>
            <a:off x="1106436" y="5994020"/>
            <a:ext cx="6034327" cy="827116"/>
          </a:xfrm>
          <a:prstGeom prst="rect">
            <a:avLst/>
          </a:prstGeom>
        </p:spPr>
      </p:pic>
      <p:pic>
        <p:nvPicPr>
          <p:cNvPr id="9" name="Picture 8" descr="Screen Shot 2016-02-11 at 2.06.2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" y="3322404"/>
            <a:ext cx="3765506" cy="2671616"/>
          </a:xfrm>
          <a:prstGeom prst="rect">
            <a:avLst/>
          </a:prstGeom>
        </p:spPr>
      </p:pic>
      <p:pic>
        <p:nvPicPr>
          <p:cNvPr id="10" name="Picture 9" descr="Screen Shot 2016-02-11 at 2.05.55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91" y="94949"/>
            <a:ext cx="3972983" cy="2808361"/>
          </a:xfrm>
          <a:prstGeom prst="rect">
            <a:avLst/>
          </a:prstGeom>
        </p:spPr>
      </p:pic>
      <p:sp>
        <p:nvSpPr>
          <p:cNvPr id="13" name="Explosion 2 12"/>
          <p:cNvSpPr/>
          <p:nvPr/>
        </p:nvSpPr>
        <p:spPr>
          <a:xfrm>
            <a:off x="86243" y="134905"/>
            <a:ext cx="1020193" cy="1155580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>
            <a:off x="7686655" y="94949"/>
            <a:ext cx="1157819" cy="96194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2852376" y="3322404"/>
            <a:ext cx="999373" cy="123745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7686655" y="3322404"/>
            <a:ext cx="1070560" cy="969236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1894" y="419152"/>
            <a:ext cx="5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6622" y="242171"/>
            <a:ext cx="37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3040" y="3625625"/>
            <a:ext cx="42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94982" y="3469460"/>
            <a:ext cx="37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Directions Continued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3727" y="1499131"/>
            <a:ext cx="641264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/>
              <a:t>9. Now do some work in Rstudio, create and save files in our local directory which is now linked to GitHub.</a:t>
            </a:r>
          </a:p>
          <a:p>
            <a:pPr>
              <a:spcAft>
                <a:spcPts val="1200"/>
              </a:spcAft>
              <a:buNone/>
            </a:pPr>
            <a:r>
              <a:rPr lang="en-US"/>
              <a:t>10. Go to your local git client, view modified files, commit and push them to GitHub.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10 at 1.14.46 PM.png"/>
          <p:cNvPicPr>
            <a:picLocks noChangeAspect="1"/>
          </p:cNvPicPr>
          <p:nvPr/>
        </p:nvPicPr>
        <p:blipFill>
          <a:blip r:embed="rId2"/>
          <a:srcRect r="12297"/>
          <a:stretch>
            <a:fillRect/>
          </a:stretch>
        </p:blipFill>
        <p:spPr>
          <a:xfrm>
            <a:off x="0" y="164612"/>
            <a:ext cx="9159187" cy="5996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Helpful websites for this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>
                <a:hlinkClick r:id="rId2"/>
              </a:rPr>
              <a:t>http://www.molecularecologist.com/2013/11/using-github-with-r-and-rstudio/</a:t>
            </a:r>
            <a:endParaRPr lang="en-US" sz="1800"/>
          </a:p>
          <a:p>
            <a:pPr>
              <a:spcAft>
                <a:spcPts val="1200"/>
              </a:spcAft>
            </a:pPr>
            <a:r>
              <a:rPr lang="en-US" sz="1800">
                <a:hlinkClick r:id="rId3"/>
              </a:rPr>
              <a:t>https://support.rstudio.com/hc/en-us/articles/200532077-Version-Control-with-Git-and-SVN</a:t>
            </a:r>
            <a:endParaRPr lang="en-US" sz="1800"/>
          </a:p>
          <a:p>
            <a:pPr>
              <a:spcAft>
                <a:spcPts val="1200"/>
              </a:spcAft>
            </a:pPr>
            <a:r>
              <a:rPr lang="en-US" sz="1800"/>
              <a:t>How to use SmartGit </a:t>
            </a:r>
          </a:p>
          <a:p>
            <a:pPr lvl="1">
              <a:spcAft>
                <a:spcPts val="1200"/>
              </a:spcAft>
            </a:pPr>
            <a:r>
              <a:rPr lang="en-US" sz="1300"/>
              <a:t>https://www.youtube.com/watch?v=gB8OmhRJ0D8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4574" y="2428316"/>
            <a:ext cx="69006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i="1"/>
              <a:t>“Good coding style is lke using correct punctuation. You can manage without it, but it sure makes things easier to read.” </a:t>
            </a:r>
          </a:p>
          <a:p>
            <a:pPr>
              <a:spcAft>
                <a:spcPts val="1200"/>
              </a:spcAft>
            </a:pPr>
            <a:r>
              <a:rPr lang="en-US"/>
              <a:t>—Hadley Wickham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7187" y="399624"/>
            <a:ext cx="131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/>
              <a:t>Rule of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Style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4958" y="1925979"/>
            <a:ext cx="6391821" cy="3908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tx2"/>
              </a:buClr>
              <a:buFont typeface="Wingdings" charset="2"/>
              <a:buChar char="v"/>
            </a:pPr>
            <a:r>
              <a:rPr lang="en-US"/>
              <a:t>The goal of using a style guide is to make R code easier to read, share, and debug</a:t>
            </a:r>
          </a:p>
          <a:p>
            <a:pPr lvl="1">
              <a:spcAft>
                <a:spcPts val="1200"/>
              </a:spcAft>
              <a:buClr>
                <a:schemeClr val="tx2"/>
              </a:buClr>
              <a:buFont typeface="Wingdings" charset="2"/>
              <a:buChar char="v"/>
            </a:pPr>
            <a:r>
              <a:rPr lang="en-US"/>
              <a:t>Focus on </a:t>
            </a:r>
            <a:r>
              <a:rPr lang="en-US" i="1"/>
              <a:t>what </a:t>
            </a:r>
            <a:r>
              <a:rPr lang="en-US"/>
              <a:t>is being said, not </a:t>
            </a:r>
            <a:r>
              <a:rPr lang="en-US" i="1"/>
              <a:t>how</a:t>
            </a:r>
            <a:r>
              <a:rPr lang="en-US"/>
              <a:t> it is being said</a:t>
            </a:r>
          </a:p>
          <a:p>
            <a:pPr>
              <a:spcAft>
                <a:spcPts val="1200"/>
              </a:spcAft>
              <a:buClr>
                <a:schemeClr val="tx2"/>
              </a:buClr>
              <a:buFont typeface="Wingdings" charset="2"/>
              <a:buChar char="v"/>
            </a:pPr>
            <a:r>
              <a:rPr lang="en-US"/>
              <a:t>Most of the rules were designed by the R user community at Google</a:t>
            </a:r>
          </a:p>
          <a:p>
            <a:pPr>
              <a:spcAft>
                <a:spcPts val="1200"/>
              </a:spcAft>
              <a:buClr>
                <a:schemeClr val="tx2"/>
              </a:buClr>
              <a:buFont typeface="Wingdings" charset="2"/>
              <a:buChar char="v"/>
            </a:pPr>
            <a:r>
              <a:rPr lang="en-US"/>
              <a:t>Hadley Wickham has also published his own style guide which is very similar to Google’s</a:t>
            </a:r>
          </a:p>
          <a:p>
            <a:pPr>
              <a:spcAft>
                <a:spcPts val="1200"/>
              </a:spcAft>
              <a:buClr>
                <a:schemeClr val="tx2"/>
              </a:buClr>
              <a:buFont typeface="Wingdings" charset="2"/>
              <a:buChar char="v"/>
            </a:pPr>
            <a:r>
              <a:rPr lang="en-US"/>
              <a:t>The following rules are mostly agreed upon by Hadley and Google</a:t>
            </a:r>
          </a:p>
          <a:p>
            <a:pPr>
              <a:spcAft>
                <a:spcPts val="1200"/>
              </a:spcAft>
              <a:buClr>
                <a:schemeClr val="tx2"/>
              </a:buClr>
              <a:buFont typeface="Wingdings" charset="2"/>
              <a:buChar char="v"/>
            </a:pPr>
            <a:r>
              <a:rPr lang="en-US"/>
              <a:t>The most important thing is for you to agree upon conventions with your collaborators and then be consistent.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744" y="1237360"/>
            <a:ext cx="2857408" cy="1377238"/>
            <a:chOff x="8303645" y="3268794"/>
            <a:chExt cx="2857408" cy="1377238"/>
          </a:xfrm>
        </p:grpSpPr>
        <p:sp>
          <p:nvSpPr>
            <p:cNvPr id="7" name="Wave 6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Transparency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Indentation and line lengths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4138" y="1519937"/>
            <a:ext cx="6391821" cy="4613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Limit code to 80 characters per line</a:t>
            </a:r>
          </a:p>
          <a:p>
            <a:pPr marL="7315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If you run out of room, good idea to put some of that code in a separate function or object</a:t>
            </a:r>
          </a:p>
          <a:p>
            <a:pPr marL="274320" lvl="1" indent="-274320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118" dirty="0"/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When indenting:</a:t>
            </a:r>
          </a:p>
          <a:p>
            <a:pPr marL="7315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Use 2 spaces</a:t>
            </a:r>
          </a:p>
          <a:p>
            <a:pPr marL="1188720" lvl="5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Exception: when line break occurs inside ( ), align wrapped line with 1st character inside ()</a:t>
            </a:r>
          </a:p>
          <a:p>
            <a:pPr marL="731520" lvl="3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Never use tabs</a:t>
            </a:r>
          </a:p>
          <a:p>
            <a:pPr marL="1188720" lvl="5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 dirty="0"/>
              <a:t>Exception: when function definition runs over several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‘workflow’?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877" y="1417638"/>
            <a:ext cx="79319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/>
              <a:t>Deciding: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Where to store data?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How to refer to files in a script?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How to run scripts?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How to produce and collect report results?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374137" y="1527175"/>
            <a:ext cx="6402232" cy="4781664"/>
          </a:xfrm>
        </p:spPr>
        <p:txBody>
          <a:bodyPr>
            <a:normAutofit fontScale="92500"/>
          </a:bodyPr>
          <a:lstStyle/>
          <a:p>
            <a:r>
              <a:rPr lang="en-US" sz="2118"/>
              <a:t>Place spaces around all operators (=, +, -, &lt;-, etc.). The same rule applies when using = in function calls. Always put a space after a comma, and never before.</a:t>
            </a:r>
          </a:p>
          <a:p>
            <a:endParaRPr lang="en-US" sz="2118"/>
          </a:p>
          <a:p>
            <a:r>
              <a:rPr lang="en-US" sz="2118"/>
              <a:t>There’s a small exception to this rule: </a:t>
            </a:r>
            <a:r>
              <a:rPr lang="en-US" sz="2118" i="1"/>
              <a:t>:, :: and ::: </a:t>
            </a:r>
            <a:r>
              <a:rPr lang="en-US" sz="2118"/>
              <a:t>don’t need spaces around them.</a:t>
            </a:r>
          </a:p>
          <a:p>
            <a:endParaRPr lang="en-US" sz="2118"/>
          </a:p>
          <a:p>
            <a:r>
              <a:rPr lang="en-US" sz="2118"/>
              <a:t>Extra spacing (i.e., more than one space in a row) is ok if it improves alignment of equal signs or assignments (&lt;-).</a:t>
            </a:r>
          </a:p>
          <a:p>
            <a:endParaRPr lang="en-US" sz="2118"/>
          </a:p>
          <a:p>
            <a:r>
              <a:rPr lang="en-US" sz="2118"/>
              <a:t>Don’t place spaces around code in parentheses or square brackets (unless there’s a comma, in which case see above).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4137" y="1527175"/>
            <a:ext cx="6412642" cy="4572000"/>
          </a:xfrm>
        </p:spPr>
        <p:txBody>
          <a:bodyPr>
            <a:normAutofit/>
          </a:bodyPr>
          <a:lstStyle/>
          <a:p>
            <a:r>
              <a:rPr lang="en-US" sz="2118"/>
              <a:t>An opening curly brace should never go on its own line and should always be followed by a new line. A closing curly brace should always go on its own line, unless it’s followed by else.</a:t>
            </a:r>
          </a:p>
          <a:p>
            <a:endParaRPr lang="en-US" sz="2118"/>
          </a:p>
          <a:p>
            <a:r>
              <a:rPr lang="en-US" sz="2118"/>
              <a:t>Always indent the code inside curly braces.</a:t>
            </a:r>
          </a:p>
          <a:p>
            <a:endParaRPr lang="en-US" sz="2118"/>
          </a:p>
          <a:p>
            <a:r>
              <a:rPr lang="en-US" sz="2118"/>
              <a:t>It’s ok to leave very short statements on the same line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for naming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358133" y="1527175"/>
            <a:ext cx="6432550" cy="4572000"/>
          </a:xfrm>
        </p:spPr>
        <p:txBody>
          <a:bodyPr>
            <a:normAutofit/>
          </a:bodyPr>
          <a:lstStyle/>
          <a:p>
            <a:r>
              <a:rPr lang="en-US" sz="2118"/>
              <a:t>File names should be meaningful and end in .R.</a:t>
            </a:r>
          </a:p>
          <a:p>
            <a:endParaRPr lang="en-US" sz="2118"/>
          </a:p>
          <a:p>
            <a:r>
              <a:rPr lang="en-US" sz="2118"/>
              <a:t>If files need to be run in sequence, prefix them with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Conventions for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63727" y="1527175"/>
            <a:ext cx="6433462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18"/>
              <a:t>All letters should be lowercase. </a:t>
            </a:r>
          </a:p>
          <a:p>
            <a:pPr>
              <a:spcAft>
                <a:spcPts val="1200"/>
              </a:spcAft>
            </a:pPr>
            <a:r>
              <a:rPr lang="en-US" sz="2118"/>
              <a:t>Use an underscore or period ( _ / . ) to separate words within a name. </a:t>
            </a:r>
          </a:p>
          <a:p>
            <a:pPr lvl="1">
              <a:spcAft>
                <a:spcPts val="1200"/>
              </a:spcAft>
            </a:pPr>
            <a:r>
              <a:rPr lang="en-US" sz="1618"/>
              <a:t>Google (and Roxy) prefers ‘.’</a:t>
            </a:r>
          </a:p>
          <a:p>
            <a:pPr lvl="1">
              <a:spcAft>
                <a:spcPts val="1200"/>
              </a:spcAft>
            </a:pPr>
            <a:r>
              <a:rPr lang="en-US" sz="1618"/>
              <a:t>Hadley prefers ‘_’</a:t>
            </a:r>
          </a:p>
          <a:p>
            <a:pPr>
              <a:spcAft>
                <a:spcPts val="1200"/>
              </a:spcAft>
            </a:pPr>
            <a:r>
              <a:rPr lang="en-US" sz="2118"/>
              <a:t>Should be nouns </a:t>
            </a:r>
          </a:p>
          <a:p>
            <a:pPr>
              <a:spcAft>
                <a:spcPts val="1200"/>
              </a:spcAft>
            </a:pPr>
            <a:r>
              <a:rPr lang="en-US" sz="2118"/>
              <a:t>Strive for names that are concise and meaningful</a:t>
            </a:r>
          </a:p>
          <a:p>
            <a:pPr>
              <a:spcAft>
                <a:spcPts val="1200"/>
              </a:spcAft>
            </a:pPr>
            <a:r>
              <a:rPr lang="en-US" sz="2118"/>
              <a:t>Never name a variable T or F</a:t>
            </a:r>
          </a:p>
          <a:p>
            <a:pPr>
              <a:buNone/>
            </a:pPr>
            <a:endParaRPr lang="en-US" sz="2118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Conventions for naming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53316" y="1527175"/>
            <a:ext cx="6454283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18"/>
              <a:t>Avoid using names of existing functions and variables. This will cause confusion for the readers of your code.</a:t>
            </a:r>
          </a:p>
          <a:p>
            <a:pPr>
              <a:spcAft>
                <a:spcPts val="1200"/>
              </a:spcAft>
            </a:pPr>
            <a:r>
              <a:rPr lang="en-US" sz="2118"/>
              <a:t>Names should be verbs</a:t>
            </a:r>
          </a:p>
          <a:p>
            <a:pPr>
              <a:spcAft>
                <a:spcPts val="1200"/>
              </a:spcAft>
            </a:pPr>
            <a:r>
              <a:rPr lang="en-US" sz="2118"/>
              <a:t>Camel case is the proper convention</a:t>
            </a:r>
          </a:p>
          <a:p>
            <a:pPr lvl="1">
              <a:spcAft>
                <a:spcPts val="1200"/>
              </a:spcAft>
            </a:pPr>
            <a:r>
              <a:rPr lang="en-US" sz="1618"/>
              <a:t>First letter of first word is lowercase, while following words start with upper case letters</a:t>
            </a:r>
          </a:p>
          <a:p>
            <a:pPr lvl="2">
              <a:spcAft>
                <a:spcPts val="1200"/>
              </a:spcAft>
            </a:pPr>
            <a:r>
              <a:rPr lang="en-US" sz="1418"/>
              <a:t>E.g. change.dates( ) is bad, while changeDates( ) is good</a:t>
            </a:r>
          </a:p>
          <a:p>
            <a:endParaRPr lang="en-US" sz="2118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data cleaning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4959" y="1562539"/>
            <a:ext cx="6371000" cy="448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/>
              <a:t>Labelling all variables in your ‘clean dataset’ is very important (requires library memisc)!</a:t>
            </a:r>
          </a:p>
          <a:p>
            <a:pPr marL="7315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/>
              <a:t>description() : short description of the variable, always</a:t>
            </a:r>
          </a:p>
          <a:p>
            <a:pPr marL="7315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/>
              <a:t>wording() : wording of the question, if necessary</a:t>
            </a:r>
          </a:p>
          <a:p>
            <a:pPr marL="7315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/>
              <a:t>labels(): for values of a factor variable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118"/>
          </a:p>
          <a:p>
            <a:pPr marL="274320" indent="-274320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118"/>
              <a:t>Pro-tip: Label the variables exactly how you would want them to appear in a table for publication. This will save you time later when you automate your reports.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8744" y="1237360"/>
            <a:ext cx="2857408" cy="1377238"/>
            <a:chOff x="8303645" y="3268794"/>
            <a:chExt cx="2857408" cy="1377238"/>
          </a:xfrm>
        </p:grpSpPr>
        <p:sp>
          <p:nvSpPr>
            <p:cNvPr id="6" name="Wave 5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Efficiency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and ordering of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3728" y="1466817"/>
            <a:ext cx="6381411" cy="492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Copyright statement comment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Author comment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File description comment, including purpose of program, inputs, and outputs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Dependencies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s</a:t>
            </a:r>
            <a:r>
              <a:rPr lang="en-US"/>
              <a:t>ource ( )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l</a:t>
            </a:r>
            <a:r>
              <a:rPr lang="en-US"/>
              <a:t>ibrary( )</a:t>
            </a:r>
          </a:p>
          <a:p>
            <a:pPr marL="1257300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If it is a specialty package remind yourself which functions you are going to use in case you don’t have that package later, or decided you don’t need to use that function later.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Function definitions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Executed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Comments at the beginning of each 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Comments at the beginning of each function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documents you can produce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257" y="2094726"/>
            <a:ext cx="65063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Interactive interfaces between models and results</a:t>
            </a:r>
          </a:p>
          <a:p>
            <a:pPr lvl="1">
              <a:buFont typeface="Arial"/>
              <a:buChar char="•"/>
            </a:pPr>
            <a:r>
              <a:rPr lang="en-US"/>
              <a:t>Shiny</a:t>
            </a:r>
          </a:p>
          <a:p>
            <a:pPr>
              <a:buFont typeface="Arial"/>
              <a:buChar char="•"/>
            </a:pPr>
            <a:r>
              <a:rPr lang="en-US"/>
              <a:t>Dynamic reports</a:t>
            </a:r>
          </a:p>
          <a:p>
            <a:pPr lvl="1">
              <a:buFont typeface="Arial"/>
              <a:buChar char="•"/>
            </a:pPr>
            <a:r>
              <a:rPr lang="en-US"/>
              <a:t>Knitr = runs chunks of R code and appends results to parallel document</a:t>
            </a:r>
          </a:p>
          <a:p>
            <a:pPr lvl="1">
              <a:buFont typeface="Arial"/>
              <a:buChar char="•"/>
            </a:pPr>
            <a:r>
              <a:rPr lang="en-US"/>
              <a:t>Pandoc = converts  the program to new format</a:t>
            </a:r>
          </a:p>
          <a:p>
            <a:pPr lvl="2">
              <a:buFont typeface="Arial"/>
              <a:buChar char="•"/>
            </a:pPr>
            <a:r>
              <a:rPr lang="en-US"/>
              <a:t>Html</a:t>
            </a:r>
          </a:p>
          <a:p>
            <a:pPr lvl="2">
              <a:buFont typeface="Arial"/>
              <a:buChar char="•"/>
            </a:pPr>
            <a:r>
              <a:rPr lang="en-US"/>
              <a:t>PDF</a:t>
            </a:r>
          </a:p>
          <a:p>
            <a:pPr lvl="2">
              <a:buFont typeface="Arial"/>
              <a:buChar char="•"/>
            </a:pPr>
            <a:r>
              <a:rPr lang="en-US"/>
              <a:t>Word</a:t>
            </a:r>
          </a:p>
          <a:p>
            <a:pPr lvl="2">
              <a:buFont typeface="Arial"/>
              <a:buChar char="•"/>
            </a:pPr>
            <a:r>
              <a:rPr lang="en-US"/>
              <a:t>PDF slide show</a:t>
            </a:r>
          </a:p>
          <a:p>
            <a:pPr lvl="1">
              <a:buFont typeface="Arial"/>
              <a:buChar char="•"/>
            </a:pPr>
            <a:r>
              <a:rPr lang="en-US"/>
              <a:t>Sweave</a:t>
            </a:r>
          </a:p>
          <a:p>
            <a:pPr lvl="2">
              <a:buFont typeface="Arial"/>
              <a:buChar char="•"/>
            </a:pPr>
            <a:r>
              <a:rPr lang="en-US"/>
              <a:t>LaTeX </a:t>
            </a:r>
          </a:p>
          <a:p>
            <a:pPr lvl="2">
              <a:buFont typeface="Arial"/>
              <a:buChar char="•"/>
            </a:pPr>
            <a:r>
              <a:rPr lang="en-US"/>
              <a:t>LyX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your workflow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053" y="1664626"/>
            <a:ext cx="6642380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Transparency: organizes the components of a project logically, making it easy for other observers to understand how everything fits together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Maintainability: facilitates easy modification and adaptation of the project.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Modularity: Discrete tasks are separated into components (scripts), so it is clear where modifications need to be made.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Portability: Makes it easy to move the project to another system or hand over to another person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Reproduciblity: You and others should be able to reproduce the results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/>
              <a:t>Efficiency: The workflow should save you time buy making it easier to debut, and automating as much of the process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RMarkdown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567" y="1847153"/>
            <a:ext cx="7690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hlinkClick r:id="rId2"/>
              </a:rPr>
              <a:t>http://www.kirchkamp.de/oekonometrie/pdf/wf-screen2.pdf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3"/>
              </a:rPr>
              <a:t>http://nicercode.github.io/blog/2013-04-05-projects/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4"/>
              </a:rPr>
              <a:t>http://journals.plos.org/ploscompbiol/article?id=10.1371/journal.pcbi.1000424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5"/>
              </a:rPr>
              <a:t>http://www.carlboettiger.info/2012/05/06/research-workflow.html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6"/>
              </a:rPr>
              <a:t>http://adv-r.had.co.nz/Introduction.html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https://cran.r-project.org/web/packages/rockchalk/vignettes/Rstyle.pdf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 your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/>
              <a:t>Good directory structure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Store all project-related files in one folder on hard-drive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/>
              <a:t>Sub-directories for different aspects of the project</a:t>
            </a:r>
          </a:p>
        </p:txBody>
      </p:sp>
      <p:pic>
        <p:nvPicPr>
          <p:cNvPr id="10" name="Picture 9" descr="Screen Shot 2016-02-10 at 11.08.4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8" y="3219693"/>
            <a:ext cx="8502924" cy="2828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 in more detail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31914" y="1527174"/>
            <a:ext cx="8504238" cy="4834039"/>
          </a:xfrm>
        </p:spPr>
        <p:txBody>
          <a:bodyPr>
            <a:normAutofit fontScale="85000" lnSpcReduction="10000"/>
          </a:bodyPr>
          <a:lstStyle/>
          <a:p>
            <a:pPr marL="1257300" lvl="2" indent="-342900">
              <a:buNone/>
            </a:pPr>
            <a:r>
              <a:rPr lang="en-US" sz="1800"/>
              <a:t>/Data</a:t>
            </a:r>
          </a:p>
          <a:p>
            <a:pPr marL="1714500" lvl="3" indent="-342900">
              <a:buNone/>
            </a:pPr>
            <a:r>
              <a:rPr lang="en-US" sz="1800"/>
              <a:t>/Raw data</a:t>
            </a:r>
          </a:p>
          <a:p>
            <a:pPr marL="1714500" lvl="3" indent="-342900">
              <a:buNone/>
            </a:pPr>
            <a:r>
              <a:rPr lang="en-US" sz="1800"/>
              <a:t>/Cleaned data</a:t>
            </a:r>
          </a:p>
          <a:p>
            <a:pPr marL="1257300" lvl="2" indent="-342900">
              <a:buNone/>
            </a:pPr>
            <a:r>
              <a:rPr lang="en-US" sz="1800"/>
              <a:t>/Code</a:t>
            </a:r>
          </a:p>
          <a:p>
            <a:pPr marL="1714500" lvl="3" indent="-342900">
              <a:buNone/>
            </a:pPr>
            <a:r>
              <a:rPr lang="en-US" sz="1800"/>
              <a:t>/Scripts</a:t>
            </a:r>
          </a:p>
          <a:p>
            <a:pPr marL="1714500" lvl="3" indent="-342900">
              <a:buNone/>
            </a:pPr>
            <a:r>
              <a:rPr lang="en-US" sz="1800"/>
              <a:t>/Rmarkdown</a:t>
            </a:r>
          </a:p>
          <a:p>
            <a:pPr marL="1714500" lvl="3" indent="-342900">
              <a:buNone/>
            </a:pPr>
            <a:r>
              <a:rPr lang="en-US" sz="1800"/>
              <a:t>/Do files</a:t>
            </a:r>
          </a:p>
          <a:p>
            <a:pPr marL="1257300" lvl="2" indent="-342900">
              <a:buNone/>
            </a:pPr>
            <a:r>
              <a:rPr lang="en-US" sz="1800"/>
              <a:t>/Graphics</a:t>
            </a:r>
          </a:p>
          <a:p>
            <a:pPr marL="1714500" lvl="3" indent="-342900"/>
            <a:r>
              <a:rPr lang="en-US" sz="1800"/>
              <a:t>Saved plots as PNG or PDF</a:t>
            </a:r>
          </a:p>
          <a:p>
            <a:pPr marL="1257300" lvl="2" indent="-342900">
              <a:buNone/>
            </a:pPr>
            <a:r>
              <a:rPr lang="en-US" sz="1800"/>
              <a:t>/Results</a:t>
            </a:r>
          </a:p>
          <a:p>
            <a:pPr marL="1714500" lvl="3" indent="-342900"/>
            <a:r>
              <a:rPr lang="en-US" sz="1800"/>
              <a:t>Html reports</a:t>
            </a:r>
          </a:p>
          <a:p>
            <a:pPr marL="1714500" lvl="3" indent="-342900"/>
            <a:r>
              <a:rPr lang="en-US" sz="1800"/>
              <a:t>Latex for word documents with outputs of data aggregation</a:t>
            </a:r>
          </a:p>
          <a:p>
            <a:pPr marL="1257300" lvl="2" indent="-342900">
              <a:buNone/>
            </a:pPr>
            <a:r>
              <a:rPr lang="en-US" sz="1800"/>
              <a:t>/Documents</a:t>
            </a:r>
          </a:p>
          <a:p>
            <a:pPr marL="1714500" lvl="3" indent="-342900">
              <a:buNone/>
            </a:pPr>
            <a:r>
              <a:rPr lang="en-US" sz="1800"/>
              <a:t>/Manusctipts</a:t>
            </a:r>
          </a:p>
          <a:p>
            <a:pPr marL="1714500" lvl="3" indent="-342900">
              <a:buNone/>
            </a:pPr>
            <a:r>
              <a:rPr lang="en-US" sz="1800"/>
              <a:t>/Presentation Slides</a:t>
            </a:r>
          </a:p>
          <a:p>
            <a:pPr marL="1257300" lvl="2" indent="-342900">
              <a:buNone/>
            </a:pPr>
            <a:r>
              <a:rPr lang="en-US" sz="1800"/>
              <a:t>/Literature</a:t>
            </a:r>
          </a:p>
          <a:p>
            <a:pPr marL="1714500" lvl="3" indent="-342900"/>
            <a:r>
              <a:rPr lang="en-US" sz="1800"/>
              <a:t>Key papers relevant to this particular project</a:t>
            </a:r>
          </a:p>
          <a:p>
            <a:pPr marL="1257300" lvl="2" indent="-342900">
              <a:buNone/>
            </a:pPr>
            <a:r>
              <a:rPr lang="en-US" sz="1800"/>
              <a:t>/Web</a:t>
            </a:r>
          </a:p>
          <a:p>
            <a:pPr marL="1714500" lvl="3" indent="-342900"/>
            <a:r>
              <a:rPr lang="en-US" sz="1800"/>
              <a:t>Holds content for web site</a:t>
            </a:r>
          </a:p>
          <a:p>
            <a:endParaRPr lang="en-US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079837" y="1562448"/>
            <a:ext cx="1481619" cy="68197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155"/>
              <a:gd name="adj6" fmla="val -1339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79837" y="1703544"/>
            <a:ext cx="148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Read-only</a:t>
            </a:r>
          </a:p>
        </p:txBody>
      </p:sp>
      <p:sp>
        <p:nvSpPr>
          <p:cNvPr id="11" name="Line Callout 2 (Border and Accent Bar) 10"/>
          <p:cNvSpPr/>
          <p:nvPr/>
        </p:nvSpPr>
        <p:spPr>
          <a:xfrm>
            <a:off x="6044065" y="2751431"/>
            <a:ext cx="2281223" cy="115230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22"/>
              <a:gd name="adj6" fmla="val -115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4065" y="2833737"/>
            <a:ext cx="228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Modifiable, </a:t>
            </a:r>
          </a:p>
          <a:p>
            <a:pPr algn="ctr"/>
            <a:r>
              <a:rPr lang="en-US"/>
              <a:t>Can be easily re-generated with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/Code Folder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448" y="1891556"/>
            <a:ext cx="7442197" cy="3646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/Code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/Scripts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Importing raw data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Cleaning/fixing data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Exclusions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Any other transformations of dataset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Creating new variables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Imputation for missing data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Analysis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Functions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r>
              <a:rPr lang="en-US">
                <a:solidFill>
                  <a:schemeClr val="tx2"/>
                </a:solidFill>
              </a:rPr>
              <a:t>Tables and figures for final manuscript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27359" y="1622639"/>
            <a:ext cx="2857408" cy="1377238"/>
            <a:chOff x="8303645" y="3268794"/>
            <a:chExt cx="2857408" cy="1377238"/>
          </a:xfrm>
        </p:grpSpPr>
        <p:sp>
          <p:nvSpPr>
            <p:cNvPr id="10" name="Wave 9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Transparency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4548" y="1720840"/>
            <a:ext cx="639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Multiple people can work on one project, simultaneously without getting 'conflicted copies’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Access to historical versions of the file before different edits were made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Undo specific edits without loosing all work that has been done previously </a:t>
            </a:r>
            <a:r>
              <a:rPr lang="en-US" dirty="0">
                <a:sym typeface="Wingdings"/>
              </a:rPr>
              <a:t> Encourages experimentation</a:t>
            </a: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At any point in time you can see who made what edits and when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/>
              <a:t>Facilitates backup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78744" y="1931733"/>
            <a:ext cx="2857408" cy="1377238"/>
            <a:chOff x="8303645" y="3268794"/>
            <a:chExt cx="2857408" cy="1377238"/>
          </a:xfrm>
        </p:grpSpPr>
        <p:sp>
          <p:nvSpPr>
            <p:cNvPr id="8" name="Wave 7"/>
            <p:cNvSpPr/>
            <p:nvPr/>
          </p:nvSpPr>
          <p:spPr>
            <a:xfrm>
              <a:off x="8303645" y="3268794"/>
              <a:ext cx="2857408" cy="1377238"/>
            </a:xfrm>
            <a:prstGeom prst="wav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03645" y="3676953"/>
              <a:ext cx="2857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Reproducibility</a:t>
              </a:r>
              <a:endPara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752" y="1328682"/>
            <a:ext cx="732976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ZA" dirty="0"/>
              <a:t>Git is an open source version control system that offers source code management</a:t>
            </a:r>
          </a:p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r>
              <a:rPr lang="en-US" dirty="0" smtClean="0"/>
              <a:t>GitHub</a:t>
            </a:r>
            <a:r>
              <a:rPr lang="en-US" dirty="0"/>
              <a:t> is a web-based Git repository hosting service</a:t>
            </a:r>
          </a:p>
          <a:p>
            <a:pPr marL="800100" lvl="1" indent="-342900">
              <a:spcAft>
                <a:spcPts val="1200"/>
              </a:spcAft>
              <a:buSzPct val="80000"/>
              <a:buFont typeface="Arial"/>
              <a:buChar char="•"/>
            </a:pPr>
            <a:endParaRPr lang="en-US" dirty="0"/>
          </a:p>
        </p:txBody>
      </p:sp>
      <p:pic>
        <p:nvPicPr>
          <p:cNvPr id="17" name="Picture 16" descr="Screen Shot 2016-02-10 at 12.45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" y="2563239"/>
            <a:ext cx="8836152" cy="4294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Git Commands Chart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8247" y="2070746"/>
            <a:ext cx="7928810" cy="3573203"/>
            <a:chOff x="467819" y="1518120"/>
            <a:chExt cx="9804712" cy="4388760"/>
          </a:xfrm>
        </p:grpSpPr>
        <p:sp>
          <p:nvSpPr>
            <p:cNvPr id="6" name="CustomShape 2"/>
            <p:cNvSpPr/>
            <p:nvPr/>
          </p:nvSpPr>
          <p:spPr>
            <a:xfrm>
              <a:off x="1152360" y="4545360"/>
              <a:ext cx="2241000" cy="1361520"/>
            </a:xfrm>
            <a:prstGeom prst="rect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Local Repository 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 </a:t>
              </a:r>
              <a:endParaRPr dirty="0"/>
            </a:p>
          </p:txBody>
        </p:sp>
        <p:sp>
          <p:nvSpPr>
            <p:cNvPr id="7" name="CustomShape 3"/>
            <p:cNvSpPr/>
            <p:nvPr/>
          </p:nvSpPr>
          <p:spPr>
            <a:xfrm>
              <a:off x="7878891" y="1518120"/>
              <a:ext cx="2393640" cy="1021320"/>
            </a:xfrm>
            <a:prstGeom prst="rect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 Web Interface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Repository 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ZA" sz="1600" b="1" dirty="0">
                  <a:solidFill>
                    <a:srgbClr val="000000"/>
                  </a:solidFill>
                  <a:latin typeface="Trebuchet MS"/>
                </a:rPr>
                <a:t>(On GitHub)</a:t>
              </a:r>
              <a:endParaRPr dirty="0"/>
            </a:p>
          </p:txBody>
        </p:sp>
        <p:sp>
          <p:nvSpPr>
            <p:cNvPr id="8" name="CustomShape 4"/>
            <p:cNvSpPr/>
            <p:nvPr/>
          </p:nvSpPr>
          <p:spPr>
            <a:xfrm>
              <a:off x="467819" y="3675780"/>
              <a:ext cx="1369081" cy="562680"/>
            </a:xfrm>
            <a:prstGeom prst="rect">
              <a:avLst/>
            </a:prstGeom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Commit</a:t>
              </a:r>
              <a:endParaRPr dirty="0"/>
            </a:p>
          </p:txBody>
        </p:sp>
        <p:sp>
          <p:nvSpPr>
            <p:cNvPr id="9" name="CustomShape 5"/>
            <p:cNvSpPr/>
            <p:nvPr/>
          </p:nvSpPr>
          <p:spPr>
            <a:xfrm rot="10800000" flipV="1">
              <a:off x="3394080" y="2372607"/>
              <a:ext cx="4463280" cy="229032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0" name="CustomShape 6"/>
            <p:cNvSpPr/>
            <p:nvPr/>
          </p:nvSpPr>
          <p:spPr>
            <a:xfrm rot="20607000">
              <a:off x="3530160" y="1807200"/>
              <a:ext cx="1819800" cy="509040"/>
            </a:xfrm>
            <a:prstGeom prst="ellipse">
              <a:avLst/>
            </a:prstGeom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Clone</a:t>
              </a:r>
              <a:endParaRPr dirty="0"/>
            </a:p>
          </p:txBody>
        </p:sp>
        <p:sp>
          <p:nvSpPr>
            <p:cNvPr id="11" name="CustomShape 7"/>
            <p:cNvSpPr/>
            <p:nvPr/>
          </p:nvSpPr>
          <p:spPr>
            <a:xfrm rot="20607000">
              <a:off x="4059000" y="3093717"/>
              <a:ext cx="1748160" cy="541080"/>
            </a:xfrm>
            <a:prstGeom prst="ellipse">
              <a:avLst/>
            </a:prstGeom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ZA" b="1">
                  <a:solidFill>
                    <a:srgbClr val="000000"/>
                  </a:solidFill>
                  <a:latin typeface="Trebuchet MS"/>
                </a:rPr>
                <a:t>Pull</a:t>
              </a:r>
              <a:endParaRPr/>
            </a:p>
          </p:txBody>
        </p:sp>
        <p:sp>
          <p:nvSpPr>
            <p:cNvPr id="12" name="CustomShape 8"/>
            <p:cNvSpPr/>
            <p:nvPr/>
          </p:nvSpPr>
          <p:spPr>
            <a:xfrm rot="20607000">
              <a:off x="4931280" y="4676055"/>
              <a:ext cx="1819800" cy="509040"/>
            </a:xfrm>
            <a:prstGeom prst="ellipse">
              <a:avLst/>
            </a:prstGeom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ZA" b="1" dirty="0">
                  <a:solidFill>
                    <a:srgbClr val="000000"/>
                  </a:solidFill>
                  <a:latin typeface="Trebuchet MS"/>
                </a:rPr>
                <a:t>Push</a:t>
              </a:r>
              <a:endParaRPr dirty="0"/>
            </a:p>
          </p:txBody>
        </p:sp>
        <p:sp>
          <p:nvSpPr>
            <p:cNvPr id="13" name="CustomShape 9"/>
            <p:cNvSpPr/>
            <p:nvPr/>
          </p:nvSpPr>
          <p:spPr>
            <a:xfrm flipV="1">
              <a:off x="3445565" y="2585022"/>
              <a:ext cx="5976000" cy="3035160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</p:grpSp>
      <p:sp>
        <p:nvSpPr>
          <p:cNvPr id="21" name="CustomShape 10"/>
          <p:cNvSpPr/>
          <p:nvPr/>
        </p:nvSpPr>
        <p:spPr>
          <a:xfrm flipH="1">
            <a:off x="2126643" y="2151408"/>
            <a:ext cx="11504520" cy="4726440"/>
          </a:xfrm>
          <a:prstGeom prst="arc">
            <a:avLst>
              <a:gd name="adj1" fmla="val 17890702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3484</TotalTime>
  <Words>1672</Words>
  <Application>Microsoft Macintosh PowerPoint</Application>
  <PresentationFormat>On-screen Show (4:3)</PresentationFormat>
  <Paragraphs>222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Goal-oriented Workflow using Rstudio</vt:lpstr>
      <vt:lpstr>What is ‘workflow’?</vt:lpstr>
      <vt:lpstr>Goals of your workflow </vt:lpstr>
      <vt:lpstr>Organize your project</vt:lpstr>
      <vt:lpstr>Directory structure in more detail</vt:lpstr>
      <vt:lpstr>/Code Folder</vt:lpstr>
      <vt:lpstr>Version Control</vt:lpstr>
      <vt:lpstr>What is Git?</vt:lpstr>
      <vt:lpstr>Basic Git Commands Chart</vt:lpstr>
      <vt:lpstr> Directions for Adding Git to the Workflow</vt:lpstr>
      <vt:lpstr>Git Directions Continued</vt:lpstr>
      <vt:lpstr>Quick Side Note about ‘Projects’ in Rstudio</vt:lpstr>
      <vt:lpstr>Slide 13</vt:lpstr>
      <vt:lpstr>Git Directions Continued</vt:lpstr>
      <vt:lpstr>Slide 15</vt:lpstr>
      <vt:lpstr>Helpful websites for this process</vt:lpstr>
      <vt:lpstr>Good Style</vt:lpstr>
      <vt:lpstr>R Style Guide</vt:lpstr>
      <vt:lpstr>Indentation and line lengths</vt:lpstr>
      <vt:lpstr>Spacing</vt:lpstr>
      <vt:lpstr>Curly braces</vt:lpstr>
      <vt:lpstr>Conventions for naming files</vt:lpstr>
      <vt:lpstr>Conventions for naming variables</vt:lpstr>
      <vt:lpstr>Conventions for naming functions</vt:lpstr>
      <vt:lpstr>A note on data cleaning</vt:lpstr>
      <vt:lpstr>Layout and ordering of code</vt:lpstr>
      <vt:lpstr>Comments at the beginning of each file</vt:lpstr>
      <vt:lpstr>Comments at the beginning of each function</vt:lpstr>
      <vt:lpstr>Types of documents you can produce</vt:lpstr>
      <vt:lpstr>RMarkdown</vt:lpstr>
      <vt:lpstr>YAML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Roxanne Beauclair</dc:creator>
  <cp:lastModifiedBy>Roxanne Beauclair</cp:lastModifiedBy>
  <cp:revision>40</cp:revision>
  <dcterms:created xsi:type="dcterms:W3CDTF">2016-02-11T05:11:33Z</dcterms:created>
  <dcterms:modified xsi:type="dcterms:W3CDTF">2016-02-11T13:52:14Z</dcterms:modified>
</cp:coreProperties>
</file>