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73" r:id="rId2"/>
    <p:sldId id="261" r:id="rId3"/>
    <p:sldId id="266" r:id="rId4"/>
    <p:sldId id="267" r:id="rId5"/>
    <p:sldId id="268" r:id="rId6"/>
    <p:sldId id="274" r:id="rId7"/>
    <p:sldId id="263" r:id="rId8"/>
    <p:sldId id="264" r:id="rId9"/>
    <p:sldId id="272" r:id="rId10"/>
    <p:sldId id="262" r:id="rId11"/>
    <p:sldId id="270" r:id="rId12"/>
    <p:sldId id="271" r:id="rId13"/>
    <p:sldId id="256" r:id="rId14"/>
    <p:sldId id="257" r:id="rId15"/>
    <p:sldId id="25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E4C2-06F6-014F-9EF9-1362239734F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E4C2-06F6-014F-9EF9-1362239734F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E4C2-06F6-014F-9EF9-1362239734F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E4C2-06F6-014F-9EF9-1362239734F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E4C2-06F6-014F-9EF9-1362239734F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E4C2-06F6-014F-9EF9-1362239734F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E4C2-06F6-014F-9EF9-1362239734F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E4C2-06F6-014F-9EF9-1362239734F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E4C2-06F6-014F-9EF9-1362239734F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E4C2-06F6-014F-9EF9-1362239734F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80C8-9CD8-CB44-92F4-3321114125F6}" type="datetimeFigureOut">
              <a:rPr lang="en-US"/>
              <a:pPr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E4C2-06F6-014F-9EF9-1362239734F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780C8-9CD8-CB44-92F4-3321114125F6}" type="datetimeFigureOut">
              <a:rPr lang="en-US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E4C2-06F6-014F-9EF9-1362239734F7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nicercode.github.io/blog/2013-04-05-projects/" TargetMode="External"/><Relationship Id="rId4" Type="http://schemas.openxmlformats.org/officeDocument/2006/relationships/hyperlink" Target="http://journals.plos.org/ploscompbiol/article?id=10.1371/journal.pcbi.1000424" TargetMode="External"/><Relationship Id="rId5" Type="http://schemas.openxmlformats.org/officeDocument/2006/relationships/hyperlink" Target="http://www.carlboettiger.info/2012/05/06/research-workflow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kirchkamp.de/oekonometrie/pdf/wf-screen2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‘workflow’?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4877" y="1417638"/>
            <a:ext cx="7931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Deciding where to put data?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How to refer to files in a script?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How to run scripts?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How to produce and collect report results?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 and ordering of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8042" y="1664626"/>
            <a:ext cx="794875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Copyright statement comment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Author comment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File description comment, including purpose of program, inputs, and outputs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Function definitions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source( ) and library( ) statements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If it is a specialty package remind yourself which functions you are going to use in case you don’t have that package later, or decided you don’t need to use that function later.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Function definitions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Executed statements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42710" y="550594"/>
            <a:ext cx="12966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200"/>
              <a:t>Rule of Modularity</a:t>
            </a:r>
          </a:p>
          <a:p>
            <a:pPr>
              <a:buFont typeface="Arial"/>
              <a:buChar char="•"/>
            </a:pPr>
            <a:r>
              <a:rPr lang="en-US" sz="1200"/>
              <a:t>Rule  of Composition</a:t>
            </a:r>
          </a:p>
          <a:p>
            <a:pPr>
              <a:buFont typeface="Arial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Comments at the beginning of each file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Comments at the beginning of each function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Types of documents you can produce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7257" y="2094726"/>
            <a:ext cx="65063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Interactive interfaces between models and results</a:t>
            </a:r>
          </a:p>
          <a:p>
            <a:pPr lvl="1">
              <a:buFont typeface="Arial"/>
              <a:buChar char="•"/>
            </a:pPr>
            <a:r>
              <a:rPr lang="en-US"/>
              <a:t>Shiny</a:t>
            </a:r>
          </a:p>
          <a:p>
            <a:pPr>
              <a:buFont typeface="Arial"/>
              <a:buChar char="•"/>
            </a:pPr>
            <a:r>
              <a:rPr lang="en-US"/>
              <a:t>Dynamic reports</a:t>
            </a:r>
          </a:p>
          <a:p>
            <a:pPr lvl="1">
              <a:buFont typeface="Arial"/>
              <a:buChar char="•"/>
            </a:pPr>
            <a:r>
              <a:rPr lang="en-US"/>
              <a:t>Knitr = runs chunks of R code and appends results to parallel document</a:t>
            </a:r>
          </a:p>
          <a:p>
            <a:pPr lvl="1">
              <a:buFont typeface="Arial"/>
              <a:buChar char="•"/>
            </a:pPr>
            <a:r>
              <a:rPr lang="en-US"/>
              <a:t>Pandoc = converts  the program to new format</a:t>
            </a:r>
          </a:p>
          <a:p>
            <a:pPr lvl="2">
              <a:buFont typeface="Arial"/>
              <a:buChar char="•"/>
            </a:pPr>
            <a:r>
              <a:rPr lang="en-US"/>
              <a:t>Html</a:t>
            </a:r>
          </a:p>
          <a:p>
            <a:pPr lvl="2">
              <a:buFont typeface="Arial"/>
              <a:buChar char="•"/>
            </a:pPr>
            <a:r>
              <a:rPr lang="en-US"/>
              <a:t>PDF</a:t>
            </a:r>
          </a:p>
          <a:p>
            <a:pPr lvl="2">
              <a:buFont typeface="Arial"/>
              <a:buChar char="•"/>
            </a:pPr>
            <a:r>
              <a:rPr lang="en-US"/>
              <a:t>Word</a:t>
            </a:r>
          </a:p>
          <a:p>
            <a:pPr lvl="2">
              <a:buFont typeface="Arial"/>
              <a:buChar char="•"/>
            </a:pPr>
            <a:r>
              <a:rPr lang="en-US"/>
              <a:t>PDF slide show</a:t>
            </a:r>
          </a:p>
          <a:p>
            <a:pPr lvl="1">
              <a:buFont typeface="Arial"/>
              <a:buChar char="•"/>
            </a:pPr>
            <a:r>
              <a:rPr lang="en-US"/>
              <a:t>Sweave</a:t>
            </a:r>
          </a:p>
          <a:p>
            <a:pPr lvl="2">
              <a:buFont typeface="Arial"/>
              <a:buChar char="•"/>
            </a:pPr>
            <a:r>
              <a:rPr lang="en-US"/>
              <a:t>LaTeX </a:t>
            </a:r>
          </a:p>
          <a:p>
            <a:pPr lvl="2">
              <a:buFont typeface="Arial"/>
              <a:buChar char="•"/>
            </a:pPr>
            <a:r>
              <a:rPr lang="en-US"/>
              <a:t>LyX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RMarkdown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2567" y="1847153"/>
            <a:ext cx="769086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>
                <a:hlinkClick r:id="rId2"/>
              </a:rPr>
              <a:t>http://www.kirchkamp.de/oekonometrie/pdf/wf-screen2.pdf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>
                <a:hlinkClick r:id="rId3"/>
              </a:rPr>
              <a:t>http://nicercode.github.io/blog/2013-04-05-projects/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>
                <a:hlinkClick r:id="rId4"/>
              </a:rPr>
              <a:t>http://journals.plos.org/ploscompbiol/article?id=10.1371/journal.pcbi.1000424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>
                <a:hlinkClick r:id="rId5"/>
              </a:rPr>
              <a:t>http://www.carlboettiger.info/2012/05/06/research-workflow.html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http://adv-r.had.co.nz/Introduction.html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of workflow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5053" y="1664626"/>
            <a:ext cx="66423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Transparency: organizes the components of a project logically, making it easy for other observers to understand how everything fits together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Maintainability: facilitates easy modification and adaptation of the project. 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Modularity: Discrete tasks are separated into components (scripts), so it is clear where modifications need to be made.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Portability: Makes it easy to move the project to another system or hand over to another person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Reproduciblity: You and others should be able to reproduce the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Efficiency: The workflow should save you time buy making it easier to debut, and automating as much of the process as possible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Organize your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8229600" cy="489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200"/>
              <a:t>Have a good directory structure</a:t>
            </a:r>
          </a:p>
          <a:p>
            <a:pPr marL="800100" lvl="1" indent="-342900">
              <a:buFont typeface="Arial"/>
              <a:buChar char="•"/>
            </a:pPr>
            <a:r>
              <a:rPr lang="en-US" sz="1200"/>
              <a:t>Store all project-related files in one folder on hard-drive (or Git is even better!)</a:t>
            </a:r>
          </a:p>
          <a:p>
            <a:pPr marL="800100" lvl="1" indent="-342900">
              <a:buFont typeface="Arial"/>
              <a:buChar char="•"/>
            </a:pPr>
            <a:endParaRPr lang="en-US" sz="1200"/>
          </a:p>
          <a:p>
            <a:pPr marL="1257300" lvl="2" indent="-342900">
              <a:buFont typeface="Arial"/>
              <a:buChar char="•"/>
            </a:pPr>
            <a:r>
              <a:rPr lang="en-US" sz="1200"/>
              <a:t>/Users/roxannebeauclair/Documents/Analytical Projects/SACEMA/RepoWorkFlow</a:t>
            </a:r>
          </a:p>
          <a:p>
            <a:pPr marL="800100" lvl="1" indent="-342900">
              <a:buFont typeface="Arial"/>
              <a:buChar char="•"/>
            </a:pPr>
            <a:endParaRPr lang="en-US" sz="1200"/>
          </a:p>
          <a:p>
            <a:pPr marL="800100" lvl="1" indent="-342900">
              <a:buFont typeface="Arial"/>
              <a:buChar char="•"/>
            </a:pPr>
            <a:r>
              <a:rPr lang="en-US" sz="1200"/>
              <a:t>Sub-directories for different aspects of the project</a:t>
            </a:r>
          </a:p>
          <a:p>
            <a:pPr marL="1257300" lvl="2" indent="-342900">
              <a:buFont typeface="Arial"/>
              <a:buChar char="•"/>
            </a:pPr>
            <a:r>
              <a:rPr lang="en-US" sz="1200"/>
              <a:t>/Data</a:t>
            </a:r>
          </a:p>
          <a:p>
            <a:pPr marL="1714500" lvl="3" indent="-342900">
              <a:buFont typeface="Arial"/>
              <a:buChar char="•"/>
            </a:pPr>
            <a:r>
              <a:rPr lang="en-US" sz="1200"/>
              <a:t>/Raw data</a:t>
            </a:r>
          </a:p>
          <a:p>
            <a:pPr marL="1714500" lvl="3" indent="-342900">
              <a:buFont typeface="Arial"/>
              <a:buChar char="•"/>
            </a:pPr>
            <a:r>
              <a:rPr lang="en-US" sz="1200"/>
              <a:t>/Cleaned data</a:t>
            </a:r>
          </a:p>
          <a:p>
            <a:pPr marL="1257300" lvl="2" indent="-342900">
              <a:buFont typeface="Arial"/>
              <a:buChar char="•"/>
            </a:pPr>
            <a:r>
              <a:rPr lang="en-US" sz="1200"/>
              <a:t>/Code</a:t>
            </a:r>
          </a:p>
          <a:p>
            <a:pPr marL="1714500" lvl="3" indent="-342900">
              <a:buFont typeface="Arial"/>
              <a:buChar char="•"/>
            </a:pPr>
            <a:r>
              <a:rPr lang="en-US" sz="1200"/>
              <a:t>/Scripts</a:t>
            </a:r>
          </a:p>
          <a:p>
            <a:pPr marL="1714500" lvl="3" indent="-342900">
              <a:buFont typeface="Arial"/>
              <a:buChar char="•"/>
            </a:pPr>
            <a:r>
              <a:rPr lang="en-US" sz="1200"/>
              <a:t>/Rmarkdown</a:t>
            </a:r>
          </a:p>
          <a:p>
            <a:pPr marL="1714500" lvl="3" indent="-342900">
              <a:buFont typeface="Arial"/>
              <a:buChar char="•"/>
            </a:pPr>
            <a:r>
              <a:rPr lang="en-US" sz="1200"/>
              <a:t>/Do files</a:t>
            </a:r>
          </a:p>
          <a:p>
            <a:pPr marL="1257300" lvl="2" indent="-342900">
              <a:buFont typeface="Arial"/>
              <a:buChar char="•"/>
            </a:pPr>
            <a:r>
              <a:rPr lang="en-US" sz="1200"/>
              <a:t>/Graphics</a:t>
            </a:r>
          </a:p>
          <a:p>
            <a:pPr marL="1714500" lvl="3" indent="-342900">
              <a:buFont typeface="Arial"/>
              <a:buChar char="•"/>
            </a:pPr>
            <a:r>
              <a:rPr lang="en-US" sz="1200"/>
              <a:t>Saved plots as PNG or PDF</a:t>
            </a:r>
          </a:p>
          <a:p>
            <a:pPr marL="1257300" lvl="2" indent="-342900">
              <a:buFont typeface="Arial"/>
              <a:buChar char="•"/>
            </a:pPr>
            <a:r>
              <a:rPr lang="en-US" sz="1200"/>
              <a:t>/Results</a:t>
            </a:r>
          </a:p>
          <a:p>
            <a:pPr marL="1714500" lvl="3" indent="-342900">
              <a:buFont typeface="Arial"/>
              <a:buChar char="•"/>
            </a:pPr>
            <a:r>
              <a:rPr lang="en-US" sz="1200"/>
              <a:t>Html reports</a:t>
            </a:r>
          </a:p>
          <a:p>
            <a:pPr marL="1714500" lvl="3" indent="-342900">
              <a:buFont typeface="Arial"/>
              <a:buChar char="•"/>
            </a:pPr>
            <a:r>
              <a:rPr lang="en-US" sz="1200"/>
              <a:t>Latex for word documents with outputs of data aggregation</a:t>
            </a:r>
          </a:p>
          <a:p>
            <a:pPr marL="1257300" lvl="2" indent="-342900">
              <a:buFont typeface="Arial"/>
              <a:buChar char="•"/>
            </a:pPr>
            <a:r>
              <a:rPr lang="en-US" sz="1200"/>
              <a:t>/Documents</a:t>
            </a:r>
          </a:p>
          <a:p>
            <a:pPr marL="1714500" lvl="3" indent="-342900">
              <a:buFont typeface="Arial"/>
              <a:buChar char="•"/>
            </a:pPr>
            <a:r>
              <a:rPr lang="en-US" sz="1200"/>
              <a:t>/Manusctipts</a:t>
            </a:r>
          </a:p>
          <a:p>
            <a:pPr marL="1714500" lvl="3" indent="-342900">
              <a:buFont typeface="Arial"/>
              <a:buChar char="•"/>
            </a:pPr>
            <a:r>
              <a:rPr lang="en-US" sz="1200"/>
              <a:t>/Presentation Slides</a:t>
            </a:r>
          </a:p>
          <a:p>
            <a:pPr marL="1257300" lvl="2" indent="-342900">
              <a:buFont typeface="Arial"/>
              <a:buChar char="•"/>
            </a:pPr>
            <a:r>
              <a:rPr lang="en-US" sz="1200"/>
              <a:t>/Literature</a:t>
            </a:r>
          </a:p>
          <a:p>
            <a:pPr marL="1714500" lvl="3" indent="-342900">
              <a:buFont typeface="Arial"/>
              <a:buChar char="•"/>
            </a:pPr>
            <a:r>
              <a:rPr lang="en-US" sz="1200"/>
              <a:t>Key papers relevant to this particular project</a:t>
            </a:r>
          </a:p>
          <a:p>
            <a:pPr marL="1257300" lvl="2" indent="-342900">
              <a:buFont typeface="Arial"/>
              <a:buChar char="•"/>
            </a:pPr>
            <a:r>
              <a:rPr lang="en-US" sz="1200"/>
              <a:t>/Web</a:t>
            </a:r>
          </a:p>
          <a:p>
            <a:pPr marL="1714500" lvl="3" indent="-342900">
              <a:buFont typeface="Arial"/>
              <a:buChar char="•"/>
            </a:pPr>
            <a:r>
              <a:rPr lang="en-US" sz="1200"/>
              <a:t>Holds content for web site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483111" y="1278798"/>
            <a:ext cx="1483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Never touched, read only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483111" y="2495433"/>
            <a:ext cx="14831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Can be modified, deleted because they can easily be re-generated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/Code Folder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1448" y="1891556"/>
            <a:ext cx="744219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Arial"/>
              <a:buChar char="•"/>
            </a:pPr>
            <a:r>
              <a:rPr lang="en-US" sz="1200"/>
              <a:t>/Code</a:t>
            </a:r>
          </a:p>
          <a:p>
            <a:pPr marL="1714500" lvl="3" indent="-342900">
              <a:buFont typeface="Arial"/>
              <a:buChar char="•"/>
            </a:pPr>
            <a:r>
              <a:rPr lang="en-US" sz="1200"/>
              <a:t>/Scripts</a:t>
            </a:r>
          </a:p>
          <a:p>
            <a:pPr marL="2171700" lvl="4" indent="-342900">
              <a:buFont typeface="Arial"/>
              <a:buChar char="•"/>
            </a:pPr>
            <a:r>
              <a:rPr lang="en-US" sz="1200"/>
              <a:t>Importing raw data</a:t>
            </a:r>
          </a:p>
          <a:p>
            <a:pPr marL="2171700" lvl="4" indent="-342900">
              <a:buFont typeface="Arial"/>
              <a:buChar char="•"/>
            </a:pPr>
            <a:r>
              <a:rPr lang="en-US" sz="1200"/>
              <a:t>Cleaning/fixing data</a:t>
            </a:r>
          </a:p>
          <a:p>
            <a:pPr marL="2171700" lvl="4" indent="-342900">
              <a:buFont typeface="Arial"/>
              <a:buChar char="•"/>
            </a:pPr>
            <a:r>
              <a:rPr lang="en-US" sz="1200"/>
              <a:t>Exclusions</a:t>
            </a:r>
          </a:p>
          <a:p>
            <a:pPr marL="2171700" lvl="4" indent="-342900">
              <a:buFont typeface="Arial"/>
              <a:buChar char="•"/>
            </a:pPr>
            <a:r>
              <a:rPr lang="en-US" sz="1200"/>
              <a:t>Any other transformations of dataset</a:t>
            </a:r>
          </a:p>
          <a:p>
            <a:pPr marL="2628900" lvl="5" indent="-342900">
              <a:buFont typeface="Arial"/>
              <a:buChar char="•"/>
            </a:pPr>
            <a:r>
              <a:rPr lang="en-US" sz="1200"/>
              <a:t>Creating new variables</a:t>
            </a:r>
          </a:p>
          <a:p>
            <a:pPr marL="2628900" lvl="5" indent="-342900">
              <a:buFont typeface="Arial"/>
              <a:buChar char="•"/>
            </a:pPr>
            <a:r>
              <a:rPr lang="en-US" sz="1200"/>
              <a:t>Imputation for missing data</a:t>
            </a:r>
          </a:p>
          <a:p>
            <a:pPr marL="2171700" lvl="4" indent="-342900">
              <a:buFont typeface="Arial"/>
              <a:buChar char="•"/>
            </a:pPr>
            <a:r>
              <a:rPr lang="en-US" sz="1200"/>
              <a:t>Analysis</a:t>
            </a:r>
          </a:p>
          <a:p>
            <a:pPr marL="2171700" lvl="4" indent="-342900">
              <a:buFont typeface="Arial"/>
              <a:buChar char="•"/>
            </a:pPr>
            <a:r>
              <a:rPr lang="en-US" sz="1200"/>
              <a:t>Functions</a:t>
            </a:r>
          </a:p>
          <a:p>
            <a:pPr marL="2171700" lvl="4" indent="-342900">
              <a:buFont typeface="Arial"/>
              <a:buChar char="•"/>
            </a:pPr>
            <a:r>
              <a:rPr lang="en-US" sz="1200"/>
              <a:t>Tables and figures for final manuscript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378234" y="861413"/>
            <a:ext cx="116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Transparency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 Control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457200" y="1838273"/>
            <a:ext cx="8596440" cy="443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Multiple people can work on one project, simultaneously without getting 'conflicted copies’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sz="2400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Access to historical versions of the file before different edits were made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sz="2400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Undo specific edits without loosing all work that has been done previously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sz="2400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At any point in time you can see who made what edits and when</a:t>
            </a:r>
            <a:endParaRPr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1518634" y="879174"/>
            <a:ext cx="151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Maintainability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7960" y="1417638"/>
            <a:ext cx="7808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Create GitHub profile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Open R studio and create a new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Open new script and start making changes.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Save script on the new project directory.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Style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898" y="2680469"/>
            <a:ext cx="3981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“Good coding style is lke using correct punctuation. You can manage without it, but it sure makes things easier to read.” </a:t>
            </a:r>
          </a:p>
          <a:p>
            <a:r>
              <a:rPr lang="en-US"/>
              <a:t>—Hadley Wickham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07187" y="399624"/>
            <a:ext cx="1314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200"/>
              <a:t>Rule of 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5924" y="825891"/>
            <a:ext cx="7699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Indentation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&lt;- operator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Blank spaces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} else {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Conventions for naming 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Conventions for naming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Lines 80 chars or less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 on data cleaning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4589" y="1616259"/>
            <a:ext cx="732674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Labelling all variables in your ‘clean dataset’ is very important (requires library memisc)!</a:t>
            </a:r>
          </a:p>
          <a:p>
            <a:pPr>
              <a:buFont typeface="Arial"/>
              <a:buChar char="•"/>
            </a:pPr>
            <a:r>
              <a:rPr lang="en-US"/>
              <a:t> description() : short description of the variable, always</a:t>
            </a:r>
          </a:p>
          <a:p>
            <a:pPr>
              <a:buFont typeface="Arial"/>
              <a:buChar char="•"/>
            </a:pPr>
            <a:r>
              <a:rPr lang="en-US"/>
              <a:t>wording() : wording of the question, if necessary</a:t>
            </a:r>
          </a:p>
          <a:p>
            <a:pPr>
              <a:buFont typeface="Arial"/>
              <a:buChar char="•"/>
            </a:pPr>
            <a:r>
              <a:rPr lang="en-US"/>
              <a:t>labels(): for values of a factor variable</a:t>
            </a: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/>
              <a:t>Pro-tip: Label the variables exactly how you would want them to appear in a table for publication. This will save you time later when you automate your reports.</a:t>
            </a:r>
          </a:p>
          <a:p>
            <a:pPr>
              <a:buFont typeface="Arial"/>
              <a:buChar char="•"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755</Words>
  <Application>Microsoft Macintosh PowerPoint</Application>
  <PresentationFormat>On-screen Show (4:3)</PresentationFormat>
  <Paragraphs>119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What is ‘workflow’?</vt:lpstr>
      <vt:lpstr>Goals of workflow </vt:lpstr>
      <vt:lpstr>Organize your project</vt:lpstr>
      <vt:lpstr>/Code Folder</vt:lpstr>
      <vt:lpstr>Version Control</vt:lpstr>
      <vt:lpstr>GitHub</vt:lpstr>
      <vt:lpstr>Good Style</vt:lpstr>
      <vt:lpstr>Slide 8</vt:lpstr>
      <vt:lpstr>A note on data cleaning</vt:lpstr>
      <vt:lpstr>Layout and ordering of code</vt:lpstr>
      <vt:lpstr>Comments at the beginning of each file</vt:lpstr>
      <vt:lpstr>Comments at the beginning of each function</vt:lpstr>
      <vt:lpstr>Types of documents you can produce</vt:lpstr>
      <vt:lpstr>RMarkdown</vt:lpstr>
      <vt:lpstr>YAML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Roxanne Beauclair</dc:creator>
  <cp:lastModifiedBy>Roxanne Beauclair</cp:lastModifiedBy>
  <cp:revision>9</cp:revision>
  <dcterms:created xsi:type="dcterms:W3CDTF">2016-02-10T06:44:28Z</dcterms:created>
  <dcterms:modified xsi:type="dcterms:W3CDTF">2016-02-10T06:47:58Z</dcterms:modified>
</cp:coreProperties>
</file>