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70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CCF0"/>
    <a:srgbClr val="6D4083"/>
    <a:srgbClr val="632E8B"/>
    <a:srgbClr val="FFFFFF"/>
    <a:srgbClr val="7F7F7F"/>
    <a:srgbClr val="7209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EB512-4C4A-8547-A071-498A7E792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801B18-864D-174B-B762-29F956424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4770C8-2689-474D-BBB7-16C0DE33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4994-20FD-B94A-8310-61306449DA02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DC196-F293-1540-9153-5C6B7DDB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AA07BB-97B3-A64F-BFE2-D85E822A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24B3-96F1-1140-A509-95D0C86363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361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7B5A6-5A3D-7147-80CD-50D964AF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109FA2-EE7D-584B-8279-9D8DA864F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285118-99E6-FA4D-B342-96FC37F0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4994-20FD-B94A-8310-61306449DA02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974AAE-A401-9844-B404-08CD39CD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764A1-5BB3-334E-A1B3-B2C451F4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24B3-96F1-1140-A509-95D0C86363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154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6E2B0C-1C93-E64A-AF22-4C6987E1B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1037E1-CD25-E44B-9FE4-40D571CB3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D24E5-ECC0-CE47-B98C-5A5029BE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4994-20FD-B94A-8310-61306449DA02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C55F2-3020-6A44-8B73-41F1B040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B1603C-CB04-2D4F-87BD-695AF74E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24B3-96F1-1140-A509-95D0C86363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265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B9867-A132-A94E-BE85-E30A9155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70928-028A-4344-A18C-5D98A4A30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87891-76BA-0246-8566-33ABC746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4994-20FD-B94A-8310-61306449DA02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B93573-E161-7247-8104-2C30A4402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DE0E9-A924-1640-9326-278A83B3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24B3-96F1-1140-A509-95D0C86363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483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E4C85-4775-D44A-92F5-5EFE30CF6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19C73F-6A7C-DF4B-8A91-7A9E1780A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2D3B51-945F-E14F-8A11-A1D2A694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4994-20FD-B94A-8310-61306449DA02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106CD3-AF06-744E-9D37-242DC3A4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FFD7F6-0C7C-BB4A-9C3F-E1126150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24B3-96F1-1140-A509-95D0C86363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445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532BC-4AAC-654E-BFF5-F2454841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55291-D2F8-2E4A-AAB7-6663DAD0D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A20D40-78B4-F344-9899-AAB556398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63AF80-5FD4-3943-B29E-9DAED8DC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4994-20FD-B94A-8310-61306449DA02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EC93ED-C850-6647-A161-99FF9B35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A39D47-BF57-6C40-B598-C4FFA41E2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24B3-96F1-1140-A509-95D0C86363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05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49C1D-0EF7-BF46-B069-D9A426DA0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0190AF-03F1-FE4A-8BEC-D473D6EF4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182AF5-7841-2145-8BD3-CAC2FBA04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29C705-92B5-3746-894A-52D0CB37D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D9A2A2-D9FA-F648-9B2A-4C6ABAB2C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3FE857-C6AE-2E40-A2C3-DAC729D4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4994-20FD-B94A-8310-61306449DA02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604D38-6350-FB4B-9DA2-2280FC93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30BBFF-F788-6F48-B5F1-84863128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24B3-96F1-1140-A509-95D0C86363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968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A1042-91CF-7B4D-951E-F3E4DC4B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AE7610-9338-6848-88C3-DB497851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4994-20FD-B94A-8310-61306449DA02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92D9C2-3349-CC46-B536-35B322DC9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AAC36C-21BF-A14E-9D8E-BD98BC2E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24B3-96F1-1140-A509-95D0C86363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183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E54B19-0B8A-4049-A630-77F54DE7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4994-20FD-B94A-8310-61306449DA02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9510FB-2F4D-C041-A5B9-4B7B52A7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6BFAE4-D51A-1F4C-954C-080F17635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24B3-96F1-1140-A509-95D0C86363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30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C6465-4C38-DD41-8716-D318CFE2C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40074-FD5E-DB4A-8B4B-CAF1E4D5E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66B28D-62C3-B942-9948-67F335E13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C24B0E-CFB2-844F-8119-34BF7426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4994-20FD-B94A-8310-61306449DA02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93375C-826A-CD48-BDAE-164CA68A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51B7FF-806A-5340-AE85-B5ADD81D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24B3-96F1-1140-A509-95D0C86363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938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A8876-F761-054D-BCB5-51430D78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7803B5-72AE-534B-A07D-E37B0A6A5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097094-5CF4-9C44-8839-1F7BA285E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00B99F-3F07-1A41-8B9A-12EF5310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4994-20FD-B94A-8310-61306449DA02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4C2670-12DB-DD4D-824E-B42469C0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2605E3-61F1-8645-AD1B-B1DE3BD3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24B3-96F1-1140-A509-95D0C86363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14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232481-B365-1B4A-9070-7634BB56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69ABBB-B639-4741-ACDE-44DCC8AEB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3BEB9B-5A71-8340-944A-9A4909604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04994-20FD-B94A-8310-61306449DA02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352B2D-8A33-7C4A-81EF-C8CCCD02C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8B058-4E94-B54A-BED8-5A887A6E1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24B3-96F1-1140-A509-95D0C86363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618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7C4A87D6-176E-ED47-9EBA-363D71C978AC}"/>
              </a:ext>
            </a:extLst>
          </p:cNvPr>
          <p:cNvSpPr/>
          <p:nvPr/>
        </p:nvSpPr>
        <p:spPr>
          <a:xfrm>
            <a:off x="0" y="0"/>
            <a:ext cx="12548948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4C616E2-B4D0-004A-AEEE-A4BC65C87EE8}"/>
              </a:ext>
            </a:extLst>
          </p:cNvPr>
          <p:cNvGrpSpPr/>
          <p:nvPr/>
        </p:nvGrpSpPr>
        <p:grpSpPr>
          <a:xfrm>
            <a:off x="1950720" y="1569929"/>
            <a:ext cx="8290560" cy="1639614"/>
            <a:chOff x="1950720" y="2105561"/>
            <a:chExt cx="8290560" cy="163961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76063B85-F955-A341-B3C6-A467CCD6564D}"/>
                </a:ext>
              </a:extLst>
            </p:cNvPr>
            <p:cNvSpPr txBox="1"/>
            <p:nvPr/>
          </p:nvSpPr>
          <p:spPr>
            <a:xfrm>
              <a:off x="3255264" y="2105561"/>
              <a:ext cx="568147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0" i="1" dirty="0">
                  <a:solidFill>
                    <a:schemeClr val="bg1"/>
                  </a:solidFill>
                  <a:latin typeface="Book Antiqua" panose="02040602050305030304" pitchFamily="18" charset="0"/>
                  <a:ea typeface="Cambria Math" panose="02040503050406030204" pitchFamily="18" charset="0"/>
                  <a:cs typeface="Eras Medium ITC" panose="020F0502020204030204" pitchFamily="34" charset="0"/>
                </a:rPr>
                <a:t>THE</a:t>
              </a:r>
              <a:r>
                <a:rPr kumimoji="1" lang="zh-CN" altLang="en-US" sz="8000" b="1" i="1" dirty="0">
                  <a:solidFill>
                    <a:schemeClr val="bg1"/>
                  </a:solidFill>
                  <a:latin typeface="Book Antiqua" panose="02040602050305030304" pitchFamily="18" charset="0"/>
                  <a:cs typeface="Eras Medium ITC" panose="020F0502020204030204" pitchFamily="34" charset="0"/>
                </a:rPr>
                <a:t> </a:t>
              </a:r>
              <a:r>
                <a:rPr kumimoji="1" lang="en-US" altLang="zh-CN" sz="8000" b="1" i="1" dirty="0">
                  <a:solidFill>
                    <a:schemeClr val="bg1"/>
                  </a:solidFill>
                  <a:latin typeface="Book Antiqua" panose="02040602050305030304" pitchFamily="18" charset="0"/>
                  <a:ea typeface="Cambria Math" panose="02040503050406030204" pitchFamily="18" charset="0"/>
                  <a:cs typeface="Eras Medium ITC" panose="020F0502020204030204" pitchFamily="34" charset="0"/>
                </a:rPr>
                <a:t>ROAD</a:t>
              </a:r>
              <a:endParaRPr kumimoji="1" lang="zh-CN" altLang="en-US" sz="8000" b="1" i="1" dirty="0">
                <a:solidFill>
                  <a:schemeClr val="bg1"/>
                </a:solidFill>
                <a:latin typeface="Book Antiqua" panose="02040602050305030304" pitchFamily="18" charset="0"/>
                <a:cs typeface="Eras Medium ITC" panose="020F0502020204030204" pitchFamily="34" charset="0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035682A-B887-2442-B99A-4ED96067BD2B}"/>
                </a:ext>
              </a:extLst>
            </p:cNvPr>
            <p:cNvSpPr txBox="1"/>
            <p:nvPr/>
          </p:nvSpPr>
          <p:spPr>
            <a:xfrm>
              <a:off x="1950720" y="3283510"/>
              <a:ext cx="8290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b="1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Another Lifestyle? SLOW</a:t>
              </a:r>
              <a:r>
                <a:rPr kumimoji="1" lang="zh-CN" altLang="en-US" sz="2400" b="1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 </a:t>
              </a:r>
              <a:r>
                <a:rPr kumimoji="1" lang="en-US" altLang="zh-CN" sz="2400" b="1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DOWN</a:t>
              </a:r>
              <a:r>
                <a:rPr kumimoji="1" lang="zh-CN" altLang="en-US" sz="2400" b="1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 </a:t>
              </a:r>
              <a:r>
                <a:rPr kumimoji="1" lang="en-US" altLang="zh-CN" sz="2400" b="1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to Explore More Beauty.</a:t>
              </a:r>
              <a:endParaRPr kumimoji="1" lang="zh-CN" altLang="en-US" sz="2400" b="1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1BF9343-4325-F141-9B71-A53893461A9F}"/>
              </a:ext>
            </a:extLst>
          </p:cNvPr>
          <p:cNvSpPr txBox="1"/>
          <p:nvPr/>
        </p:nvSpPr>
        <p:spPr>
          <a:xfrm>
            <a:off x="3444240" y="4387439"/>
            <a:ext cx="530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Book Antiqua" panose="02040602050305030304" pitchFamily="18" charset="0"/>
              </a:rPr>
              <a:t>MEDIART</a:t>
            </a:r>
            <a:r>
              <a:rPr kumimoji="1" lang="zh-CN" alt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Book Antiqua" panose="02040602050305030304" pitchFamily="18" charset="0"/>
              </a:rPr>
              <a:t>206</a:t>
            </a:r>
            <a:r>
              <a:rPr kumimoji="1" lang="zh-CN" alt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Book Antiqua" panose="02040602050305030304" pitchFamily="18" charset="0"/>
              </a:rPr>
              <a:t>Midterm</a:t>
            </a:r>
            <a:r>
              <a:rPr kumimoji="1" lang="zh-CN" alt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Book Antiqua" panose="02040602050305030304" pitchFamily="18" charset="0"/>
              </a:rPr>
              <a:t>Project</a:t>
            </a:r>
            <a:r>
              <a:rPr kumimoji="1" lang="zh-CN" alt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endParaRPr kumimoji="1" lang="en-US" altLang="zh-CN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Book Antiqua" panose="02040602050305030304" pitchFamily="18" charset="0"/>
              </a:rPr>
              <a:t>By</a:t>
            </a:r>
            <a:r>
              <a:rPr kumimoji="1" lang="zh-CN" alt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Book Antiqua" panose="02040602050305030304" pitchFamily="18" charset="0"/>
              </a:rPr>
              <a:t>Roxanne</a:t>
            </a:r>
            <a:r>
              <a:rPr kumimoji="1" lang="zh-CN" alt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Book Antiqua" panose="02040602050305030304" pitchFamily="18" charset="0"/>
              </a:rPr>
              <a:t>Bei</a:t>
            </a:r>
            <a:r>
              <a:rPr kumimoji="1" lang="zh-CN" alt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90831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4831ABB-9BE2-924E-A253-B7BB32690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849038"/>
              </p:ext>
            </p:extLst>
          </p:nvPr>
        </p:nvGraphicFramePr>
        <p:xfrm>
          <a:off x="239485" y="1112317"/>
          <a:ext cx="11713029" cy="475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62741">
                  <a:extLst>
                    <a:ext uri="{9D8B030D-6E8A-4147-A177-3AD203B41FA5}">
                      <a16:colId xmlns:a16="http://schemas.microsoft.com/office/drawing/2014/main" val="3547469614"/>
                    </a:ext>
                  </a:extLst>
                </a:gridCol>
                <a:gridCol w="3497943">
                  <a:extLst>
                    <a:ext uri="{9D8B030D-6E8A-4147-A177-3AD203B41FA5}">
                      <a16:colId xmlns:a16="http://schemas.microsoft.com/office/drawing/2014/main" val="3067070945"/>
                    </a:ext>
                  </a:extLst>
                </a:gridCol>
                <a:gridCol w="6952345">
                  <a:extLst>
                    <a:ext uri="{9D8B030D-6E8A-4147-A177-3AD203B41FA5}">
                      <a16:colId xmlns:a16="http://schemas.microsoft.com/office/drawing/2014/main" val="3226595274"/>
                    </a:ext>
                  </a:extLst>
                </a:gridCol>
              </a:tblGrid>
              <a:tr h="50234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Property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E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Class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Name/Implementation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Method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E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Function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&amp;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Effect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E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9527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Random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>
                          <a:solidFill>
                            <a:srgbClr val="6D4083"/>
                          </a:solidFill>
                          <a:latin typeface="Book Antiqua" panose="02040602050305030304" pitchFamily="18" charset="0"/>
                        </a:rPr>
                        <a:t>appear randomly</a:t>
                      </a:r>
                      <a:endParaRPr lang="zh-CN" altLang="en-US" sz="2000" i="1" dirty="0">
                        <a:solidFill>
                          <a:srgbClr val="6D4083"/>
                        </a:solidFill>
                        <a:latin typeface="Book Antiqua" panose="0204060205030503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Field</a:t>
                      </a:r>
                      <a:r>
                        <a:rPr lang="en-US" altLang="zh-CN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.hpp</a:t>
                      </a: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 &amp; </a:t>
                      </a:r>
                      <a:r>
                        <a:rPr lang="en-US" altLang="zh-CN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Field.cpp</a:t>
                      </a:r>
                      <a:endParaRPr lang="en-US" altLang="zh-CN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ook Antiqua" panose="0204060205030503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Meteor</a:t>
                      </a:r>
                      <a:r>
                        <a:rPr lang="en-US" altLang="zh-CN" sz="20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.hpp</a:t>
                      </a: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 &amp; </a:t>
                      </a:r>
                      <a:r>
                        <a:rPr lang="en-US" altLang="zh-CN" sz="20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Meteor.cpp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Meteors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8707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Events</a:t>
                      </a:r>
                      <a:r>
                        <a:rPr lang="en-US" altLang="zh-CN" sz="20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.hpp</a:t>
                      </a: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 &amp; </a:t>
                      </a:r>
                      <a:r>
                        <a:rPr lang="en-US" altLang="zh-CN" sz="20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Events.cpp</a:t>
                      </a: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(3D)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Cones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7721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Particle</a:t>
                      </a:r>
                      <a:r>
                        <a:rPr lang="en-US" altLang="zh-CN" sz="20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.hpp</a:t>
                      </a: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 &amp; </a:t>
                      </a:r>
                      <a:r>
                        <a:rPr lang="en-US" altLang="zh-CN" sz="20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Particle.cpp</a:t>
                      </a:r>
                      <a:endParaRPr lang="en-US" altLang="zh-CN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ook Antiqua" panose="0204060205030503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ParticelSystem</a:t>
                      </a:r>
                      <a:r>
                        <a:rPr lang="en-US" altLang="zh-CN" sz="20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.hpp</a:t>
                      </a: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 &amp; </a:t>
                      </a:r>
                      <a:r>
                        <a:rPr lang="en-US" altLang="zh-CN" sz="20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ParticleSystem.cpp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Fireworks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ook Antiqua" panose="0204060205030503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297835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0FFEED83-0B28-934D-BD39-8E13D69C8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536" y="3571185"/>
            <a:ext cx="1269093" cy="79613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B3B6168-A32A-B84B-958A-3EEBA3DC2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3621" y="3571185"/>
            <a:ext cx="1269093" cy="8180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16C640-386C-6541-A44D-F97EAE3FAA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171"/>
          <a:stretch/>
        </p:blipFill>
        <p:spPr>
          <a:xfrm>
            <a:off x="7974463" y="3569444"/>
            <a:ext cx="1550081" cy="7978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593EDA-5D8D-134C-B894-05F606BB9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536" y="2591007"/>
            <a:ext cx="4531178" cy="8405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6903038-C9BF-744C-A7DD-1AFF23E879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1536" y="4528889"/>
            <a:ext cx="4531178" cy="123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33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A689D7B-1048-B94C-AB9C-9DB38D683A9D}"/>
              </a:ext>
            </a:extLst>
          </p:cNvPr>
          <p:cNvSpPr/>
          <p:nvPr/>
        </p:nvSpPr>
        <p:spPr>
          <a:xfrm>
            <a:off x="0" y="0"/>
            <a:ext cx="12548948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063B85-F955-A341-B3C6-A467CCD6564D}"/>
              </a:ext>
            </a:extLst>
          </p:cNvPr>
          <p:cNvSpPr txBox="1"/>
          <p:nvPr/>
        </p:nvSpPr>
        <p:spPr>
          <a:xfrm>
            <a:off x="3255264" y="1569929"/>
            <a:ext cx="5681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0" b="1" i="1" dirty="0">
                <a:solidFill>
                  <a:schemeClr val="bg1"/>
                </a:solidFill>
                <a:latin typeface="Book Antiqua" panose="02040602050305030304" pitchFamily="18" charset="0"/>
                <a:cs typeface="Eras Medium ITC" panose="020F0502020204030204" pitchFamily="34" charset="0"/>
              </a:rPr>
              <a:t>Thank You</a:t>
            </a:r>
            <a:endParaRPr kumimoji="1" lang="zh-CN" altLang="en-US" sz="8000" b="1" i="1" dirty="0">
              <a:solidFill>
                <a:schemeClr val="bg1"/>
              </a:solidFill>
              <a:latin typeface="Book Antiqua" panose="02040602050305030304" pitchFamily="18" charset="0"/>
              <a:cs typeface="Eras Medium ITC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35682A-B887-2442-B99A-4ED96067BD2B}"/>
              </a:ext>
            </a:extLst>
          </p:cNvPr>
          <p:cNvSpPr txBox="1"/>
          <p:nvPr/>
        </p:nvSpPr>
        <p:spPr>
          <a:xfrm>
            <a:off x="2354217" y="2769384"/>
            <a:ext cx="7483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i="1" dirty="0">
                <a:solidFill>
                  <a:schemeClr val="bg1"/>
                </a:solidFill>
                <a:latin typeface="Book Antiqua" panose="02040602050305030304" pitchFamily="18" charset="0"/>
              </a:rPr>
              <a:t>THE RODE:</a:t>
            </a:r>
            <a:r>
              <a:rPr kumimoji="1" lang="en-US" altLang="zh-CN" sz="2400" b="1" dirty="0">
                <a:solidFill>
                  <a:schemeClr val="bg1"/>
                </a:solidFill>
                <a:latin typeface="Book Antiqua" panose="02040602050305030304" pitchFamily="18" charset="0"/>
              </a:rPr>
              <a:t> SLOW</a:t>
            </a:r>
            <a:r>
              <a:rPr kumimoji="1" lang="zh-CN" altLang="en-US" sz="2400" b="1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Book Antiqua" panose="02040602050305030304" pitchFamily="18" charset="0"/>
              </a:rPr>
              <a:t>DOWN</a:t>
            </a:r>
            <a:r>
              <a:rPr kumimoji="1" lang="zh-CN" altLang="en-US" sz="2400" b="1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Book Antiqua" panose="02040602050305030304" pitchFamily="18" charset="0"/>
              </a:rPr>
              <a:t>to Explore More Beauty.</a:t>
            </a:r>
            <a:endParaRPr kumimoji="1" lang="zh-CN" altLang="en-US" sz="24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BF9343-4325-F141-9B71-A53893461A9F}"/>
              </a:ext>
            </a:extLst>
          </p:cNvPr>
          <p:cNvSpPr txBox="1"/>
          <p:nvPr/>
        </p:nvSpPr>
        <p:spPr>
          <a:xfrm>
            <a:off x="3444240" y="4387439"/>
            <a:ext cx="530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Book Antiqua" panose="02040602050305030304" pitchFamily="18" charset="0"/>
              </a:rPr>
              <a:t>MEDIART</a:t>
            </a:r>
            <a:r>
              <a:rPr kumimoji="1" lang="zh-CN" alt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Book Antiqua" panose="02040602050305030304" pitchFamily="18" charset="0"/>
              </a:rPr>
              <a:t>206</a:t>
            </a:r>
            <a:r>
              <a:rPr kumimoji="1" lang="zh-CN" alt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Book Antiqua" panose="02040602050305030304" pitchFamily="18" charset="0"/>
              </a:rPr>
              <a:t>Midterm</a:t>
            </a:r>
            <a:r>
              <a:rPr kumimoji="1" lang="zh-CN" alt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Book Antiqua" panose="02040602050305030304" pitchFamily="18" charset="0"/>
              </a:rPr>
              <a:t>Project</a:t>
            </a:r>
            <a:r>
              <a:rPr kumimoji="1" lang="zh-CN" alt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endParaRPr kumimoji="1" lang="en-US" altLang="zh-CN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Book Antiqua" panose="02040602050305030304" pitchFamily="18" charset="0"/>
              </a:rPr>
              <a:t>By</a:t>
            </a:r>
            <a:r>
              <a:rPr kumimoji="1" lang="zh-CN" alt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Book Antiqua" panose="02040602050305030304" pitchFamily="18" charset="0"/>
              </a:rPr>
              <a:t>Roxanne</a:t>
            </a:r>
            <a:r>
              <a:rPr kumimoji="1" lang="zh-CN" alt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Book Antiqua" panose="02040602050305030304" pitchFamily="18" charset="0"/>
              </a:rPr>
              <a:t>Bei</a:t>
            </a:r>
            <a:r>
              <a:rPr kumimoji="1" lang="zh-CN" alt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1546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515E1DF6-96FD-D44B-A3FF-D68080F1CB01}"/>
              </a:ext>
            </a:extLst>
          </p:cNvPr>
          <p:cNvGrpSpPr/>
          <p:nvPr/>
        </p:nvGrpSpPr>
        <p:grpSpPr>
          <a:xfrm>
            <a:off x="1194816" y="1865735"/>
            <a:ext cx="10387584" cy="2687617"/>
            <a:chOff x="1048512" y="2102803"/>
            <a:chExt cx="10387584" cy="268761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64469769-B1E4-2C4B-B568-A4F783EDEB8D}"/>
                </a:ext>
              </a:extLst>
            </p:cNvPr>
            <p:cNvSpPr txBox="1"/>
            <p:nvPr/>
          </p:nvSpPr>
          <p:spPr>
            <a:xfrm>
              <a:off x="1048512" y="2102803"/>
              <a:ext cx="10387584" cy="1969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zh-CN" sz="28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 Antiqua" panose="02040602050305030304" pitchFamily="18" charset="0"/>
                </a:rPr>
                <a:t>For the uncertainties in LIFE…</a:t>
              </a:r>
            </a:p>
            <a:p>
              <a:pPr>
                <a:lnSpc>
                  <a:spcPct val="150000"/>
                </a:lnSpc>
              </a:pPr>
              <a:r>
                <a:rPr kumimoji="1"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 Antiqua" panose="02040602050305030304" pitchFamily="18" charset="0"/>
                </a:rPr>
                <a:t>We can’t determine </a:t>
              </a:r>
              <a:r>
                <a:rPr kumimoji="1" lang="en-US" altLang="zh-CN" sz="28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 Antiqua" panose="02040602050305030304" pitchFamily="18" charset="0"/>
                </a:rPr>
                <a:t>WHAT</a:t>
              </a:r>
              <a:r>
                <a:rPr kumimoji="1"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 Antiqua" panose="02040602050305030304" pitchFamily="18" charset="0"/>
                </a:rPr>
                <a:t> we will meet,</a:t>
              </a:r>
            </a:p>
            <a:p>
              <a:pPr>
                <a:lnSpc>
                  <a:spcPct val="150000"/>
                </a:lnSpc>
              </a:pPr>
              <a:r>
                <a:rPr kumimoji="1"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 Antiqua" panose="02040602050305030304" pitchFamily="18" charset="0"/>
                </a:rPr>
                <a:t>But we can decide </a:t>
              </a:r>
              <a:r>
                <a:rPr kumimoji="1" lang="en-US" altLang="zh-CN" sz="2800" b="1" i="1" dirty="0">
                  <a:solidFill>
                    <a:srgbClr val="7030A0"/>
                  </a:solidFill>
                  <a:latin typeface="Book Antiqua" panose="02040602050305030304" pitchFamily="18" charset="0"/>
                </a:rPr>
                <a:t>HOW</a:t>
              </a:r>
              <a:r>
                <a:rPr kumimoji="1"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 Antiqua" panose="02040602050305030304" pitchFamily="18" charset="0"/>
                </a:rPr>
                <a:t> to meet them.</a:t>
              </a:r>
              <a:r>
                <a:rPr kumimoji="1"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 Antiqua" panose="02040602050305030304" pitchFamily="18" charset="0"/>
                </a:rPr>
                <a:t> </a:t>
              </a:r>
              <a:endParaRPr kumimoji="1"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3258F9E-68FC-CF48-A504-57AF12DB0504}"/>
                </a:ext>
              </a:extLst>
            </p:cNvPr>
            <p:cNvSpPr txBox="1"/>
            <p:nvPr/>
          </p:nvSpPr>
          <p:spPr>
            <a:xfrm>
              <a:off x="1048512" y="4267200"/>
              <a:ext cx="3913632" cy="523220"/>
            </a:xfrm>
            <a:prstGeom prst="rect">
              <a:avLst/>
            </a:prstGeom>
            <a:noFill/>
            <a:ln>
              <a:solidFill>
                <a:srgbClr val="632E8B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>
                  <a:solidFill>
                    <a:srgbClr val="632E8B"/>
                  </a:solidFill>
                  <a:latin typeface="Book Antiqua" panose="02040602050305030304" pitchFamily="18" charset="0"/>
                </a:rPr>
                <a:t>Attitudes, lifestyle, etc.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413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2BA820B-B205-D345-84FB-E4987462B08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32E8B"/>
          </a:solidFill>
          <a:ln>
            <a:solidFill>
              <a:srgbClr val="632E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4C8D4A-D04F-0A46-BF05-CBD55CB5144A}"/>
              </a:ext>
            </a:extLst>
          </p:cNvPr>
          <p:cNvSpPr txBox="1"/>
          <p:nvPr/>
        </p:nvSpPr>
        <p:spPr>
          <a:xfrm>
            <a:off x="1036749" y="3123787"/>
            <a:ext cx="10118501" cy="610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Book Antiqua" panose="02040602050305030304" pitchFamily="18" charset="0"/>
              </a:rPr>
              <a:t>The project proposes my ideal attitudes and lifestyle ;)</a:t>
            </a:r>
            <a:endParaRPr lang="zh-CN" altLang="zh-CN" sz="32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87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53C179C-FED1-2C48-AFE1-FC381BF84F0D}"/>
              </a:ext>
            </a:extLst>
          </p:cNvPr>
          <p:cNvSpPr/>
          <p:nvPr/>
        </p:nvSpPr>
        <p:spPr>
          <a:xfrm>
            <a:off x="0" y="0"/>
            <a:ext cx="12548948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5F21E51-8126-CE42-B284-5C8DBD10B169}"/>
              </a:ext>
            </a:extLst>
          </p:cNvPr>
          <p:cNvGrpSpPr/>
          <p:nvPr/>
        </p:nvGrpSpPr>
        <p:grpSpPr>
          <a:xfrm>
            <a:off x="1091184" y="2058096"/>
            <a:ext cx="10009632" cy="2161355"/>
            <a:chOff x="1091184" y="2240976"/>
            <a:chExt cx="10009632" cy="216135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13ECDD3-B676-7D4B-B871-74DF061FB8AA}"/>
                </a:ext>
              </a:extLst>
            </p:cNvPr>
            <p:cNvSpPr txBox="1"/>
            <p:nvPr/>
          </p:nvSpPr>
          <p:spPr>
            <a:xfrm>
              <a:off x="3124200" y="2240976"/>
              <a:ext cx="59436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6600" b="1" i="1" dirty="0">
                  <a:solidFill>
                    <a:schemeClr val="bg1"/>
                  </a:solidFill>
                  <a:latin typeface="Book Antiqua" panose="02040602050305030304" pitchFamily="18" charset="0"/>
                  <a:cs typeface="Eras Medium ITC" panose="020F0502020204030204" pitchFamily="34" charset="0"/>
                </a:rPr>
                <a:t>SLOW</a:t>
              </a:r>
              <a:r>
                <a:rPr kumimoji="1" lang="zh-CN" altLang="en-US" sz="6600" b="1" i="1" dirty="0">
                  <a:solidFill>
                    <a:schemeClr val="bg1"/>
                  </a:solidFill>
                  <a:latin typeface="Book Antiqua" panose="02040602050305030304" pitchFamily="18" charset="0"/>
                  <a:cs typeface="Eras Medium ITC" panose="020F0502020204030204" pitchFamily="34" charset="0"/>
                </a:rPr>
                <a:t> </a:t>
              </a:r>
              <a:r>
                <a:rPr kumimoji="1" lang="en-US" altLang="zh-CN" sz="6600" b="1" i="1" dirty="0">
                  <a:solidFill>
                    <a:schemeClr val="bg1"/>
                  </a:solidFill>
                  <a:latin typeface="Book Antiqua" panose="02040602050305030304" pitchFamily="18" charset="0"/>
                  <a:cs typeface="Eras Medium ITC" panose="020F0502020204030204" pitchFamily="34" charset="0"/>
                </a:rPr>
                <a:t>DOWN</a:t>
              </a:r>
              <a:endParaRPr kumimoji="1" lang="zh-CN" altLang="en-US" sz="6600" b="1" i="1" dirty="0">
                <a:solidFill>
                  <a:schemeClr val="bg1"/>
                </a:solidFill>
                <a:latin typeface="Book Antiqua" panose="02040602050305030304" pitchFamily="18" charset="0"/>
                <a:cs typeface="Eras Medium ITC" panose="020F0502020204030204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2142C26-CE8E-8A49-9917-1884BBD885CC}"/>
                </a:ext>
              </a:extLst>
            </p:cNvPr>
            <p:cNvSpPr txBox="1"/>
            <p:nvPr/>
          </p:nvSpPr>
          <p:spPr>
            <a:xfrm>
              <a:off x="1091184" y="3202002"/>
              <a:ext cx="100096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Try another lifestyle </a:t>
              </a:r>
              <a:r>
                <a:rPr kumimoji="1" lang="en-US" altLang="zh-CN" sz="40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to</a:t>
              </a:r>
              <a:r>
                <a:rPr kumimoji="1" lang="zh-CN" altLang="en-US" sz="4000" b="1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 </a:t>
              </a:r>
              <a:r>
                <a:rPr kumimoji="1" lang="en-US" altLang="zh-CN" sz="4000" b="1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Explore </a:t>
              </a:r>
              <a:r>
                <a:rPr kumimoji="1" lang="en-US" altLang="zh-CN" sz="4000" b="1" i="1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MORE</a:t>
              </a:r>
              <a:r>
                <a:rPr kumimoji="1" lang="en-US" altLang="zh-CN" sz="4000" b="1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 Beauty</a:t>
              </a:r>
            </a:p>
            <a:p>
              <a:pPr algn="ctr"/>
              <a:r>
                <a:rPr kumimoji="1" lang="en-US" altLang="zh-CN" sz="3200" b="1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How</a:t>
              </a:r>
              <a:r>
                <a:rPr kumimoji="1" lang="zh-CN" altLang="en-US" sz="3200" b="1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 </a:t>
              </a:r>
              <a:r>
                <a:rPr kumimoji="1" lang="en-US" altLang="zh-CN" sz="3200" b="1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do you want to view this world?</a:t>
              </a:r>
              <a:endParaRPr kumimoji="1" lang="zh-CN" altLang="en-US" sz="3200" b="1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72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BE261264-51A0-584D-BF2A-25F8E6F47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670918"/>
              </p:ext>
            </p:extLst>
          </p:nvPr>
        </p:nvGraphicFramePr>
        <p:xfrm>
          <a:off x="1175512" y="392822"/>
          <a:ext cx="9840976" cy="297376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856224">
                  <a:extLst>
                    <a:ext uri="{9D8B030D-6E8A-4147-A177-3AD203B41FA5}">
                      <a16:colId xmlns:a16="http://schemas.microsoft.com/office/drawing/2014/main" val="3547469614"/>
                    </a:ext>
                  </a:extLst>
                </a:gridCol>
                <a:gridCol w="3984752">
                  <a:extLst>
                    <a:ext uri="{9D8B030D-6E8A-4147-A177-3AD203B41FA5}">
                      <a16:colId xmlns:a16="http://schemas.microsoft.com/office/drawing/2014/main" val="3067070945"/>
                    </a:ext>
                  </a:extLst>
                </a:gridCol>
              </a:tblGrid>
              <a:tr h="3129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In life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E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In this project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E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9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Things we meet (WHAT we meet)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Cones in the road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561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Our attitudes and lifestyle (HOW we face them)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Moving speed and scope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466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CFCCF0"/>
                          </a:highlight>
                          <a:latin typeface="Book Antiqua" panose="02040602050305030304" pitchFamily="18" charset="0"/>
                        </a:rPr>
                        <a:t>What our life is like </a:t>
                      </a: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when having the above attitudes/choosing the above lifestyle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The scene in the sky and the </a:t>
                      </a:r>
                      <a:r>
                        <a:rPr lang="en-US" altLang="zh-CN" sz="20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style</a:t>
                      </a:r>
                      <a:r>
                        <a:rPr lang="en-US" altLang="zh-CN" sz="200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 of the cones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87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The scope of your view in life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The area that can be clearly seen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772105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A06D2807-72C4-364C-86BF-F8B1CBAB62A1}"/>
              </a:ext>
            </a:extLst>
          </p:cNvPr>
          <p:cNvSpPr/>
          <p:nvPr/>
        </p:nvSpPr>
        <p:spPr>
          <a:xfrm>
            <a:off x="1175512" y="3611270"/>
            <a:ext cx="9840976" cy="2857254"/>
          </a:xfrm>
          <a:prstGeom prst="rect">
            <a:avLst/>
          </a:prstGeom>
          <a:solidFill>
            <a:srgbClr val="CFCCF0">
              <a:alpha val="5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4D6AC5F9-8130-0D4B-A495-2FA7A3ECB05F}"/>
              </a:ext>
            </a:extLst>
          </p:cNvPr>
          <p:cNvCxnSpPr/>
          <p:nvPr/>
        </p:nvCxnSpPr>
        <p:spPr>
          <a:xfrm>
            <a:off x="11167872" y="1816608"/>
            <a:ext cx="487680" cy="0"/>
          </a:xfrm>
          <a:prstGeom prst="line">
            <a:avLst/>
          </a:prstGeom>
          <a:ln w="28575">
            <a:solidFill>
              <a:srgbClr val="632E8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A0940E59-2691-AE43-9117-35912BDBA204}"/>
              </a:ext>
            </a:extLst>
          </p:cNvPr>
          <p:cNvCxnSpPr>
            <a:cxnSpLocks/>
          </p:cNvCxnSpPr>
          <p:nvPr/>
        </p:nvCxnSpPr>
        <p:spPr>
          <a:xfrm>
            <a:off x="11640684" y="1809174"/>
            <a:ext cx="0" cy="740738"/>
          </a:xfrm>
          <a:prstGeom prst="line">
            <a:avLst/>
          </a:prstGeom>
          <a:ln w="28575">
            <a:solidFill>
              <a:srgbClr val="632E8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C628687-E2C6-AE45-AEEA-1DE40E8C9D2A}"/>
              </a:ext>
            </a:extLst>
          </p:cNvPr>
          <p:cNvCxnSpPr/>
          <p:nvPr/>
        </p:nvCxnSpPr>
        <p:spPr>
          <a:xfrm flipH="1">
            <a:off x="11167872" y="2549912"/>
            <a:ext cx="487680" cy="0"/>
          </a:xfrm>
          <a:prstGeom prst="straightConnector1">
            <a:avLst/>
          </a:prstGeom>
          <a:ln w="28575">
            <a:solidFill>
              <a:srgbClr val="632E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16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42E7CDA-37B0-874B-A56C-1BE359640049}"/>
              </a:ext>
            </a:extLst>
          </p:cNvPr>
          <p:cNvSpPr/>
          <p:nvPr/>
        </p:nvSpPr>
        <p:spPr>
          <a:xfrm>
            <a:off x="0" y="1426335"/>
            <a:ext cx="12192000" cy="4005330"/>
          </a:xfrm>
          <a:prstGeom prst="rect">
            <a:avLst/>
          </a:prstGeom>
          <a:solidFill>
            <a:srgbClr val="632E8B"/>
          </a:solidFill>
          <a:ln>
            <a:solidFill>
              <a:srgbClr val="632E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EE03ED-EA91-6C4A-A007-A290858A26C3}"/>
              </a:ext>
            </a:extLst>
          </p:cNvPr>
          <p:cNvSpPr txBox="1"/>
          <p:nvPr/>
        </p:nvSpPr>
        <p:spPr>
          <a:xfrm>
            <a:off x="1036749" y="2312220"/>
            <a:ext cx="10118501" cy="223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Book Antiqua" panose="02040602050305030304" pitchFamily="18" charset="0"/>
              </a:rPr>
              <a:t>The more you slow down,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Book Antiqua" panose="02040602050305030304" pitchFamily="18" charset="0"/>
              </a:rPr>
              <a:t>the </a:t>
            </a:r>
            <a:r>
              <a:rPr lang="en-US" altLang="zh-CN" sz="3200" b="1" i="1" dirty="0">
                <a:solidFill>
                  <a:srgbClr val="632E8B"/>
                </a:solidFill>
                <a:highlight>
                  <a:srgbClr val="FFFFFF"/>
                </a:highlight>
                <a:latin typeface="Book Antiqua" panose="02040602050305030304" pitchFamily="18" charset="0"/>
              </a:rPr>
              <a:t>MORE</a:t>
            </a:r>
            <a:r>
              <a:rPr lang="en-US" altLang="zh-CN" sz="3200" b="1" dirty="0">
                <a:solidFill>
                  <a:schemeClr val="bg1"/>
                </a:solidFill>
                <a:latin typeface="Book Antiqua" panose="02040602050305030304" pitchFamily="18" charset="0"/>
              </a:rPr>
              <a:t> beauty you will see </a:t>
            </a:r>
            <a:r>
              <a:rPr lang="en-US" altLang="zh-CN" sz="3200" dirty="0">
                <a:solidFill>
                  <a:schemeClr val="bg1"/>
                </a:solidFill>
                <a:latin typeface="Book Antiqua" panose="02040602050305030304" pitchFamily="18" charset="0"/>
              </a:rPr>
              <a:t>and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Book Antiqua" panose="02040602050305030304" pitchFamily="18" charset="0"/>
              </a:rPr>
              <a:t>the </a:t>
            </a:r>
            <a:r>
              <a:rPr lang="en-US" altLang="zh-CN" sz="3200" b="1" i="1" dirty="0">
                <a:solidFill>
                  <a:srgbClr val="632E8B"/>
                </a:solidFill>
                <a:highlight>
                  <a:srgbClr val="FFFFFF"/>
                </a:highlight>
                <a:latin typeface="Book Antiqua" panose="02040602050305030304" pitchFamily="18" charset="0"/>
              </a:rPr>
              <a:t>BETTER</a:t>
            </a:r>
            <a:r>
              <a:rPr lang="en-US" altLang="zh-CN" sz="3200" b="1" dirty="0">
                <a:solidFill>
                  <a:schemeClr val="bg1"/>
                </a:solidFill>
                <a:latin typeface="Book Antiqua" panose="02040602050305030304" pitchFamily="18" charset="0"/>
              </a:rPr>
              <a:t> understandings you will have for the things you meet. </a:t>
            </a:r>
            <a:endParaRPr lang="zh-CN" altLang="zh-CN" sz="32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67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5B74BB4F-DD78-A440-85C9-AABF5ED27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457529"/>
              </p:ext>
            </p:extLst>
          </p:nvPr>
        </p:nvGraphicFramePr>
        <p:xfrm>
          <a:off x="294068" y="238276"/>
          <a:ext cx="11603864" cy="617416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49250">
                  <a:extLst>
                    <a:ext uri="{9D8B030D-6E8A-4147-A177-3AD203B41FA5}">
                      <a16:colId xmlns:a16="http://schemas.microsoft.com/office/drawing/2014/main" val="3547469614"/>
                    </a:ext>
                  </a:extLst>
                </a:gridCol>
                <a:gridCol w="3451538">
                  <a:extLst>
                    <a:ext uri="{9D8B030D-6E8A-4147-A177-3AD203B41FA5}">
                      <a16:colId xmlns:a16="http://schemas.microsoft.com/office/drawing/2014/main" val="3067070945"/>
                    </a:ext>
                  </a:extLst>
                </a:gridCol>
                <a:gridCol w="3451538">
                  <a:extLst>
                    <a:ext uri="{9D8B030D-6E8A-4147-A177-3AD203B41FA5}">
                      <a16:colId xmlns:a16="http://schemas.microsoft.com/office/drawing/2014/main" val="3698621644"/>
                    </a:ext>
                  </a:extLst>
                </a:gridCol>
                <a:gridCol w="3451538">
                  <a:extLst>
                    <a:ext uri="{9D8B030D-6E8A-4147-A177-3AD203B41FA5}">
                      <a16:colId xmlns:a16="http://schemas.microsoft.com/office/drawing/2014/main" val="2423663803"/>
                    </a:ext>
                  </a:extLst>
                </a:gridCol>
              </a:tblGrid>
              <a:tr h="3129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Speed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E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Day &amp; Night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E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Sun &amp; Stars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E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Meteors, Rainbow &amp; Fireworks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E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95275"/>
                  </a:ext>
                </a:extLst>
              </a:tr>
              <a:tr h="4196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altLang="zh-CN" sz="200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altLang="zh-CN" sz="200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altLang="zh-CN" sz="200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altLang="zh-CN" sz="200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altLang="zh-CN" sz="200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altLang="zh-CN" sz="200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altLang="zh-CN" sz="200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altLang="zh-CN" sz="200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altLang="zh-CN" sz="200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altLang="zh-CN" sz="200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altLang="zh-CN" sz="200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85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Slow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>
                          <a:solidFill>
                            <a:srgbClr val="632E8B"/>
                          </a:solidFill>
                          <a:latin typeface="Book Antiqua" panose="02040602050305030304" pitchFamily="18" charset="0"/>
                        </a:rPr>
                        <a:t>√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>
                          <a:solidFill>
                            <a:srgbClr val="632E8B"/>
                          </a:solidFill>
                          <a:latin typeface="Book Antiqua" panose="02040602050305030304" pitchFamily="18" charset="0"/>
                        </a:rPr>
                        <a:t>√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>
                          <a:solidFill>
                            <a:srgbClr val="632E8B"/>
                          </a:solidFill>
                          <a:latin typeface="Book Antiqua" panose="02040602050305030304" pitchFamily="18" charset="0"/>
                        </a:rPr>
                        <a:t>√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561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Median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>
                          <a:solidFill>
                            <a:srgbClr val="632E8B"/>
                          </a:solidFill>
                          <a:latin typeface="Book Antiqua" panose="02040602050305030304" pitchFamily="18" charset="0"/>
                        </a:rPr>
                        <a:t>√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>
                          <a:solidFill>
                            <a:srgbClr val="632E8B"/>
                          </a:solidFill>
                          <a:latin typeface="Book Antiqua" panose="02040602050305030304" pitchFamily="18" charset="0"/>
                        </a:rPr>
                        <a:t>√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b="1" dirty="0">
                        <a:solidFill>
                          <a:srgbClr val="632E8B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466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Fast</a:t>
                      </a: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ook Antiqua" panose="020406020503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 dirty="0">
                          <a:solidFill>
                            <a:srgbClr val="632E8B"/>
                          </a:solidFill>
                          <a:latin typeface="Book Antiqua" panose="02040602050305030304" pitchFamily="18" charset="0"/>
                        </a:rPr>
                        <a:t>√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b="1" dirty="0">
                        <a:solidFill>
                          <a:srgbClr val="632E8B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000" b="1" dirty="0">
                        <a:solidFill>
                          <a:srgbClr val="632E8B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870728"/>
                  </a:ext>
                </a:extLst>
              </a:tr>
            </a:tbl>
          </a:graphicData>
        </a:graphic>
      </p:graphicFrame>
      <p:pic>
        <p:nvPicPr>
          <p:cNvPr id="4" name="图片 3" descr="公路上的图标&#10;&#10;描述已自动生成">
            <a:extLst>
              <a:ext uri="{FF2B5EF4-FFF2-40B4-BE49-F238E27FC236}">
                <a16:creationId xmlns:a16="http://schemas.microsoft.com/office/drawing/2014/main" id="{8B83DB40-9FBE-DB48-85E7-54612AAD3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861" y="1270025"/>
            <a:ext cx="3219718" cy="1739987"/>
          </a:xfrm>
          <a:prstGeom prst="rect">
            <a:avLst/>
          </a:prstGeom>
        </p:spPr>
      </p:pic>
      <p:pic>
        <p:nvPicPr>
          <p:cNvPr id="6" name="图片 5" descr="公路上的图标&#10;&#10;描述已自动生成">
            <a:extLst>
              <a:ext uri="{FF2B5EF4-FFF2-40B4-BE49-F238E27FC236}">
                <a16:creationId xmlns:a16="http://schemas.microsoft.com/office/drawing/2014/main" id="{77B2FB14-AAC2-EC4C-A36C-788E7E5A4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859" y="3080699"/>
            <a:ext cx="3219720" cy="1739987"/>
          </a:xfrm>
          <a:prstGeom prst="rect">
            <a:avLst/>
          </a:prstGeom>
        </p:spPr>
      </p:pic>
      <p:pic>
        <p:nvPicPr>
          <p:cNvPr id="8" name="图片 7" descr="公路上的图标&#10;&#10;描述已自动生成">
            <a:extLst>
              <a:ext uri="{FF2B5EF4-FFF2-40B4-BE49-F238E27FC236}">
                <a16:creationId xmlns:a16="http://schemas.microsoft.com/office/drawing/2014/main" id="{B5E488BA-E79B-6B46-8AE7-301C4D3FC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035" y="1270024"/>
            <a:ext cx="3219720" cy="1739987"/>
          </a:xfrm>
          <a:prstGeom prst="rect">
            <a:avLst/>
          </a:prstGeom>
        </p:spPr>
      </p:pic>
      <p:pic>
        <p:nvPicPr>
          <p:cNvPr id="10" name="图片 9" descr="公路上的图标&#10;&#10;描述已自动生成">
            <a:extLst>
              <a:ext uri="{FF2B5EF4-FFF2-40B4-BE49-F238E27FC236}">
                <a16:creationId xmlns:a16="http://schemas.microsoft.com/office/drawing/2014/main" id="{8E65553E-58D0-C948-9B20-1FDC381FF1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4035" y="3080699"/>
            <a:ext cx="3219720" cy="1739987"/>
          </a:xfrm>
          <a:prstGeom prst="rect">
            <a:avLst/>
          </a:prstGeom>
        </p:spPr>
      </p:pic>
      <p:pic>
        <p:nvPicPr>
          <p:cNvPr id="12" name="图片 11" descr="公路上的图标&#10;&#10;描述已自动生成">
            <a:extLst>
              <a:ext uri="{FF2B5EF4-FFF2-40B4-BE49-F238E27FC236}">
                <a16:creationId xmlns:a16="http://schemas.microsoft.com/office/drawing/2014/main" id="{1001DCFA-0D42-6647-BAB4-EA4CD6AC7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0983" y="3080698"/>
            <a:ext cx="3219720" cy="1739987"/>
          </a:xfrm>
          <a:prstGeom prst="rect">
            <a:avLst/>
          </a:prstGeom>
        </p:spPr>
      </p:pic>
      <p:pic>
        <p:nvPicPr>
          <p:cNvPr id="14" name="图片 13" descr="图片包含 游戏机, 路&#10;&#10;描述已自动生成">
            <a:extLst>
              <a:ext uri="{FF2B5EF4-FFF2-40B4-BE49-F238E27FC236}">
                <a16:creationId xmlns:a16="http://schemas.microsoft.com/office/drawing/2014/main" id="{79B736A7-1C12-1942-9E8C-A61FD40DC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0983" y="1270023"/>
            <a:ext cx="3219720" cy="173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9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2BA820B-B205-D345-84FB-E4987462B08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32E8B"/>
          </a:solidFill>
          <a:ln>
            <a:solidFill>
              <a:srgbClr val="632E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4C8D4A-D04F-0A46-BF05-CBD55CB5144A}"/>
              </a:ext>
            </a:extLst>
          </p:cNvPr>
          <p:cNvSpPr txBox="1"/>
          <p:nvPr/>
        </p:nvSpPr>
        <p:spPr>
          <a:xfrm>
            <a:off x="1036749" y="2943128"/>
            <a:ext cx="10118501" cy="97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5400" i="1" dirty="0">
                <a:solidFill>
                  <a:schemeClr val="bg1"/>
                </a:solidFill>
                <a:latin typeface="Book Antiqua" panose="02040602050305030304" pitchFamily="18" charset="0"/>
              </a:rPr>
              <a:t>LIVE</a:t>
            </a:r>
            <a:r>
              <a:rPr lang="zh-CN" altLang="en-US" sz="5400" b="1" i="1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altLang="zh-CN" sz="5400" b="1" i="1" dirty="0">
                <a:solidFill>
                  <a:schemeClr val="bg1"/>
                </a:solidFill>
                <a:latin typeface="Book Antiqua" panose="02040602050305030304" pitchFamily="18" charset="0"/>
              </a:rPr>
              <a:t>DEMO</a:t>
            </a:r>
            <a:endParaRPr lang="zh-CN" altLang="zh-CN" sz="5400" b="1" i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22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4831ABB-9BE2-924E-A253-B7BB32690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20275"/>
              </p:ext>
            </p:extLst>
          </p:nvPr>
        </p:nvGraphicFramePr>
        <p:xfrm>
          <a:off x="250371" y="136493"/>
          <a:ext cx="11691257" cy="65850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56175">
                  <a:extLst>
                    <a:ext uri="{9D8B030D-6E8A-4147-A177-3AD203B41FA5}">
                      <a16:colId xmlns:a16="http://schemas.microsoft.com/office/drawing/2014/main" val="3547469614"/>
                    </a:ext>
                  </a:extLst>
                </a:gridCol>
                <a:gridCol w="3099283">
                  <a:extLst>
                    <a:ext uri="{9D8B030D-6E8A-4147-A177-3AD203B41FA5}">
                      <a16:colId xmlns:a16="http://schemas.microsoft.com/office/drawing/2014/main" val="3067070945"/>
                    </a:ext>
                  </a:extLst>
                </a:gridCol>
                <a:gridCol w="7035799">
                  <a:extLst>
                    <a:ext uri="{9D8B030D-6E8A-4147-A177-3AD203B41FA5}">
                      <a16:colId xmlns:a16="http://schemas.microsoft.com/office/drawing/2014/main" val="3226595274"/>
                    </a:ext>
                  </a:extLst>
                </a:gridCol>
              </a:tblGrid>
              <a:tr h="50234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Property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E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Class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Name/Implementation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Method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E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Function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&amp;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Effect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E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9527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Periodic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 </a:t>
                      </a:r>
                      <a:endParaRPr lang="en-US" altLang="zh-CN" sz="2000" dirty="0">
                        <a:solidFill>
                          <a:srgbClr val="6D4083"/>
                        </a:solidFill>
                        <a:latin typeface="Book Antiqua" panose="0204060205030503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2000" i="1" dirty="0">
                          <a:solidFill>
                            <a:srgbClr val="6D4083"/>
                          </a:solidFill>
                          <a:latin typeface="Book Antiqua" panose="02040602050305030304" pitchFamily="18" charset="0"/>
                        </a:rPr>
                        <a:t>new an object and push back to the vector in each periodic</a:t>
                      </a:r>
                      <a:endParaRPr lang="zh-CN" altLang="en-US" sz="2000" i="1" dirty="0">
                        <a:solidFill>
                          <a:srgbClr val="6D4083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Light</a:t>
                      </a:r>
                      <a:r>
                        <a:rPr lang="en-US" altLang="zh-CN" sz="20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.hpp</a:t>
                      </a: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 &amp; </a:t>
                      </a:r>
                      <a:r>
                        <a:rPr lang="en-US" altLang="zh-CN" sz="20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Light.cpp</a:t>
                      </a: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(3D)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Lights on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the roadside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5613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Road</a:t>
                      </a:r>
                      <a:r>
                        <a:rPr lang="en-US" altLang="zh-CN" sz="20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.hpp</a:t>
                      </a: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 &amp; </a:t>
                      </a:r>
                      <a:r>
                        <a:rPr lang="en-US" altLang="zh-CN" sz="20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Road.cpp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The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zebra-crossing-line &amp; The</a:t>
                      </a: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fence between two roads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altLang="zh-CN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ook Antiqua" panose="0204060205030503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altLang="zh-CN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ook Antiqua" panose="0204060205030503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altLang="zh-CN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ook Antiqua" panose="0204060205030503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altLang="zh-CN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4662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SideRoad</a:t>
                      </a:r>
                      <a:r>
                        <a:rPr lang="en-US" altLang="zh-CN" sz="20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.hpp</a:t>
                      </a:r>
                      <a:r>
                        <a:rPr lang="en-US" altLang="zh-CN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 &amp; </a:t>
                      </a:r>
                      <a:r>
                        <a:rPr lang="en-US" altLang="zh-CN" sz="20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Sideroad.cpp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The roadside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ok Antiqua" panose="02040602050305030304" pitchFamily="18" charset="0"/>
                        </a:rPr>
                        <a:t>fence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472061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B8D974A8-F41E-6946-8E1C-7F0195C812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0" t="9472" b="22040"/>
          <a:stretch/>
        </p:blipFill>
        <p:spPr>
          <a:xfrm>
            <a:off x="6656942" y="1602039"/>
            <a:ext cx="2801258" cy="12746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D1F6F0C-CC45-DD4C-9328-F7C2404AA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942" y="3499114"/>
            <a:ext cx="3826672" cy="17568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0EFB124-C736-8643-A053-136F20904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942" y="5376942"/>
            <a:ext cx="3656145" cy="128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40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327</Words>
  <Application>Microsoft Macintosh PowerPoint</Application>
  <PresentationFormat>宽屏</PresentationFormat>
  <Paragraphs>79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Book Antiqua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Rongqi Bei</dc:creator>
  <cp:lastModifiedBy>Rongqi Bei</cp:lastModifiedBy>
  <cp:revision>61</cp:revision>
  <dcterms:created xsi:type="dcterms:W3CDTF">2020-11-22T12:21:15Z</dcterms:created>
  <dcterms:modified xsi:type="dcterms:W3CDTF">2020-11-22T19:34:55Z</dcterms:modified>
</cp:coreProperties>
</file>