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29"/>
  </p:notesMasterIdLst>
  <p:handoutMasterIdLst>
    <p:handoutMasterId r:id="rId30"/>
  </p:handoutMasterIdLst>
  <p:sldIdLst>
    <p:sldId id="323" r:id="rId6"/>
    <p:sldId id="324" r:id="rId7"/>
    <p:sldId id="325" r:id="rId8"/>
    <p:sldId id="352" r:id="rId9"/>
    <p:sldId id="337" r:id="rId10"/>
    <p:sldId id="338" r:id="rId11"/>
    <p:sldId id="344" r:id="rId12"/>
    <p:sldId id="345" r:id="rId13"/>
    <p:sldId id="339" r:id="rId14"/>
    <p:sldId id="346" r:id="rId15"/>
    <p:sldId id="347" r:id="rId16"/>
    <p:sldId id="348" r:id="rId17"/>
    <p:sldId id="349" r:id="rId18"/>
    <p:sldId id="350" r:id="rId19"/>
    <p:sldId id="353" r:id="rId20"/>
    <p:sldId id="342" r:id="rId21"/>
    <p:sldId id="351" r:id="rId22"/>
    <p:sldId id="355" r:id="rId23"/>
    <p:sldId id="341" r:id="rId24"/>
    <p:sldId id="354" r:id="rId25"/>
    <p:sldId id="357" r:id="rId26"/>
    <p:sldId id="343" r:id="rId27"/>
    <p:sldId id="340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9301"/>
    <a:srgbClr val="FFCC00"/>
    <a:srgbClr val="E8C220"/>
    <a:srgbClr val="5DC1FF"/>
    <a:srgbClr val="37B0FB"/>
    <a:srgbClr val="009AD0"/>
    <a:srgbClr val="94B333"/>
    <a:srgbClr val="BE9600"/>
    <a:srgbClr val="CC6600"/>
    <a:srgbClr val="D2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38" y="156"/>
      </p:cViewPr>
      <p:guideLst>
        <p:guide orient="horz" pos="2160"/>
        <p:guide pos="41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191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CC217A-F9D7-47C3-B542-AAA915BA41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7CD6EC-38D3-4F9F-824F-27FD60C73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980D6-5DF0-463D-BFB7-BC7EA5530348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3B72A2-2A97-46A2-B0E6-3DFA689BB9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749A1E-B8C3-415F-AC4C-200E5AD78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9C69D-BBB7-4804-A517-DD8710202B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8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35C94-B646-4D4D-A5E3-882C7E78FF5D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8433A-3D12-444A-8A1F-2969B3EF30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433A-3D12-444A-8A1F-2969B3EF30A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7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292B943-63E8-4E1E-B31E-5FE3860900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9454"/>
            <a:ext cx="9697665" cy="1141439"/>
          </a:xfr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txBody>
          <a:bodyPr lIns="288000" tIns="144000" rIns="432000" bIns="144000" anchor="ctr">
            <a:normAutofit/>
          </a:bodyPr>
          <a:lstStyle>
            <a:lvl1pPr marL="71755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23750"/>
            <a:ext cx="9541821" cy="3221856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B16576-B954-4493-9E58-E9C5386E81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9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3B56E86-EFEB-4205-AA4A-9F3E82413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3209"/>
            <a:ext cx="9697665" cy="1141438"/>
          </a:xfrm>
          <a:solidFill>
            <a:schemeClr val="accent4">
              <a:lumMod val="50000"/>
              <a:alpha val="80000"/>
            </a:schemeClr>
          </a:solidFill>
        </p:spPr>
        <p:txBody>
          <a:bodyPr lIns="288000" tIns="144000" rIns="432000" bIns="144000" anchor="ctr">
            <a:normAutofit/>
          </a:bodyPr>
          <a:lstStyle>
            <a:lvl1pPr marL="717550" indent="0" algn="l">
              <a:lnSpc>
                <a:spcPct val="100000"/>
              </a:lnSpc>
              <a:spcBef>
                <a:spcPts val="1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33374"/>
            <a:ext cx="9541821" cy="3205985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4066C5-F371-4079-BEC5-D83B78D0CF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8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AF35D6C1-0699-3B81-DD6A-0016F7A8D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4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5FBA6571-CE1B-47EB-8C1E-D5A1391EAE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22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0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</p:spTree>
    <p:extLst>
      <p:ext uri="{BB962C8B-B14F-4D97-AF65-F5344CB8AC3E}">
        <p14:creationId xmlns:p14="http://schemas.microsoft.com/office/powerpoint/2010/main" val="56963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BB571AC-F556-C50A-DAD2-4638503AA73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43C99AA0-30B9-CB68-5447-173C21DF9A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E5E99BBD-0EE1-272A-B9CD-BB38CD6536A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40475" y="1487788"/>
            <a:ext cx="5156200" cy="503683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26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4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B0949BCE-540C-4310-9432-ECBCD4F9E8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124738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5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326" y="3041584"/>
            <a:ext cx="3482038" cy="191542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de-DE" dirty="0"/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54981" y="3041584"/>
            <a:ext cx="3482038" cy="191542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de-DE" dirty="0"/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14637" y="3041584"/>
            <a:ext cx="3482038" cy="191542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A1BCFDDC-E704-4456-842B-CA12D08661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450049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grü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57BDB932-A261-4963-8CCA-D819AAB058C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577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grün Mu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0D3ABB45-EB62-4087-B3EF-39BEE25E7081}"/>
              </a:ext>
            </a:extLst>
          </p:cNvPr>
          <p:cNvGraphicFramePr>
            <a:graphicFrameLocks/>
          </p:cNvGraphicFramePr>
          <p:nvPr userDrawn="1"/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D336417-AA09-48C9-BDF2-558668A9C82D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</p:spTree>
    <p:extLst>
      <p:ext uri="{BB962C8B-B14F-4D97-AF65-F5344CB8AC3E}">
        <p14:creationId xmlns:p14="http://schemas.microsoft.com/office/powerpoint/2010/main" val="1170633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1DD6DF-B176-485D-B01F-0D026F51E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3208"/>
            <a:ext cx="9697665" cy="1141439"/>
          </a:xfrm>
          <a:solidFill>
            <a:srgbClr val="BE9600">
              <a:alpha val="80000"/>
            </a:srgbClr>
          </a:solidFill>
        </p:spPr>
        <p:txBody>
          <a:bodyPr lIns="288000" tIns="144000" rIns="432000" bIns="144000" anchor="ctr">
            <a:normAutofit/>
          </a:bodyPr>
          <a:lstStyle>
            <a:lvl1pPr marL="71755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33374"/>
            <a:ext cx="9541821" cy="3205985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79A18D-BDEC-4A1A-B4E8-0BBF0FB0AB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6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F87A75-3F72-6661-3C8C-5F55ECF6EF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1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3246B2-203D-4635-9023-C83C1FB1E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450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>
            <a:extLst>
              <a:ext uri="{FF2B5EF4-FFF2-40B4-BE49-F238E27FC236}">
                <a16:creationId xmlns:a16="http://schemas.microsoft.com/office/drawing/2014/main" id="{A29A4717-2733-B1CC-C548-EE7EB957DA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rgbClr val="BE9600">
              <a:alpha val="80000"/>
            </a:srgb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E24BD797-BDE4-4F8B-BD63-88445F304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8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92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</p:spTree>
    <p:extLst>
      <p:ext uri="{BB962C8B-B14F-4D97-AF65-F5344CB8AC3E}">
        <p14:creationId xmlns:p14="http://schemas.microsoft.com/office/powerpoint/2010/main" val="24862905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2095625"/>
            <a:ext cx="5400675" cy="185073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8187CB7-2C33-1C03-52A8-8996E6753E4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56228A2-CAF9-B1A1-1C97-DA91AB6BED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CA1CEBC5-E31D-F865-99F9-F5B2C3A4B1C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40475" y="1487788"/>
            <a:ext cx="5156200" cy="503683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350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4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59E7F815-FED3-4D8F-9D9B-35CCAF3B26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rgbClr val="BE9600"/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73013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5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326" y="3041584"/>
            <a:ext cx="3482038" cy="191542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de-DE" dirty="0"/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54981" y="3041584"/>
            <a:ext cx="3482038" cy="191542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de-DE" dirty="0"/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14637" y="3041584"/>
            <a:ext cx="3482038" cy="191542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9D0FAF78-2A5F-4E8E-B1EE-D7C4255495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rgbClr val="BE9600"/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8484789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gel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A8D24D7-34CD-4ED1-8141-89BC9C1FC2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354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gelb Mu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7" name="Tabellenplatzhalter 7">
            <a:extLst>
              <a:ext uri="{FF2B5EF4-FFF2-40B4-BE49-F238E27FC236}">
                <a16:creationId xmlns:a16="http://schemas.microsoft.com/office/drawing/2014/main" id="{215C28A5-80CD-4F42-9C77-C690E11449E6}"/>
              </a:ext>
            </a:extLst>
          </p:cNvPr>
          <p:cNvGraphicFramePr>
            <a:graphicFrameLocks/>
          </p:cNvGraphicFramePr>
          <p:nvPr userDrawn="1"/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598141AE-B519-4BF8-86A2-54973B0ADDE5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</p:spTree>
    <p:extLst>
      <p:ext uri="{BB962C8B-B14F-4D97-AF65-F5344CB8AC3E}">
        <p14:creationId xmlns:p14="http://schemas.microsoft.com/office/powerpoint/2010/main" val="8641664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2">
            <a:extLst>
              <a:ext uri="{FF2B5EF4-FFF2-40B4-BE49-F238E27FC236}">
                <a16:creationId xmlns:a16="http://schemas.microsoft.com/office/drawing/2014/main" id="{C2226DF2-778A-4612-9F78-6765D18406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12192001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87F97911-DA70-4C70-822A-1814FBD79C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EBD16-097C-4A05-9018-8E3005584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0577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7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</p:spTree>
    <p:extLst>
      <p:ext uri="{BB962C8B-B14F-4D97-AF65-F5344CB8AC3E}">
        <p14:creationId xmlns:p14="http://schemas.microsoft.com/office/powerpoint/2010/main" val="10516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1A67A15-EB3D-B357-6153-033E99D342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951DB75-C581-BF8A-0FC7-DF33D2FBE0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2C0EA8B-EF64-0432-2FB0-872635D2E4F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40475" y="1487788"/>
            <a:ext cx="5156200" cy="503683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90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4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783FE90B-8144-4EE7-83DD-1BF890852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29131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5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326" y="3041584"/>
            <a:ext cx="3482038" cy="191542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de-DE" dirty="0"/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54981" y="3041584"/>
            <a:ext cx="3482038" cy="191542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de-DE" dirty="0"/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14637" y="3041584"/>
            <a:ext cx="3482038" cy="191542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1415D85-ECEE-44AA-B226-4998B44E25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bla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E454AC21-5CA9-4DCD-9E64-33EE941B035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10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blau Mu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1C20BEF9-F6A4-4E18-813E-7C7A4A89EFB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136610939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DFA15C25-778F-45D2-A70E-06F46D1BF03A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</p:spTree>
    <p:extLst>
      <p:ext uri="{BB962C8B-B14F-4D97-AF65-F5344CB8AC3E}">
        <p14:creationId xmlns:p14="http://schemas.microsoft.com/office/powerpoint/2010/main" val="3492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A21C0A-576F-4448-A405-945F7FEA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DA8A30-87AB-49C6-AE8C-F7B24CEC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628775"/>
            <a:ext cx="10801349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96809-C3E5-439C-AF0A-E75CD81D7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72" r:id="rId4"/>
    <p:sldLayoutId id="2147483674" r:id="rId5"/>
    <p:sldLayoutId id="2147483656" r:id="rId6"/>
    <p:sldLayoutId id="2147483653" r:id="rId7"/>
    <p:sldLayoutId id="2147483654" r:id="rId8"/>
    <p:sldLayoutId id="2147483679" r:id="rId9"/>
    <p:sldLayoutId id="2147483662" r:id="rId10"/>
    <p:sldLayoutId id="2147483658" r:id="rId11"/>
    <p:sldLayoutId id="2147483663" r:id="rId12"/>
    <p:sldLayoutId id="2147483671" r:id="rId13"/>
    <p:sldLayoutId id="2147483675" r:id="rId14"/>
    <p:sldLayoutId id="2147483664" r:id="rId15"/>
    <p:sldLayoutId id="2147483665" r:id="rId16"/>
    <p:sldLayoutId id="2147483670" r:id="rId17"/>
    <p:sldLayoutId id="2147483678" r:id="rId18"/>
    <p:sldLayoutId id="2147483661" r:id="rId19"/>
    <p:sldLayoutId id="2147483659" r:id="rId20"/>
    <p:sldLayoutId id="2147483667" r:id="rId21"/>
    <p:sldLayoutId id="2147483673" r:id="rId22"/>
    <p:sldLayoutId id="2147483676" r:id="rId23"/>
    <p:sldLayoutId id="2147483668" r:id="rId24"/>
    <p:sldLayoutId id="2147483669" r:id="rId25"/>
    <p:sldLayoutId id="2147483666" r:id="rId26"/>
    <p:sldLayoutId id="2147483677" r:id="rId27"/>
    <p:sldLayoutId id="2147483655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orient="horz" pos="1026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9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j-hartmann/emotion-english-distilroberta-base?text=Oh+Happy+Day" TargetMode="External"/><Relationship Id="rId2" Type="http://schemas.openxmlformats.org/officeDocument/2006/relationships/hyperlink" Target="https://huggingface.co/arpanghoshal/EmoRoBERTa?text=I+like+you.+I+love+you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huggingface.co/SkolkovoInstitute/roberta_toxicity_classifier?text=I+like+you.+I+love+you" TargetMode="External"/><Relationship Id="rId5" Type="http://schemas.openxmlformats.org/officeDocument/2006/relationships/hyperlink" Target="https://huggingface.co/m3hrdadfi/typo-detector-distilbert-en?text=The+review+thoroughla+assessed+all+aspects+of+JLENS+SuR+and+CPG+esign+maturit+and+confidence+." TargetMode="External"/><Relationship Id="rId4" Type="http://schemas.openxmlformats.org/officeDocument/2006/relationships/hyperlink" Target="https://huggingface.co/jeniakim/hedgeho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j-hartmann/emotion-english-distilroberta-base?text=Oh+Happy+Day" TargetMode="External"/><Relationship Id="rId2" Type="http://schemas.openxmlformats.org/officeDocument/2006/relationships/hyperlink" Target="https://huggingface.co/arpanghoshal/EmoRoBERTa?text=I+like+you.+I+love+you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huggingface.co/SkolkovoInstitute/roberta_toxicity_classifier?text=I+like+you.+I+love+you" TargetMode="External"/><Relationship Id="rId5" Type="http://schemas.openxmlformats.org/officeDocument/2006/relationships/hyperlink" Target="https://huggingface.co/m3hrdadfi/typo-detector-distilbert-en?text=The+review+thoroughla+assessed+all+aspects+of+JLENS+SuR+and+CPG+esign+maturit+and+confidence+." TargetMode="External"/><Relationship Id="rId4" Type="http://schemas.openxmlformats.org/officeDocument/2006/relationships/hyperlink" Target="https://huggingface.co/jeniakim/hedgeho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16531.gradio.app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1AA03A4A-FF3C-46DA-9AA7-9489606AA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Roxanne El Baff</a:t>
            </a:r>
          </a:p>
          <a:p>
            <a:r>
              <a:rPr lang="de-DE" dirty="0"/>
              <a:t>*</a:t>
            </a:r>
            <a:r>
              <a:rPr lang="de-DE" dirty="0" err="1"/>
              <a:t>ACL</a:t>
            </a:r>
            <a:r>
              <a:rPr lang="de-DE" dirty="0"/>
              <a:t> 2023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07DBA57-3752-430E-B30A-C895D114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/>
              <a:t>Style </a:t>
            </a:r>
            <a:r>
              <a:rPr lang="de-DE" b="0" dirty="0" err="1"/>
              <a:t>transfer</a:t>
            </a:r>
            <a:r>
              <a:rPr lang="de-DE" b="0" dirty="0"/>
              <a:t> </a:t>
            </a:r>
            <a:r>
              <a:rPr lang="de-DE" b="0" dirty="0" err="1"/>
              <a:t>from</a:t>
            </a:r>
            <a:r>
              <a:rPr lang="de-DE" b="0" dirty="0"/>
              <a:t> </a:t>
            </a:r>
            <a:r>
              <a:rPr lang="de-DE" b="0" dirty="0" err="1"/>
              <a:t>ineffective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effective</a:t>
            </a:r>
            <a:r>
              <a:rPr lang="de-DE" b="0" dirty="0"/>
              <a:t> </a:t>
            </a:r>
            <a:r>
              <a:rPr lang="de-DE" b="0" dirty="0" err="1"/>
              <a:t>arguments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05295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CC0B8-3B3A-4C4D-9F03-2B52577D3E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B698E9-1A82-4ECF-9E2F-FE1F547C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Dataset</a:t>
            </a:r>
            <a:br>
              <a:rPr lang="en-US" dirty="0"/>
            </a:br>
            <a:r>
              <a:rPr lang="en-US" sz="2200" b="0" dirty="0"/>
              <a:t>Defining Data Points – which argument to use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22445-6E13-45C9-B973-115AF478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2014995"/>
            <a:ext cx="4486275" cy="35718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64D6E3-1F21-4656-837A-39D7359AC3E6}"/>
              </a:ext>
            </a:extLst>
          </p:cNvPr>
          <p:cNvSpPr/>
          <p:nvPr/>
        </p:nvSpPr>
        <p:spPr>
          <a:xfrm>
            <a:off x="7412771" y="3267092"/>
            <a:ext cx="1595535" cy="485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&lt;argument</a:t>
            </a:r>
            <a:r>
              <a:rPr lang="de-DE" dirty="0"/>
              <a:t>&gt;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5CBE9A-0741-4CFB-B3DC-5A90D052265F}"/>
              </a:ext>
            </a:extLst>
          </p:cNvPr>
          <p:cNvSpPr/>
          <p:nvPr/>
        </p:nvSpPr>
        <p:spPr>
          <a:xfrm>
            <a:off x="9008306" y="3267092"/>
            <a:ext cx="1595535" cy="4851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&lt;effect</a:t>
            </a:r>
            <a:r>
              <a:rPr lang="de-DE" dirty="0"/>
              <a:t>&gt;</a:t>
            </a:r>
            <a:endParaRPr lang="en-US" dirty="0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E7808B74-C514-49FB-A617-98E31283B0B9}"/>
              </a:ext>
            </a:extLst>
          </p:cNvPr>
          <p:cNvSpPr/>
          <p:nvPr/>
        </p:nvSpPr>
        <p:spPr>
          <a:xfrm>
            <a:off x="5485281" y="3800932"/>
            <a:ext cx="1225912" cy="438538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27022-473F-48A8-855F-E570B7D8DE62}"/>
              </a:ext>
            </a:extLst>
          </p:cNvPr>
          <p:cNvSpPr txBox="1"/>
          <p:nvPr/>
        </p:nvSpPr>
        <p:spPr>
          <a:xfrm>
            <a:off x="6347914" y="1619187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Only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last </a:t>
            </a:r>
            <a:r>
              <a:rPr lang="de-DE" b="1" dirty="0" err="1"/>
              <a:t>debater‘s</a:t>
            </a:r>
            <a:r>
              <a:rPr lang="de-DE" b="1" dirty="0"/>
              <a:t> </a:t>
            </a:r>
            <a:r>
              <a:rPr lang="de-DE" b="1" dirty="0" err="1"/>
              <a:t>argument</a:t>
            </a:r>
            <a:r>
              <a:rPr lang="de-DE" b="1" dirty="0"/>
              <a:t> in </a:t>
            </a:r>
            <a:r>
              <a:rPr lang="de-DE" b="1" dirty="0" err="1"/>
              <a:t>debate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7B203-ECD1-4C54-BD7A-E3E982366DCD}"/>
              </a:ext>
            </a:extLst>
          </p:cNvPr>
          <p:cNvSpPr/>
          <p:nvPr/>
        </p:nvSpPr>
        <p:spPr>
          <a:xfrm>
            <a:off x="2114473" y="4973728"/>
            <a:ext cx="2827090" cy="6627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104F34-B292-45D5-AA26-AAB99173FC3E}"/>
              </a:ext>
            </a:extLst>
          </p:cNvPr>
          <p:cNvSpPr/>
          <p:nvPr/>
        </p:nvSpPr>
        <p:spPr>
          <a:xfrm>
            <a:off x="7412770" y="3771102"/>
            <a:ext cx="1595535" cy="4851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91F96C-904C-48BA-8B1D-FA64FAF9B246}"/>
              </a:ext>
            </a:extLst>
          </p:cNvPr>
          <p:cNvSpPr/>
          <p:nvPr/>
        </p:nvSpPr>
        <p:spPr>
          <a:xfrm>
            <a:off x="9008306" y="3771102"/>
            <a:ext cx="1595535" cy="4851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effective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211D79-D4FF-4B3C-8915-D1956D333586}"/>
              </a:ext>
            </a:extLst>
          </p:cNvPr>
          <p:cNvSpPr/>
          <p:nvPr/>
        </p:nvSpPr>
        <p:spPr>
          <a:xfrm>
            <a:off x="7412770" y="4256294"/>
            <a:ext cx="1595535" cy="4851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EABA01-6762-4AE2-B531-00FE80870140}"/>
              </a:ext>
            </a:extLst>
          </p:cNvPr>
          <p:cNvSpPr/>
          <p:nvPr/>
        </p:nvSpPr>
        <p:spPr>
          <a:xfrm>
            <a:off x="9008306" y="4256294"/>
            <a:ext cx="1595535" cy="4851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ineffective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BC547-4E22-4F2C-959D-5B4977FC7DD4}"/>
              </a:ext>
            </a:extLst>
          </p:cNvPr>
          <p:cNvSpPr/>
          <p:nvPr/>
        </p:nvSpPr>
        <p:spPr>
          <a:xfrm>
            <a:off x="3220535" y="4971631"/>
            <a:ext cx="271194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2021FE-DC80-4B65-86E6-E9C2F726F1FD}"/>
              </a:ext>
            </a:extLst>
          </p:cNvPr>
          <p:cNvSpPr/>
          <p:nvPr/>
        </p:nvSpPr>
        <p:spPr>
          <a:xfrm>
            <a:off x="4764287" y="4971631"/>
            <a:ext cx="271194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8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CC0B8-3B3A-4C4D-9F03-2B52577D3E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B698E9-1A82-4ECF-9E2F-FE1F547C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Dataset</a:t>
            </a:r>
            <a:br>
              <a:rPr lang="en-US" dirty="0"/>
            </a:br>
            <a:r>
              <a:rPr lang="en-US" sz="2200" b="0" dirty="0"/>
              <a:t>Defining Data Points – which argument to use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22445-6E13-45C9-B973-115AF478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2014995"/>
            <a:ext cx="4486275" cy="35718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64D6E3-1F21-4656-837A-39D7359AC3E6}"/>
              </a:ext>
            </a:extLst>
          </p:cNvPr>
          <p:cNvSpPr/>
          <p:nvPr/>
        </p:nvSpPr>
        <p:spPr>
          <a:xfrm>
            <a:off x="7412771" y="3267092"/>
            <a:ext cx="1595535" cy="485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&lt;argument</a:t>
            </a:r>
            <a:r>
              <a:rPr lang="de-DE" dirty="0"/>
              <a:t>&gt;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5CBE9A-0741-4CFB-B3DC-5A90D052265F}"/>
              </a:ext>
            </a:extLst>
          </p:cNvPr>
          <p:cNvSpPr/>
          <p:nvPr/>
        </p:nvSpPr>
        <p:spPr>
          <a:xfrm>
            <a:off x="9008306" y="3267092"/>
            <a:ext cx="1595535" cy="4851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&lt;effect</a:t>
            </a:r>
            <a:r>
              <a:rPr lang="de-DE" dirty="0"/>
              <a:t>&gt;</a:t>
            </a:r>
            <a:endParaRPr lang="en-US" dirty="0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E7808B74-C514-49FB-A617-98E31283B0B9}"/>
              </a:ext>
            </a:extLst>
          </p:cNvPr>
          <p:cNvSpPr/>
          <p:nvPr/>
        </p:nvSpPr>
        <p:spPr>
          <a:xfrm>
            <a:off x="5485281" y="3800932"/>
            <a:ext cx="1225912" cy="438538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27022-473F-48A8-855F-E570B7D8DE62}"/>
              </a:ext>
            </a:extLst>
          </p:cNvPr>
          <p:cNvSpPr txBox="1"/>
          <p:nvPr/>
        </p:nvSpPr>
        <p:spPr>
          <a:xfrm>
            <a:off x="6347914" y="1619187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First+last</a:t>
            </a:r>
            <a:r>
              <a:rPr lang="de-DE" b="1" dirty="0"/>
              <a:t> </a:t>
            </a:r>
            <a:r>
              <a:rPr lang="de-DE" b="1" dirty="0" err="1"/>
              <a:t>debater‘s</a:t>
            </a:r>
            <a:r>
              <a:rPr lang="de-DE" b="1" dirty="0"/>
              <a:t> </a:t>
            </a:r>
            <a:r>
              <a:rPr lang="de-DE" b="1" dirty="0" err="1"/>
              <a:t>argument</a:t>
            </a:r>
            <a:r>
              <a:rPr lang="de-DE" b="1" dirty="0"/>
              <a:t> in </a:t>
            </a:r>
            <a:r>
              <a:rPr lang="de-DE" b="1" dirty="0" err="1"/>
              <a:t>debate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7B203-ECD1-4C54-BD7A-E3E982366DCD}"/>
              </a:ext>
            </a:extLst>
          </p:cNvPr>
          <p:cNvSpPr/>
          <p:nvPr/>
        </p:nvSpPr>
        <p:spPr>
          <a:xfrm>
            <a:off x="2114473" y="4973728"/>
            <a:ext cx="2827090" cy="6627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104F34-B292-45D5-AA26-AAB99173FC3E}"/>
              </a:ext>
            </a:extLst>
          </p:cNvPr>
          <p:cNvSpPr/>
          <p:nvPr/>
        </p:nvSpPr>
        <p:spPr>
          <a:xfrm>
            <a:off x="7412770" y="3771102"/>
            <a:ext cx="1595535" cy="4851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a1+a2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91F96C-904C-48BA-8B1D-FA64FAF9B246}"/>
              </a:ext>
            </a:extLst>
          </p:cNvPr>
          <p:cNvSpPr/>
          <p:nvPr/>
        </p:nvSpPr>
        <p:spPr>
          <a:xfrm>
            <a:off x="9008306" y="3771102"/>
            <a:ext cx="1595535" cy="4851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effective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211D79-D4FF-4B3C-8915-D1956D333586}"/>
              </a:ext>
            </a:extLst>
          </p:cNvPr>
          <p:cNvSpPr/>
          <p:nvPr/>
        </p:nvSpPr>
        <p:spPr>
          <a:xfrm>
            <a:off x="7412770" y="4256294"/>
            <a:ext cx="1595535" cy="4851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b1+b2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EABA01-6762-4AE2-B531-00FE80870140}"/>
              </a:ext>
            </a:extLst>
          </p:cNvPr>
          <p:cNvSpPr/>
          <p:nvPr/>
        </p:nvSpPr>
        <p:spPr>
          <a:xfrm>
            <a:off x="9008306" y="4256294"/>
            <a:ext cx="1595535" cy="4851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ineffective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BC547-4E22-4F2C-959D-5B4977FC7DD4}"/>
              </a:ext>
            </a:extLst>
          </p:cNvPr>
          <p:cNvSpPr/>
          <p:nvPr/>
        </p:nvSpPr>
        <p:spPr>
          <a:xfrm>
            <a:off x="3220535" y="4971631"/>
            <a:ext cx="470264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2021FE-DC80-4B65-86E6-E9C2F726F1FD}"/>
              </a:ext>
            </a:extLst>
          </p:cNvPr>
          <p:cNvSpPr/>
          <p:nvPr/>
        </p:nvSpPr>
        <p:spPr>
          <a:xfrm>
            <a:off x="4764286" y="4971631"/>
            <a:ext cx="470265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A3D863-C7C5-4399-97BD-22C18998BCBF}"/>
              </a:ext>
            </a:extLst>
          </p:cNvPr>
          <p:cNvSpPr/>
          <p:nvPr/>
        </p:nvSpPr>
        <p:spPr>
          <a:xfrm>
            <a:off x="2114473" y="3357470"/>
            <a:ext cx="2827090" cy="6627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98710-77A7-41D6-BFB3-41C04C8491E3}"/>
              </a:ext>
            </a:extLst>
          </p:cNvPr>
          <p:cNvSpPr/>
          <p:nvPr/>
        </p:nvSpPr>
        <p:spPr>
          <a:xfrm>
            <a:off x="4764464" y="3357470"/>
            <a:ext cx="470265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181240-F216-48F7-8DA7-C11E2B5335DD}"/>
              </a:ext>
            </a:extLst>
          </p:cNvPr>
          <p:cNvSpPr/>
          <p:nvPr/>
        </p:nvSpPr>
        <p:spPr>
          <a:xfrm>
            <a:off x="3236537" y="3388407"/>
            <a:ext cx="470264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4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CC0B8-3B3A-4C4D-9F03-2B52577D3E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B698E9-1A82-4ECF-9E2F-FE1F547C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Dataset</a:t>
            </a:r>
            <a:br>
              <a:rPr lang="en-US" dirty="0"/>
            </a:br>
            <a:r>
              <a:rPr lang="en-US" sz="2200" b="0" dirty="0"/>
              <a:t>Defining Data Points – which argument to use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22445-6E13-45C9-B973-115AF478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2014995"/>
            <a:ext cx="4486275" cy="35718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64D6E3-1F21-4656-837A-39D7359AC3E6}"/>
              </a:ext>
            </a:extLst>
          </p:cNvPr>
          <p:cNvSpPr/>
          <p:nvPr/>
        </p:nvSpPr>
        <p:spPr>
          <a:xfrm>
            <a:off x="7412771" y="3267092"/>
            <a:ext cx="1595535" cy="485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&lt;argument</a:t>
            </a:r>
            <a:r>
              <a:rPr lang="de-DE" dirty="0"/>
              <a:t>&gt;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5CBE9A-0741-4CFB-B3DC-5A90D052265F}"/>
              </a:ext>
            </a:extLst>
          </p:cNvPr>
          <p:cNvSpPr/>
          <p:nvPr/>
        </p:nvSpPr>
        <p:spPr>
          <a:xfrm>
            <a:off x="9008306" y="3267092"/>
            <a:ext cx="1595535" cy="4851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&lt;effect</a:t>
            </a:r>
            <a:r>
              <a:rPr lang="de-DE" dirty="0"/>
              <a:t>&gt;</a:t>
            </a:r>
            <a:endParaRPr lang="en-US" dirty="0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E7808B74-C514-49FB-A617-98E31283B0B9}"/>
              </a:ext>
            </a:extLst>
          </p:cNvPr>
          <p:cNvSpPr/>
          <p:nvPr/>
        </p:nvSpPr>
        <p:spPr>
          <a:xfrm>
            <a:off x="5485281" y="3800932"/>
            <a:ext cx="1225912" cy="438538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27022-473F-48A8-855F-E570B7D8DE62}"/>
              </a:ext>
            </a:extLst>
          </p:cNvPr>
          <p:cNvSpPr txBox="1"/>
          <p:nvPr/>
        </p:nvSpPr>
        <p:spPr>
          <a:xfrm>
            <a:off x="6347914" y="1619187"/>
            <a:ext cx="458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last </a:t>
            </a:r>
            <a:r>
              <a:rPr lang="de-DE" b="1" dirty="0" err="1"/>
              <a:t>debater‘s</a:t>
            </a:r>
            <a:r>
              <a:rPr lang="de-DE" b="1" dirty="0"/>
              <a:t> </a:t>
            </a:r>
            <a:r>
              <a:rPr lang="de-DE" b="1" dirty="0" err="1"/>
              <a:t>argument</a:t>
            </a:r>
            <a:r>
              <a:rPr lang="de-DE" b="1" dirty="0"/>
              <a:t> in </a:t>
            </a:r>
            <a:r>
              <a:rPr lang="de-DE" b="1" dirty="0" err="1"/>
              <a:t>debate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previous</a:t>
            </a:r>
            <a:r>
              <a:rPr lang="de-DE" b="1" dirty="0"/>
              <a:t> </a:t>
            </a:r>
            <a:r>
              <a:rPr lang="de-DE" b="1" dirty="0" err="1"/>
              <a:t>opposite</a:t>
            </a:r>
            <a:r>
              <a:rPr lang="de-DE" b="1" dirty="0"/>
              <a:t> </a:t>
            </a:r>
            <a:r>
              <a:rPr lang="de-DE" b="1" dirty="0" err="1"/>
              <a:t>argument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7B203-ECD1-4C54-BD7A-E3E982366DCD}"/>
              </a:ext>
            </a:extLst>
          </p:cNvPr>
          <p:cNvSpPr/>
          <p:nvPr/>
        </p:nvSpPr>
        <p:spPr>
          <a:xfrm>
            <a:off x="2114473" y="4973728"/>
            <a:ext cx="2827090" cy="6627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104F34-B292-45D5-AA26-AAB99173FC3E}"/>
              </a:ext>
            </a:extLst>
          </p:cNvPr>
          <p:cNvSpPr/>
          <p:nvPr/>
        </p:nvSpPr>
        <p:spPr>
          <a:xfrm>
            <a:off x="7412770" y="3771102"/>
            <a:ext cx="1595535" cy="4851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opp_a+a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91F96C-904C-48BA-8B1D-FA64FAF9B246}"/>
              </a:ext>
            </a:extLst>
          </p:cNvPr>
          <p:cNvSpPr/>
          <p:nvPr/>
        </p:nvSpPr>
        <p:spPr>
          <a:xfrm>
            <a:off x="9008306" y="3771102"/>
            <a:ext cx="1595535" cy="4851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effective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211D79-D4FF-4B3C-8915-D1956D333586}"/>
              </a:ext>
            </a:extLst>
          </p:cNvPr>
          <p:cNvSpPr/>
          <p:nvPr/>
        </p:nvSpPr>
        <p:spPr>
          <a:xfrm>
            <a:off x="7412770" y="4256294"/>
            <a:ext cx="1595535" cy="4851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opp_b+b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EABA01-6762-4AE2-B531-00FE80870140}"/>
              </a:ext>
            </a:extLst>
          </p:cNvPr>
          <p:cNvSpPr/>
          <p:nvPr/>
        </p:nvSpPr>
        <p:spPr>
          <a:xfrm>
            <a:off x="9008306" y="4256294"/>
            <a:ext cx="1595535" cy="4851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ineffective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BC547-4E22-4F2C-959D-5B4977FC7DD4}"/>
              </a:ext>
            </a:extLst>
          </p:cNvPr>
          <p:cNvSpPr/>
          <p:nvPr/>
        </p:nvSpPr>
        <p:spPr>
          <a:xfrm>
            <a:off x="3133983" y="4967263"/>
            <a:ext cx="317804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2021FE-DC80-4B65-86E6-E9C2F726F1FD}"/>
              </a:ext>
            </a:extLst>
          </p:cNvPr>
          <p:cNvSpPr/>
          <p:nvPr/>
        </p:nvSpPr>
        <p:spPr>
          <a:xfrm>
            <a:off x="4764286" y="4971631"/>
            <a:ext cx="317805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98710-77A7-41D6-BFB3-41C04C8491E3}"/>
              </a:ext>
            </a:extLst>
          </p:cNvPr>
          <p:cNvSpPr/>
          <p:nvPr/>
        </p:nvSpPr>
        <p:spPr>
          <a:xfrm>
            <a:off x="2575619" y="4011316"/>
            <a:ext cx="957376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opp_b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181240-F216-48F7-8DA7-C11E2B5335DD}"/>
              </a:ext>
            </a:extLst>
          </p:cNvPr>
          <p:cNvSpPr/>
          <p:nvPr/>
        </p:nvSpPr>
        <p:spPr>
          <a:xfrm>
            <a:off x="4433987" y="3996732"/>
            <a:ext cx="957376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opp_a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0F9514-5206-48E9-8D44-3F2B479ABF2A}"/>
              </a:ext>
            </a:extLst>
          </p:cNvPr>
          <p:cNvCxnSpPr/>
          <p:nvPr/>
        </p:nvCxnSpPr>
        <p:spPr>
          <a:xfrm flipH="1">
            <a:off x="2936147" y="4498890"/>
            <a:ext cx="897622" cy="58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D8EA6B-3A2A-4A9E-9505-D7919D7E6643}"/>
              </a:ext>
            </a:extLst>
          </p:cNvPr>
          <p:cNvCxnSpPr/>
          <p:nvPr/>
        </p:nvCxnSpPr>
        <p:spPr>
          <a:xfrm>
            <a:off x="3257813" y="4498890"/>
            <a:ext cx="668235" cy="58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7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CC0B8-3B3A-4C4D-9F03-2B52577D3E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B698E9-1A82-4ECF-9E2F-FE1F547C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Dataset</a:t>
            </a:r>
            <a:br>
              <a:rPr lang="en-US" dirty="0"/>
            </a:br>
            <a:r>
              <a:rPr lang="en-US" sz="2200" b="0" dirty="0"/>
              <a:t>Defining Data Points – which argument to use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22445-6E13-45C9-B973-115AF478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2014995"/>
            <a:ext cx="4486275" cy="35718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64D6E3-1F21-4656-837A-39D7359AC3E6}"/>
              </a:ext>
            </a:extLst>
          </p:cNvPr>
          <p:cNvSpPr/>
          <p:nvPr/>
        </p:nvSpPr>
        <p:spPr>
          <a:xfrm>
            <a:off x="7711571" y="2393861"/>
            <a:ext cx="1595535" cy="485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&lt;argument</a:t>
            </a:r>
            <a:r>
              <a:rPr lang="de-DE" dirty="0"/>
              <a:t>&gt;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5CBE9A-0741-4CFB-B3DC-5A90D052265F}"/>
              </a:ext>
            </a:extLst>
          </p:cNvPr>
          <p:cNvSpPr/>
          <p:nvPr/>
        </p:nvSpPr>
        <p:spPr>
          <a:xfrm>
            <a:off x="9307106" y="2393861"/>
            <a:ext cx="1595535" cy="4851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&lt;effect</a:t>
            </a:r>
            <a:r>
              <a:rPr lang="de-DE" dirty="0"/>
              <a:t>&gt;</a:t>
            </a:r>
            <a:endParaRPr lang="en-US" dirty="0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E7808B74-C514-49FB-A617-98E31283B0B9}"/>
              </a:ext>
            </a:extLst>
          </p:cNvPr>
          <p:cNvSpPr/>
          <p:nvPr/>
        </p:nvSpPr>
        <p:spPr>
          <a:xfrm>
            <a:off x="5730367" y="3944224"/>
            <a:ext cx="1225912" cy="438538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27022-473F-48A8-855F-E570B7D8DE62}"/>
              </a:ext>
            </a:extLst>
          </p:cNvPr>
          <p:cNvSpPr txBox="1"/>
          <p:nvPr/>
        </p:nvSpPr>
        <p:spPr>
          <a:xfrm>
            <a:off x="7552871" y="1245341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Each</a:t>
            </a:r>
            <a:r>
              <a:rPr lang="de-DE" b="1" dirty="0"/>
              <a:t> </a:t>
            </a:r>
            <a:r>
              <a:rPr lang="de-DE" b="1" dirty="0" err="1"/>
              <a:t>argument</a:t>
            </a:r>
            <a:r>
              <a:rPr lang="de-DE" b="1" dirty="0"/>
              <a:t> 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debate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7B203-ECD1-4C54-BD7A-E3E982366DCD}"/>
              </a:ext>
            </a:extLst>
          </p:cNvPr>
          <p:cNvSpPr/>
          <p:nvPr/>
        </p:nvSpPr>
        <p:spPr>
          <a:xfrm>
            <a:off x="2130804" y="3313651"/>
            <a:ext cx="2827090" cy="252312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104F34-B292-45D5-AA26-AAB99173FC3E}"/>
              </a:ext>
            </a:extLst>
          </p:cNvPr>
          <p:cNvSpPr/>
          <p:nvPr/>
        </p:nvSpPr>
        <p:spPr>
          <a:xfrm>
            <a:off x="7711570" y="2897871"/>
            <a:ext cx="1595535" cy="4851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91F96C-904C-48BA-8B1D-FA64FAF9B246}"/>
              </a:ext>
            </a:extLst>
          </p:cNvPr>
          <p:cNvSpPr/>
          <p:nvPr/>
        </p:nvSpPr>
        <p:spPr>
          <a:xfrm>
            <a:off x="9307106" y="2897871"/>
            <a:ext cx="1595535" cy="4851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effective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211D79-D4FF-4B3C-8915-D1956D333586}"/>
              </a:ext>
            </a:extLst>
          </p:cNvPr>
          <p:cNvSpPr/>
          <p:nvPr/>
        </p:nvSpPr>
        <p:spPr>
          <a:xfrm>
            <a:off x="7711570" y="3383063"/>
            <a:ext cx="1595535" cy="4851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EABA01-6762-4AE2-B531-00FE80870140}"/>
              </a:ext>
            </a:extLst>
          </p:cNvPr>
          <p:cNvSpPr/>
          <p:nvPr/>
        </p:nvSpPr>
        <p:spPr>
          <a:xfrm>
            <a:off x="9307106" y="3383063"/>
            <a:ext cx="1595535" cy="4851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ineffective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BC547-4E22-4F2C-959D-5B4977FC7DD4}"/>
              </a:ext>
            </a:extLst>
          </p:cNvPr>
          <p:cNvSpPr/>
          <p:nvPr/>
        </p:nvSpPr>
        <p:spPr>
          <a:xfrm>
            <a:off x="3176682" y="3389106"/>
            <a:ext cx="271194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2021FE-DC80-4B65-86E6-E9C2F726F1FD}"/>
              </a:ext>
            </a:extLst>
          </p:cNvPr>
          <p:cNvSpPr/>
          <p:nvPr/>
        </p:nvSpPr>
        <p:spPr>
          <a:xfrm>
            <a:off x="4780618" y="3388407"/>
            <a:ext cx="271194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58163B-5D53-44DF-B3D6-ED4FF5B3E799}"/>
              </a:ext>
            </a:extLst>
          </p:cNvPr>
          <p:cNvSpPr/>
          <p:nvPr/>
        </p:nvSpPr>
        <p:spPr>
          <a:xfrm>
            <a:off x="3176682" y="4020201"/>
            <a:ext cx="271194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14805E-380E-4500-B4DB-34A9394A151A}"/>
              </a:ext>
            </a:extLst>
          </p:cNvPr>
          <p:cNvSpPr/>
          <p:nvPr/>
        </p:nvSpPr>
        <p:spPr>
          <a:xfrm>
            <a:off x="4790411" y="4020201"/>
            <a:ext cx="271194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E74DE7-79E0-4F7A-BFC9-48FBEA4B8531}"/>
              </a:ext>
            </a:extLst>
          </p:cNvPr>
          <p:cNvSpPr/>
          <p:nvPr/>
        </p:nvSpPr>
        <p:spPr>
          <a:xfrm>
            <a:off x="3176682" y="4932416"/>
            <a:ext cx="271194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6F5658-3700-4F65-A101-46DCBE77C1CE}"/>
              </a:ext>
            </a:extLst>
          </p:cNvPr>
          <p:cNvSpPr/>
          <p:nvPr/>
        </p:nvSpPr>
        <p:spPr>
          <a:xfrm>
            <a:off x="4785589" y="4941718"/>
            <a:ext cx="271194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D3DADC-A94D-441B-8E93-60CD20A8CA63}"/>
              </a:ext>
            </a:extLst>
          </p:cNvPr>
          <p:cNvSpPr/>
          <p:nvPr/>
        </p:nvSpPr>
        <p:spPr>
          <a:xfrm>
            <a:off x="7711569" y="3868255"/>
            <a:ext cx="1595535" cy="4851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B955A0-3341-47A9-AEC4-6F12B235B08E}"/>
              </a:ext>
            </a:extLst>
          </p:cNvPr>
          <p:cNvSpPr/>
          <p:nvPr/>
        </p:nvSpPr>
        <p:spPr>
          <a:xfrm>
            <a:off x="9307105" y="3868255"/>
            <a:ext cx="1595535" cy="4851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effective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5BCB3A-36B4-4A2E-90E1-1FEEC21C9A8B}"/>
              </a:ext>
            </a:extLst>
          </p:cNvPr>
          <p:cNvSpPr/>
          <p:nvPr/>
        </p:nvSpPr>
        <p:spPr>
          <a:xfrm>
            <a:off x="7711569" y="4353447"/>
            <a:ext cx="1595535" cy="4851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66AF75-D1B8-4487-A00F-23E36899C6F2}"/>
              </a:ext>
            </a:extLst>
          </p:cNvPr>
          <p:cNvSpPr/>
          <p:nvPr/>
        </p:nvSpPr>
        <p:spPr>
          <a:xfrm>
            <a:off x="9307105" y="4353447"/>
            <a:ext cx="1595535" cy="4851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ineffective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75ECA8-9E0D-430F-9002-EF21DD4E0555}"/>
              </a:ext>
            </a:extLst>
          </p:cNvPr>
          <p:cNvSpPr/>
          <p:nvPr/>
        </p:nvSpPr>
        <p:spPr>
          <a:xfrm>
            <a:off x="7711569" y="4838639"/>
            <a:ext cx="1595535" cy="4851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8CB8A6-7EB9-42FD-93AE-D75A1D80C6FD}"/>
              </a:ext>
            </a:extLst>
          </p:cNvPr>
          <p:cNvSpPr/>
          <p:nvPr/>
        </p:nvSpPr>
        <p:spPr>
          <a:xfrm>
            <a:off x="9307105" y="4838639"/>
            <a:ext cx="1595535" cy="4851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effective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89C416-E5E2-45EC-9780-79DBBC74F49F}"/>
              </a:ext>
            </a:extLst>
          </p:cNvPr>
          <p:cNvSpPr/>
          <p:nvPr/>
        </p:nvSpPr>
        <p:spPr>
          <a:xfrm>
            <a:off x="7711568" y="5323831"/>
            <a:ext cx="1595535" cy="4851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2B5D0B-0B6F-40C9-BB60-750E5D85A6D4}"/>
              </a:ext>
            </a:extLst>
          </p:cNvPr>
          <p:cNvSpPr/>
          <p:nvPr/>
        </p:nvSpPr>
        <p:spPr>
          <a:xfrm>
            <a:off x="9307104" y="5323831"/>
            <a:ext cx="1595535" cy="4851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1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CC0B8-3B3A-4C4D-9F03-2B52577D3E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B698E9-1A82-4ECF-9E2F-FE1F547C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Dataset</a:t>
            </a:r>
            <a:br>
              <a:rPr lang="en-US" dirty="0"/>
            </a:br>
            <a:r>
              <a:rPr lang="en-US" sz="2200" b="0" dirty="0"/>
              <a:t>Defining Data Points – which argument to use</a:t>
            </a:r>
            <a:br>
              <a:rPr lang="en-US" dirty="0"/>
            </a:b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632B0F-2E61-44B0-AF0D-BB6649B37D86}"/>
              </a:ext>
            </a:extLst>
          </p:cNvPr>
          <p:cNvSpPr txBox="1"/>
          <p:nvPr/>
        </p:nvSpPr>
        <p:spPr>
          <a:xfrm>
            <a:off x="1806412" y="2537245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 </a:t>
            </a:r>
            <a:r>
              <a:rPr lang="de-DE" dirty="0" err="1"/>
              <a:t>distribution</a:t>
            </a:r>
            <a:r>
              <a:rPr lang="de-DE" dirty="0"/>
              <a:t> – check </a:t>
            </a:r>
            <a:r>
              <a:rPr lang="de-DE" dirty="0" err="1"/>
              <a:t>google</a:t>
            </a:r>
            <a:r>
              <a:rPr lang="de-DE" dirty="0"/>
              <a:t>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2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31581-05BA-414B-B498-045B53CDF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639AA-841B-463C-A270-FE66E702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70C1F-8ADA-4E8F-BF78-35ADEFB977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6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E3C9-A7D2-47BE-B4A6-DB5AD290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F35C3-C426-4CA9-B6A6-8F4BA3334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EBD19-DAC0-4E90-8DC1-4C359B38B589}"/>
              </a:ext>
            </a:extLst>
          </p:cNvPr>
          <p:cNvSpPr/>
          <p:nvPr/>
        </p:nvSpPr>
        <p:spPr>
          <a:xfrm>
            <a:off x="668783" y="1631514"/>
            <a:ext cx="1071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FC89F2-BE2F-44F6-9E79-22084847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426465"/>
            <a:ext cx="7290994" cy="5098160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endParaRPr lang="en-US" sz="1400" dirty="0"/>
          </a:p>
          <a:p>
            <a:r>
              <a:rPr lang="en-US" sz="1600" strike="sngStrike" dirty="0" err="1">
                <a:solidFill>
                  <a:schemeClr val="accent5">
                    <a:lumMod val="50000"/>
                  </a:schemeClr>
                </a:solidFill>
              </a:rPr>
              <a:t>LIWC</a:t>
            </a:r>
            <a:endParaRPr lang="en-US" sz="1600" strike="sngStrike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NRC emotion</a:t>
            </a:r>
          </a:p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MPQA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Arg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Empath (default)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Empath (ideology based)</a:t>
            </a:r>
          </a:p>
          <a:p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BB9301"/>
                </a:solidFill>
                <a:sym typeface="Wingdings" panose="05000000000000000000" pitchFamily="2" charset="2"/>
              </a:rPr>
              <a:t>Trained on Transformers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Emotion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using the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GoEmotion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dataset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Emotion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(Hartmann) using several datasets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  <a:hlinkClick r:id="rId4"/>
              </a:rPr>
              <a:t>Hedge</a:t>
            </a:r>
            <a:endParaRPr lang="en-US" sz="1600" dirty="0">
              <a:solidFill>
                <a:schemeClr val="accent5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  <a:hlinkClick r:id="rId5"/>
              </a:rPr>
              <a:t>Typos</a:t>
            </a:r>
            <a:endParaRPr lang="en-US" sz="1600" dirty="0">
              <a:solidFill>
                <a:schemeClr val="accent5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  <a:hlinkClick r:id="rId6"/>
              </a:rPr>
              <a:t>Toxicity</a:t>
            </a:r>
            <a:endParaRPr lang="en-US" sz="1600" dirty="0">
              <a:solidFill>
                <a:schemeClr val="accent5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… </a:t>
            </a: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searching for more</a:t>
            </a:r>
            <a:endParaRPr lang="en-US" sz="1600" dirty="0">
              <a:solidFill>
                <a:schemeClr val="accent5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US" sz="2000" dirty="0">
              <a:solidFill>
                <a:srgbClr val="BB930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BB930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63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E3C9-A7D2-47BE-B4A6-DB5AD290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F35C3-C426-4CA9-B6A6-8F4BA3334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EBD19-DAC0-4E90-8DC1-4C359B38B589}"/>
              </a:ext>
            </a:extLst>
          </p:cNvPr>
          <p:cNvSpPr/>
          <p:nvPr/>
        </p:nvSpPr>
        <p:spPr>
          <a:xfrm>
            <a:off x="668783" y="1631514"/>
            <a:ext cx="1071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FC89F2-BE2F-44F6-9E79-22084847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426465"/>
            <a:ext cx="7290994" cy="5098160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endParaRPr lang="en-US" sz="1400" dirty="0"/>
          </a:p>
          <a:p>
            <a:r>
              <a:rPr lang="en-US" sz="1600" strike="sngStrike" dirty="0" err="1">
                <a:solidFill>
                  <a:schemeClr val="accent5">
                    <a:lumMod val="50000"/>
                  </a:schemeClr>
                </a:solidFill>
              </a:rPr>
              <a:t>LIWC</a:t>
            </a:r>
            <a:endParaRPr lang="en-US" sz="1600" strike="sngStrike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NRC emotion</a:t>
            </a:r>
          </a:p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MPQA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Arg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Empath (default)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Empath (ideology based)</a:t>
            </a:r>
          </a:p>
          <a:p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rgbClr val="BB9301"/>
                </a:solidFill>
                <a:sym typeface="Wingdings" panose="05000000000000000000" pitchFamily="2" charset="2"/>
              </a:rPr>
              <a:t>Trained on Transformers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Emotion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using the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GoEmotion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dataset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hlinkClick r:id="rId3"/>
              </a:rPr>
              <a:t>Emotion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 (Hartmann) using several datasets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  <a:hlinkClick r:id="rId4"/>
              </a:rPr>
              <a:t>Hedge</a:t>
            </a:r>
            <a:endParaRPr lang="en-US" sz="1600" dirty="0">
              <a:solidFill>
                <a:schemeClr val="accent5">
                  <a:lumMod val="50000"/>
                </a:schemeClr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  <a:hlinkClick r:id="rId5"/>
              </a:rPr>
              <a:t>Typos</a:t>
            </a:r>
            <a:endParaRPr lang="en-US" sz="1600" dirty="0">
              <a:solidFill>
                <a:schemeClr val="accent5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sym typeface="Wingdings" panose="05000000000000000000" pitchFamily="2" charset="2"/>
                <a:hlinkClick r:id="rId6"/>
              </a:rPr>
              <a:t>Toxicity</a:t>
            </a:r>
            <a:endParaRPr lang="en-US" sz="1600" dirty="0">
              <a:solidFill>
                <a:schemeClr val="accent5">
                  <a:lumMod val="50000"/>
                </a:schemeClr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… </a:t>
            </a: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searching for more</a:t>
            </a:r>
            <a:endParaRPr lang="en-US" sz="1600" dirty="0">
              <a:solidFill>
                <a:schemeClr val="accent5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US" sz="2000" dirty="0">
              <a:solidFill>
                <a:srgbClr val="BB930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olidFill>
                <a:srgbClr val="BB930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08EFE-3F42-4F53-8B5B-71E5C48B4D37}"/>
              </a:ext>
            </a:extLst>
          </p:cNvPr>
          <p:cNvSpPr txBox="1"/>
          <p:nvPr/>
        </p:nvSpPr>
        <p:spPr>
          <a:xfrm>
            <a:off x="6719582" y="3145872"/>
            <a:ext cx="516761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Technical Details: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I was </a:t>
            </a:r>
            <a:r>
              <a:rPr lang="de-DE" sz="1400" dirty="0" err="1"/>
              <a:t>facing</a:t>
            </a:r>
            <a:r>
              <a:rPr lang="de-DE" sz="1400" dirty="0"/>
              <a:t> </a:t>
            </a:r>
            <a:r>
              <a:rPr lang="de-DE" sz="1400" dirty="0" err="1"/>
              <a:t>some</a:t>
            </a:r>
            <a:r>
              <a:rPr lang="de-DE" sz="1400" dirty="0"/>
              <a:t> </a:t>
            </a:r>
            <a:r>
              <a:rPr lang="de-DE" sz="1400" dirty="0" err="1"/>
              <a:t>performance</a:t>
            </a:r>
            <a:r>
              <a:rPr lang="de-DE" sz="1400" dirty="0"/>
              <a:t> </a:t>
            </a:r>
            <a:r>
              <a:rPr lang="de-DE" sz="1400" dirty="0" err="1"/>
              <a:t>issues</a:t>
            </a:r>
            <a:r>
              <a:rPr lang="de-DE" sz="1400" dirty="0"/>
              <a:t> so I </a:t>
            </a:r>
            <a:r>
              <a:rPr lang="de-DE" sz="1400" dirty="0" err="1"/>
              <a:t>moved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local</a:t>
            </a:r>
            <a:r>
              <a:rPr lang="de-DE" sz="1400" dirty="0"/>
              <a:t> </a:t>
            </a:r>
            <a:r>
              <a:rPr lang="de-DE" sz="1400" dirty="0" err="1"/>
              <a:t>pc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DLR Server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I am </a:t>
            </a:r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spacy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build</a:t>
            </a:r>
            <a:r>
              <a:rPr lang="de-DE" sz="1400" dirty="0"/>
              <a:t> a </a:t>
            </a:r>
            <a:r>
              <a:rPr lang="de-DE" sz="1400" dirty="0" err="1"/>
              <a:t>pipeline</a:t>
            </a:r>
            <a:r>
              <a:rPr lang="de-DE" sz="1400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de-DE" sz="1400" dirty="0"/>
              <a:t>I </a:t>
            </a:r>
            <a:r>
              <a:rPr lang="de-DE" sz="1400" dirty="0" err="1"/>
              <a:t>created</a:t>
            </a:r>
            <a:r>
              <a:rPr lang="de-DE" sz="1400" dirty="0"/>
              <a:t> a </a:t>
            </a:r>
            <a:r>
              <a:rPr lang="de-DE" sz="1400" dirty="0" err="1"/>
              <a:t>pipe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feature </a:t>
            </a:r>
            <a:r>
              <a:rPr lang="de-DE" sz="1400" dirty="0" err="1"/>
              <a:t>predictor</a:t>
            </a: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i="1" dirty="0"/>
              <a:t>liberal, </a:t>
            </a:r>
            <a:r>
              <a:rPr lang="de-DE" sz="1400" i="1" dirty="0" err="1"/>
              <a:t>training</a:t>
            </a:r>
            <a:r>
              <a:rPr lang="de-DE" sz="1400" i="1" dirty="0"/>
              <a:t> </a:t>
            </a:r>
            <a:r>
              <a:rPr lang="de-DE" sz="1400" i="1" dirty="0" err="1"/>
              <a:t>data</a:t>
            </a:r>
            <a:r>
              <a:rPr lang="de-DE" sz="1400" i="1" dirty="0"/>
              <a:t> (</a:t>
            </a:r>
            <a:r>
              <a:rPr lang="en-US" sz="1400" u="sng" dirty="0"/>
              <a:t>46,792</a:t>
            </a:r>
            <a:r>
              <a:rPr lang="de-DE" sz="1400" i="1" dirty="0"/>
              <a:t>) </a:t>
            </a:r>
            <a:r>
              <a:rPr lang="de-DE" sz="1400" dirty="0" err="1"/>
              <a:t>the</a:t>
            </a:r>
            <a:r>
              <a:rPr lang="de-DE" sz="1400" dirty="0"/>
              <a:t> code </a:t>
            </a:r>
            <a:r>
              <a:rPr lang="de-DE" sz="1400" dirty="0" err="1"/>
              <a:t>is</a:t>
            </a:r>
            <a:r>
              <a:rPr lang="de-DE" sz="1400" dirty="0"/>
              <a:t> still </a:t>
            </a:r>
            <a:r>
              <a:rPr lang="de-DE" sz="1400" dirty="0" err="1"/>
              <a:t>running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more</a:t>
            </a:r>
            <a:r>
              <a:rPr lang="de-DE" sz="1400" dirty="0"/>
              <a:t> </a:t>
            </a:r>
            <a:r>
              <a:rPr lang="de-DE" sz="1400" dirty="0" err="1"/>
              <a:t>than</a:t>
            </a:r>
            <a:r>
              <a:rPr lang="de-DE" sz="1400" dirty="0"/>
              <a:t> 59 </a:t>
            </a:r>
            <a:r>
              <a:rPr lang="de-DE" sz="1400" dirty="0" err="1"/>
              <a:t>hours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997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31581-05BA-414B-B498-045B53CDF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639AA-841B-463C-A270-FE66E702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(suggestion)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70C1F-8ADA-4E8F-BF78-35ADEFB977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E3C9-A7D2-47BE-B4A6-DB5AD290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F35C3-C426-4CA9-B6A6-8F4BA3334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EBD19-DAC0-4E90-8DC1-4C359B38B589}"/>
              </a:ext>
            </a:extLst>
          </p:cNvPr>
          <p:cNvSpPr/>
          <p:nvPr/>
        </p:nvSpPr>
        <p:spPr>
          <a:xfrm>
            <a:off x="668783" y="1631514"/>
            <a:ext cx="1071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FC89F2-BE2F-44F6-9E79-22084847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426465"/>
            <a:ext cx="10801349" cy="509816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1400" dirty="0"/>
          </a:p>
          <a:p>
            <a:pPr marL="514350" indent="-514350">
              <a:buFont typeface="+mj-lt"/>
              <a:buAutoNum type="romanLcPeriod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Extract discriminative style features: s1, s2…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sn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extract style features and define top n discriminative features between effective and ineffective arguments by: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dirty="0"/>
              <a:t>running significance tests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dirty="0" err="1"/>
              <a:t>PCA</a:t>
            </a:r>
            <a:r>
              <a:rPr lang="en-US" sz="1400" dirty="0"/>
              <a:t>, or T-</a:t>
            </a:r>
            <a:r>
              <a:rPr lang="en-US" sz="1400" dirty="0" err="1"/>
              <a:t>sne</a:t>
            </a:r>
            <a:endParaRPr lang="en-US" sz="1400" dirty="0"/>
          </a:p>
          <a:p>
            <a:pPr marL="1257300" lvl="2" indent="-342900">
              <a:buFont typeface="+mj-lt"/>
              <a:buAutoNum type="alphaLcParenR"/>
            </a:pPr>
            <a:r>
              <a:rPr lang="en-US" sz="1400" dirty="0"/>
              <a:t>training an (</a:t>
            </a:r>
            <a:r>
              <a:rPr lang="en-US" sz="1400" dirty="0" err="1"/>
              <a:t>SVM</a:t>
            </a:r>
            <a:r>
              <a:rPr lang="en-US" sz="1400" dirty="0"/>
              <a:t>) classifier for effective/ineffective arguments </a:t>
            </a:r>
          </a:p>
          <a:p>
            <a:pPr marL="914400" lvl="2" indent="0">
              <a:buNone/>
            </a:pPr>
            <a:r>
              <a:rPr lang="en-US" sz="1400" dirty="0"/>
              <a:t>We can try all three options and choose the one that suits us?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53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31581-05BA-414B-B498-045B53CDF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639AA-841B-463C-A270-FE66E702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70C1F-8ADA-4E8F-BF78-35ADEFB977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72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E3C9-A7D2-47BE-B4A6-DB5AD290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Retrieve Generate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F35C3-C426-4CA9-B6A6-8F4BA3334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0BE218-A2DB-4CA5-BE36-7E58E298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318661"/>
            <a:ext cx="10801349" cy="4428999"/>
          </a:xfrm>
        </p:spPr>
        <p:txBody>
          <a:bodyPr/>
          <a:lstStyle/>
          <a:p>
            <a:r>
              <a:rPr lang="de-DE" dirty="0"/>
              <a:t>Tackles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text-attribute </a:t>
            </a:r>
            <a:r>
              <a:rPr lang="de-DE" dirty="0" err="1"/>
              <a:t>transfer</a:t>
            </a:r>
            <a:r>
              <a:rPr lang="de-DE" dirty="0"/>
              <a:t>: </a:t>
            </a:r>
            <a:r>
              <a:rPr lang="en-US" dirty="0"/>
              <a:t>transforming a sentence to alter a specific attribute (e.g., sentiment) while preserving its attribute-independent content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I</a:t>
            </a:r>
            <a:r>
              <a:rPr lang="en-US" dirty="0" err="1"/>
              <a:t>dentify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attribute markers </a:t>
            </a:r>
            <a:r>
              <a:rPr lang="en-US" dirty="0"/>
              <a:t>that happens on 1 side (e.g. horrible)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G</a:t>
            </a:r>
            <a:r>
              <a:rPr lang="en-US" dirty="0" err="1"/>
              <a:t>iven</a:t>
            </a:r>
            <a:r>
              <a:rPr lang="en-US" dirty="0"/>
              <a:t> a sentence, </a:t>
            </a:r>
            <a:r>
              <a:rPr lang="en-US" b="1" dirty="0"/>
              <a:t>delete</a:t>
            </a:r>
            <a:r>
              <a:rPr lang="en-US" dirty="0"/>
              <a:t> these attribute markers and consider the other words as </a:t>
            </a:r>
            <a:r>
              <a:rPr lang="en-US" i="1" dirty="0"/>
              <a:t>content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R</a:t>
            </a:r>
            <a:r>
              <a:rPr lang="en-US" b="1" dirty="0" err="1"/>
              <a:t>etrieve</a:t>
            </a:r>
            <a:r>
              <a:rPr lang="en-US" dirty="0"/>
              <a:t> a sentence with similar content from the opposite corpus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b="1" dirty="0" err="1"/>
              <a:t>Reconstruct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</a:t>
            </a:r>
            <a:r>
              <a:rPr lang="en-US" dirty="0" err="1"/>
              <a:t>ncorporating</a:t>
            </a:r>
            <a:r>
              <a:rPr lang="en-US" dirty="0"/>
              <a:t> a neural generative model</a:t>
            </a:r>
          </a:p>
        </p:txBody>
      </p:sp>
    </p:spTree>
    <p:extLst>
      <p:ext uri="{BB962C8B-B14F-4D97-AF65-F5344CB8AC3E}">
        <p14:creationId xmlns:p14="http://schemas.microsoft.com/office/powerpoint/2010/main" val="227162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E3C9-A7D2-47BE-B4A6-DB5AD290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 </a:t>
            </a:r>
            <a:br>
              <a:rPr lang="en-US" dirty="0"/>
            </a:br>
            <a:r>
              <a:rPr lang="de-DE" sz="2000" b="0" dirty="0" err="1"/>
              <a:t>yang</a:t>
            </a:r>
            <a:r>
              <a:rPr lang="de-DE" sz="2000" b="0" dirty="0"/>
              <a:t> 2022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F35C3-C426-4CA9-B6A6-8F4BA3334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EBD19-DAC0-4E90-8DC1-4C359B38B589}"/>
              </a:ext>
            </a:extLst>
          </p:cNvPr>
          <p:cNvSpPr/>
          <p:nvPr/>
        </p:nvSpPr>
        <p:spPr>
          <a:xfrm>
            <a:off x="668783" y="1631514"/>
            <a:ext cx="1071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A043DFB9-790B-4477-9481-92A88E9E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79" y="1450323"/>
            <a:ext cx="8936772" cy="5074301"/>
          </a:xfrm>
        </p:spPr>
        <p:txBody>
          <a:bodyPr>
            <a:normAutofit/>
          </a:bodyPr>
          <a:lstStyle/>
          <a:p>
            <a:r>
              <a:rPr lang="de-DE" sz="1400" b="1" dirty="0"/>
              <a:t>Select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top 3 </a:t>
            </a:r>
            <a:r>
              <a:rPr lang="de-DE" sz="1400" dirty="0" err="1"/>
              <a:t>discriminative</a:t>
            </a:r>
            <a:r>
              <a:rPr lang="de-DE" sz="1400" dirty="0"/>
              <a:t> </a:t>
            </a:r>
            <a:r>
              <a:rPr lang="de-DE" sz="1400" dirty="0" err="1"/>
              <a:t>features</a:t>
            </a:r>
            <a:r>
              <a:rPr lang="de-DE" sz="1400" dirty="0"/>
              <a:t> (Style </a:t>
            </a:r>
            <a:r>
              <a:rPr lang="de-DE" sz="1400" dirty="0" err="1"/>
              <a:t>A..C</a:t>
            </a:r>
            <a:r>
              <a:rPr lang="de-DE" sz="1400" dirty="0"/>
              <a:t>)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ineffective</a:t>
            </a:r>
            <a:r>
              <a:rPr lang="de-DE" sz="1400" dirty="0"/>
              <a:t> and </a:t>
            </a:r>
            <a:r>
              <a:rPr lang="de-DE" sz="1400" dirty="0" err="1"/>
              <a:t>effective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Ideology</a:t>
            </a:r>
            <a:r>
              <a:rPr lang="de-DE" sz="1400" dirty="0"/>
              <a:t> X</a:t>
            </a:r>
          </a:p>
          <a:p>
            <a:r>
              <a:rPr lang="de-DE" sz="1400" b="1" dirty="0" err="1"/>
              <a:t>Mask</a:t>
            </a:r>
            <a:r>
              <a:rPr lang="de-DE" sz="1400" b="1" dirty="0"/>
              <a:t> </a:t>
            </a:r>
            <a:r>
              <a:rPr lang="de-DE" sz="1400" dirty="0" err="1">
                <a:solidFill>
                  <a:srgbClr val="C00000"/>
                </a:solidFill>
              </a:rPr>
              <a:t>ineffective</a:t>
            </a:r>
            <a:r>
              <a:rPr lang="de-DE" sz="1400" dirty="0"/>
              <a:t> </a:t>
            </a:r>
            <a:r>
              <a:rPr lang="de-DE" sz="1400" dirty="0" err="1"/>
              <a:t>arguments</a:t>
            </a:r>
            <a:r>
              <a:rPr lang="de-DE" sz="1400" dirty="0"/>
              <a:t> </a:t>
            </a:r>
            <a:r>
              <a:rPr lang="de-DE" sz="1400" dirty="0" err="1"/>
              <a:t>x</a:t>
            </a:r>
            <a:r>
              <a:rPr lang="de-DE" sz="1400" baseline="-25000" dirty="0" err="1"/>
              <a:t>a</a:t>
            </a:r>
            <a:r>
              <a:rPr lang="de-DE" sz="1400" baseline="-25000" dirty="0"/>
              <a:t> </a:t>
            </a:r>
            <a:r>
              <a:rPr lang="de-DE" sz="1400" dirty="0"/>
              <a:t>--&gt; </a:t>
            </a:r>
            <a:r>
              <a:rPr lang="de-DE" sz="1400" dirty="0" err="1"/>
              <a:t>z</a:t>
            </a:r>
            <a:r>
              <a:rPr lang="de-DE" sz="1400" baseline="-25000" dirty="0" err="1"/>
              <a:t>a</a:t>
            </a:r>
            <a:r>
              <a:rPr lang="de-DE" sz="1400" baseline="-25000" dirty="0"/>
              <a:t> </a:t>
            </a:r>
            <a:endParaRPr lang="de-DE" sz="1400" dirty="0"/>
          </a:p>
          <a:p>
            <a:pPr lvl="1"/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style </a:t>
            </a:r>
            <a:r>
              <a:rPr lang="de-DE" sz="1400" dirty="0" err="1"/>
              <a:t>A..B</a:t>
            </a:r>
            <a:r>
              <a:rPr lang="de-DE" sz="1400" dirty="0"/>
              <a:t> </a:t>
            </a:r>
          </a:p>
          <a:p>
            <a:pPr lvl="2"/>
            <a:r>
              <a:rPr lang="de-DE" sz="1400" dirty="0" err="1"/>
              <a:t>Calculate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style </a:t>
            </a:r>
            <a:r>
              <a:rPr lang="de-DE" sz="1400" dirty="0" err="1"/>
              <a:t>contribution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word</a:t>
            </a:r>
            <a:r>
              <a:rPr lang="de-DE" sz="1400" dirty="0"/>
              <a:t> and </a:t>
            </a:r>
            <a:r>
              <a:rPr lang="de-DE" sz="1400" dirty="0" err="1"/>
              <a:t>mask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i="1" dirty="0" err="1"/>
              <a:t>main</a:t>
            </a:r>
            <a:r>
              <a:rPr lang="de-DE" sz="1400" i="1" dirty="0"/>
              <a:t> </a:t>
            </a:r>
            <a:r>
              <a:rPr lang="de-DE" sz="1400" dirty="0" err="1"/>
              <a:t>contributors</a:t>
            </a:r>
            <a:endParaRPr lang="de-DE" sz="1400" dirty="0"/>
          </a:p>
          <a:p>
            <a:pPr lvl="2"/>
            <a:r>
              <a:rPr lang="en-US" sz="1400" dirty="0"/>
              <a:t>Repeat this operation until style cannot be clearly distinguished from the masked sentence by the classifier. </a:t>
            </a:r>
            <a:endParaRPr lang="de-DE" sz="1400" dirty="0"/>
          </a:p>
          <a:p>
            <a:r>
              <a:rPr lang="de-DE" sz="1400" b="1" dirty="0"/>
              <a:t>Generate </a:t>
            </a:r>
            <a:r>
              <a:rPr lang="de-DE" sz="1400" dirty="0" err="1"/>
              <a:t>yang</a:t>
            </a:r>
            <a:r>
              <a:rPr lang="de-DE" sz="1400" dirty="0"/>
              <a:t> 2022</a:t>
            </a:r>
            <a:endParaRPr lang="de-DE" sz="1400" b="1" dirty="0"/>
          </a:p>
          <a:p>
            <a:pPr lvl="1"/>
            <a:r>
              <a:rPr lang="de-DE" sz="1400" b="1" dirty="0"/>
              <a:t>Approach 1</a:t>
            </a:r>
          </a:p>
          <a:p>
            <a:pPr lvl="2"/>
            <a:r>
              <a:rPr lang="de-DE" sz="1400" b="1" dirty="0" err="1"/>
              <a:t>Mask</a:t>
            </a:r>
            <a:r>
              <a:rPr lang="de-DE" sz="1400" b="1" dirty="0"/>
              <a:t> </a:t>
            </a:r>
            <a:r>
              <a:rPr lang="de-DE" sz="1400" dirty="0"/>
              <a:t>(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above</a:t>
            </a:r>
            <a:r>
              <a:rPr lang="de-DE" sz="1400" dirty="0"/>
              <a:t>)</a:t>
            </a:r>
            <a:r>
              <a:rPr lang="de-DE" sz="1400" b="1" dirty="0"/>
              <a:t> </a:t>
            </a:r>
            <a:r>
              <a:rPr lang="de-DE" sz="1400" dirty="0" err="1">
                <a:solidFill>
                  <a:schemeClr val="accent4">
                    <a:lumMod val="75000"/>
                  </a:schemeClr>
                </a:solidFill>
              </a:rPr>
              <a:t>effective</a:t>
            </a:r>
            <a:r>
              <a:rPr lang="de-DE" sz="1400" dirty="0"/>
              <a:t> </a:t>
            </a:r>
            <a:r>
              <a:rPr lang="de-DE" sz="1400" dirty="0" err="1"/>
              <a:t>arguments</a:t>
            </a:r>
            <a:r>
              <a:rPr lang="de-DE" sz="1400" dirty="0"/>
              <a:t> </a:t>
            </a:r>
            <a:r>
              <a:rPr lang="de-DE" sz="1400" dirty="0" err="1"/>
              <a:t>where</a:t>
            </a:r>
            <a:r>
              <a:rPr lang="de-DE" sz="1400" dirty="0"/>
              <a:t> </a:t>
            </a:r>
            <a:r>
              <a:rPr lang="de-DE" sz="1400" dirty="0" err="1"/>
              <a:t>we</a:t>
            </a:r>
            <a:r>
              <a:rPr lang="de-DE" sz="1400" dirty="0"/>
              <a:t> will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x</a:t>
            </a:r>
            <a:r>
              <a:rPr lang="de-DE" sz="1400" baseline="-25000" dirty="0" err="1"/>
              <a:t>b</a:t>
            </a:r>
            <a:r>
              <a:rPr lang="de-DE" sz="1400" baseline="-25000" dirty="0"/>
              <a:t> </a:t>
            </a:r>
            <a:r>
              <a:rPr lang="de-DE" sz="1400" dirty="0"/>
              <a:t>--&gt; </a:t>
            </a:r>
            <a:r>
              <a:rPr lang="de-DE" sz="1400" dirty="0" err="1"/>
              <a:t>z</a:t>
            </a:r>
            <a:r>
              <a:rPr lang="de-DE" sz="1400" baseline="-25000" dirty="0" err="1"/>
              <a:t>b</a:t>
            </a:r>
            <a:r>
              <a:rPr lang="de-DE" sz="1400" baseline="-25000" dirty="0"/>
              <a:t> </a:t>
            </a:r>
            <a:endParaRPr lang="de-DE" sz="1400" dirty="0"/>
          </a:p>
          <a:p>
            <a:pPr lvl="2"/>
            <a:r>
              <a:rPr lang="de-DE" sz="1400" b="1" dirty="0"/>
              <a:t>Train</a:t>
            </a:r>
            <a:r>
              <a:rPr lang="de-DE" sz="1400" dirty="0"/>
              <a:t> a </a:t>
            </a:r>
            <a:r>
              <a:rPr lang="de-DE" sz="1400" dirty="0" err="1"/>
              <a:t>generator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transfer</a:t>
            </a:r>
            <a:r>
              <a:rPr lang="de-DE" sz="1400" dirty="0"/>
              <a:t> </a:t>
            </a:r>
            <a:r>
              <a:rPr lang="de-DE" sz="1400" dirty="0" err="1"/>
              <a:t>x</a:t>
            </a:r>
            <a:r>
              <a:rPr lang="de-DE" sz="1400" baseline="-25000" dirty="0" err="1"/>
              <a:t>b</a:t>
            </a:r>
            <a:r>
              <a:rPr lang="de-DE" sz="1400" baseline="-25000" dirty="0"/>
              <a:t> </a:t>
            </a:r>
            <a:r>
              <a:rPr lang="de-DE" sz="1400" dirty="0"/>
              <a:t>--&gt; </a:t>
            </a:r>
            <a:r>
              <a:rPr lang="de-DE" sz="1400" dirty="0" err="1"/>
              <a:t>z</a:t>
            </a:r>
            <a:r>
              <a:rPr lang="de-DE" sz="1400" baseline="-25000" dirty="0" err="1"/>
              <a:t>b</a:t>
            </a:r>
            <a:r>
              <a:rPr lang="de-DE" sz="1400" baseline="-25000" dirty="0"/>
              <a:t> </a:t>
            </a:r>
          </a:p>
          <a:p>
            <a:pPr lvl="2"/>
            <a:r>
              <a:rPr lang="de-DE" sz="1400" dirty="0" err="1"/>
              <a:t>Apply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generator</a:t>
            </a:r>
            <a:r>
              <a:rPr lang="de-DE" sz="1400" dirty="0"/>
              <a:t> on </a:t>
            </a:r>
            <a:r>
              <a:rPr lang="de-DE" sz="1400" dirty="0" err="1"/>
              <a:t>za</a:t>
            </a:r>
            <a:endParaRPr lang="de-DE" sz="1400" dirty="0"/>
          </a:p>
          <a:p>
            <a:pPr lvl="1"/>
            <a:r>
              <a:rPr lang="de-DE" sz="1400" b="1" dirty="0"/>
              <a:t>Approach 2</a:t>
            </a:r>
          </a:p>
          <a:p>
            <a:pPr lvl="2"/>
            <a:r>
              <a:rPr lang="de-DE" sz="1400" dirty="0"/>
              <a:t>Use T5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solve</a:t>
            </a:r>
            <a:r>
              <a:rPr lang="de-DE" sz="1400" dirty="0"/>
              <a:t> </a:t>
            </a:r>
            <a:r>
              <a:rPr lang="de-DE" sz="1400" dirty="0" err="1"/>
              <a:t>multitasks</a:t>
            </a:r>
            <a:r>
              <a:rPr lang="de-DE" sz="1400" dirty="0"/>
              <a:t>:</a:t>
            </a:r>
          </a:p>
          <a:p>
            <a:pPr lvl="3"/>
            <a:r>
              <a:rPr lang="de-DE" sz="1400" dirty="0"/>
              <a:t>Classification </a:t>
            </a:r>
            <a:r>
              <a:rPr lang="de-DE" sz="1400" dirty="0" err="1"/>
              <a:t>task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Style </a:t>
            </a:r>
            <a:r>
              <a:rPr lang="de-DE" sz="1400" dirty="0" err="1"/>
              <a:t>A..C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filtered</a:t>
            </a:r>
            <a:r>
              <a:rPr lang="de-DE" sz="1400" dirty="0"/>
              <a:t> </a:t>
            </a:r>
            <a:r>
              <a:rPr lang="de-DE" sz="1400" dirty="0" err="1"/>
              <a:t>dataset</a:t>
            </a:r>
            <a:r>
              <a:rPr lang="de-DE" sz="1400" dirty="0"/>
              <a:t>: </a:t>
            </a:r>
            <a:r>
              <a:rPr lang="de-DE" sz="1400" dirty="0" err="1"/>
              <a:t>dataset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labels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effective</a:t>
            </a:r>
            <a:r>
              <a:rPr lang="de-DE" sz="1400" dirty="0"/>
              <a:t> </a:t>
            </a:r>
            <a:r>
              <a:rPr lang="de-DE" sz="1400" dirty="0" err="1"/>
              <a:t>arguments</a:t>
            </a:r>
            <a:endParaRPr lang="de-DE" sz="1400" dirty="0"/>
          </a:p>
          <a:p>
            <a:pPr lvl="3"/>
            <a:r>
              <a:rPr lang="de-DE" sz="1400" dirty="0"/>
              <a:t>LM </a:t>
            </a:r>
            <a:r>
              <a:rPr lang="de-DE" sz="1400" dirty="0" err="1"/>
              <a:t>task</a:t>
            </a:r>
            <a:r>
              <a:rPr lang="de-DE" sz="1400" dirty="0"/>
              <a:t>: </a:t>
            </a:r>
            <a:r>
              <a:rPr lang="de-DE" sz="1400" dirty="0" err="1"/>
              <a:t>fill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gap</a:t>
            </a:r>
            <a:r>
              <a:rPr lang="de-DE" sz="1400" dirty="0"/>
              <a:t> in </a:t>
            </a:r>
            <a:r>
              <a:rPr lang="de-DE" sz="1400" dirty="0" err="1"/>
              <a:t>ineffective</a:t>
            </a:r>
            <a:r>
              <a:rPr lang="de-DE" sz="1400" dirty="0"/>
              <a:t> </a:t>
            </a:r>
            <a:r>
              <a:rPr lang="de-DE" sz="1400" dirty="0" err="1"/>
              <a:t>arguments</a:t>
            </a:r>
            <a:r>
              <a:rPr lang="de-DE" sz="1400" dirty="0"/>
              <a:t> </a:t>
            </a:r>
          </a:p>
          <a:p>
            <a:endParaRPr lang="de-DE" sz="1800" dirty="0"/>
          </a:p>
          <a:p>
            <a:pPr lvl="1"/>
            <a:endParaRPr lang="de-DE" sz="1400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734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E3C9-A7D2-47BE-B4A6-DB5AD290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Picture</a:t>
            </a:r>
            <a:br>
              <a:rPr lang="en-US" dirty="0"/>
            </a:br>
            <a:r>
              <a:rPr lang="en-US" b="0" dirty="0"/>
              <a:t>for ideology </a:t>
            </a:r>
            <a:r>
              <a:rPr lang="en-US" dirty="0"/>
              <a:t>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F35C3-C426-4CA9-B6A6-8F4BA3334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EBD19-DAC0-4E90-8DC1-4C359B38B589}"/>
              </a:ext>
            </a:extLst>
          </p:cNvPr>
          <p:cNvSpPr/>
          <p:nvPr/>
        </p:nvSpPr>
        <p:spPr>
          <a:xfrm>
            <a:off x="668783" y="1631514"/>
            <a:ext cx="1071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BDF277-C544-4EDE-B93B-67DAC4232B6E}"/>
              </a:ext>
            </a:extLst>
          </p:cNvPr>
          <p:cNvSpPr/>
          <p:nvPr/>
        </p:nvSpPr>
        <p:spPr>
          <a:xfrm>
            <a:off x="778808" y="3102424"/>
            <a:ext cx="1493241" cy="6463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Zero-shot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2D48DF-91AE-4767-BC07-FDC06019CB6C}"/>
              </a:ext>
            </a:extLst>
          </p:cNvPr>
          <p:cNvSpPr/>
          <p:nvPr/>
        </p:nvSpPr>
        <p:spPr>
          <a:xfrm>
            <a:off x="3296872" y="3102424"/>
            <a:ext cx="1493242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Fine-Tuned w</a:t>
            </a:r>
          </a:p>
          <a:p>
            <a:pPr algn="ctr"/>
            <a:r>
              <a:rPr lang="en-US" sz="1400" i="1" dirty="0"/>
              <a:t>effective</a:t>
            </a:r>
            <a:r>
              <a:rPr lang="en-US" sz="1400" dirty="0"/>
              <a:t> </a:t>
            </a:r>
            <a:r>
              <a:rPr lang="en-US" sz="1400" dirty="0" err="1"/>
              <a:t>args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EED02A-519E-4CE7-8F2F-33FD095EF8CB}"/>
              </a:ext>
            </a:extLst>
          </p:cNvPr>
          <p:cNvSpPr/>
          <p:nvPr/>
        </p:nvSpPr>
        <p:spPr>
          <a:xfrm>
            <a:off x="7604587" y="3102425"/>
            <a:ext cx="1493242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Style Transfer</a:t>
            </a:r>
          </a:p>
          <a:p>
            <a:pPr algn="ctr"/>
            <a:r>
              <a:rPr lang="en-US" sz="1400" i="1" dirty="0"/>
              <a:t>Approach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5E79E9-9778-4F4D-B7F8-D5BBE799887D}"/>
              </a:ext>
            </a:extLst>
          </p:cNvPr>
          <p:cNvSpPr/>
          <p:nvPr/>
        </p:nvSpPr>
        <p:spPr>
          <a:xfrm>
            <a:off x="5387812" y="3102426"/>
            <a:ext cx="1493242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Fine-Tuned w</a:t>
            </a:r>
          </a:p>
          <a:p>
            <a:pPr algn="ctr"/>
            <a:r>
              <a:rPr lang="en-US" sz="1400" i="1" dirty="0"/>
              <a:t>ineffective</a:t>
            </a:r>
            <a:r>
              <a:rPr lang="en-US" sz="1400" dirty="0"/>
              <a:t> </a:t>
            </a:r>
            <a:r>
              <a:rPr lang="en-US" sz="1400" dirty="0" err="1"/>
              <a:t>args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986061-EFB6-4672-BF21-5FF27CB2C70E}"/>
              </a:ext>
            </a:extLst>
          </p:cNvPr>
          <p:cNvSpPr/>
          <p:nvPr/>
        </p:nvSpPr>
        <p:spPr>
          <a:xfrm>
            <a:off x="10112896" y="3102424"/>
            <a:ext cx="1493242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Style Transfer</a:t>
            </a:r>
          </a:p>
          <a:p>
            <a:pPr algn="ctr"/>
            <a:r>
              <a:rPr lang="en-US" sz="1400" i="1" dirty="0"/>
              <a:t>Approach 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81A6E-B2BC-4247-9898-37594983FE5B}"/>
              </a:ext>
            </a:extLst>
          </p:cNvPr>
          <p:cNvSpPr txBox="1"/>
          <p:nvPr/>
        </p:nvSpPr>
        <p:spPr>
          <a:xfrm>
            <a:off x="2506179" y="32409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7300DB-C5D3-4766-8D18-266BF1DE2786}"/>
              </a:ext>
            </a:extLst>
          </p:cNvPr>
          <p:cNvSpPr txBox="1"/>
          <p:nvPr/>
        </p:nvSpPr>
        <p:spPr>
          <a:xfrm>
            <a:off x="4827815" y="32409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C6C64-E8BA-404D-97B5-E344E6E39C07}"/>
              </a:ext>
            </a:extLst>
          </p:cNvPr>
          <p:cNvSpPr txBox="1"/>
          <p:nvPr/>
        </p:nvSpPr>
        <p:spPr>
          <a:xfrm>
            <a:off x="6922189" y="32409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CF6B1C-B930-495C-B0A8-194C98CD4676}"/>
              </a:ext>
            </a:extLst>
          </p:cNvPr>
          <p:cNvSpPr txBox="1"/>
          <p:nvPr/>
        </p:nvSpPr>
        <p:spPr>
          <a:xfrm>
            <a:off x="9327081" y="32409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334AB2-8A2E-4FD3-9B77-9651AE3462B4}"/>
              </a:ext>
            </a:extLst>
          </p:cNvPr>
          <p:cNvSpPr/>
          <p:nvPr/>
        </p:nvSpPr>
        <p:spPr>
          <a:xfrm>
            <a:off x="668783" y="2617365"/>
            <a:ext cx="6319246" cy="1753299"/>
          </a:xfrm>
          <a:prstGeom prst="rect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2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E3C9-A7D2-47BE-B4A6-DB5AD290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DistilGPT2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F35C3-C426-4CA9-B6A6-8F4BA3334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EBD19-DAC0-4E90-8DC1-4C359B38B589}"/>
              </a:ext>
            </a:extLst>
          </p:cNvPr>
          <p:cNvSpPr/>
          <p:nvPr/>
        </p:nvSpPr>
        <p:spPr>
          <a:xfrm>
            <a:off x="668783" y="1631514"/>
            <a:ext cx="1071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FC89F2-BE2F-44F6-9E79-22084847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426465"/>
            <a:ext cx="10801349" cy="50981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Fine tune 4 Distilgpt2 models using </a:t>
            </a:r>
          </a:p>
          <a:p>
            <a:pPr lvl="1"/>
            <a:r>
              <a:rPr lang="en-US" sz="1600" dirty="0"/>
              <a:t>Liberal effective dataset</a:t>
            </a:r>
          </a:p>
          <a:p>
            <a:pPr lvl="1"/>
            <a:r>
              <a:rPr lang="en-US" sz="1600" dirty="0"/>
              <a:t>Liberal ineffective dataset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Conservative effective dataset</a:t>
            </a:r>
          </a:p>
          <a:p>
            <a:pPr lvl="1"/>
            <a:r>
              <a:rPr lang="en-US" sz="1600" dirty="0"/>
              <a:t>Conservative ineffective dataset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Demo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971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038EE-7A84-4AC0-B448-3EE03A81FE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CC5AEE-1167-4A91-AAC3-505F94B936D9}"/>
              </a:ext>
            </a:extLst>
          </p:cNvPr>
          <p:cNvSpPr/>
          <p:nvPr/>
        </p:nvSpPr>
        <p:spPr>
          <a:xfrm>
            <a:off x="668783" y="1631514"/>
            <a:ext cx="1071274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We tackle the task of  </a:t>
            </a:r>
            <a:r>
              <a:rPr lang="en-US" b="1" dirty="0"/>
              <a:t>style-transfer</a:t>
            </a:r>
            <a:r>
              <a:rPr lang="en-US" dirty="0"/>
              <a:t> between </a:t>
            </a:r>
            <a:r>
              <a:rPr lang="en-US" dirty="0">
                <a:solidFill>
                  <a:srgbClr val="C00000"/>
                </a:solidFill>
              </a:rPr>
              <a:t>ineffective</a:t>
            </a:r>
            <a:r>
              <a:rPr lang="en-US" dirty="0"/>
              <a:t>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effective</a:t>
            </a:r>
            <a:r>
              <a:rPr lang="en-US" dirty="0"/>
              <a:t> arguments, where an ineffective argument is written by an author with ideology </a:t>
            </a:r>
            <a:r>
              <a:rPr lang="en-US" i="1" dirty="0"/>
              <a:t>A</a:t>
            </a:r>
            <a:r>
              <a:rPr lang="en-US" dirty="0"/>
              <a:t> and targeted at a reader with ideology </a:t>
            </a:r>
            <a:r>
              <a:rPr lang="en-US" i="1" dirty="0"/>
              <a:t>B. </a:t>
            </a:r>
            <a:r>
              <a:rPr lang="en-US" dirty="0"/>
              <a:t>(B = </a:t>
            </a:r>
            <a:r>
              <a:rPr lang="ko-KR" altLang="en-US" dirty="0"/>
              <a:t>ㄱ</a:t>
            </a:r>
            <a:r>
              <a:rPr lang="en-US" dirty="0"/>
              <a:t>A)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DDC292-4B41-4D34-87AB-52F77C27F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90" y="2728461"/>
            <a:ext cx="5572125" cy="303847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11CD1E0F-E224-4069-B493-05C5B779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46983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31581-05BA-414B-B498-045B53CDF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639AA-841B-463C-A270-FE66E702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70C1F-8ADA-4E8F-BF78-35ADEFB977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E3C9-A7D2-47BE-B4A6-DB5AD290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Dataset</a:t>
            </a:r>
            <a:br>
              <a:rPr lang="en-US" dirty="0"/>
            </a:br>
            <a:r>
              <a:rPr lang="en-US" sz="2200" b="0" dirty="0"/>
              <a:t>Overview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F35C3-C426-4CA9-B6A6-8F4BA3334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EBD19-DAC0-4E90-8DC1-4C359B38B589}"/>
              </a:ext>
            </a:extLst>
          </p:cNvPr>
          <p:cNvSpPr/>
          <p:nvPr/>
        </p:nvSpPr>
        <p:spPr>
          <a:xfrm>
            <a:off x="668783" y="1631514"/>
            <a:ext cx="1071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EC461-ACE9-4EC8-9FCD-7ACC019C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74" y="1436497"/>
            <a:ext cx="4486275" cy="3571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556758-60FB-488A-BEA6-CC0C506E6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327" y="1709353"/>
            <a:ext cx="3267075" cy="31908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840A1F-9660-46EA-A415-B78B61E89AFA}"/>
              </a:ext>
            </a:extLst>
          </p:cNvPr>
          <p:cNvSpPr/>
          <p:nvPr/>
        </p:nvSpPr>
        <p:spPr>
          <a:xfrm>
            <a:off x="6238609" y="4395490"/>
            <a:ext cx="1649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E06666"/>
                </a:solidFill>
                <a:latin typeface="Average"/>
              </a:rPr>
              <a:t>Conservative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5CE99-2042-461E-927F-E28AE77053BF}"/>
              </a:ext>
            </a:extLst>
          </p:cNvPr>
          <p:cNvSpPr/>
          <p:nvPr/>
        </p:nvSpPr>
        <p:spPr>
          <a:xfrm>
            <a:off x="6748003" y="2406032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6FA8DC"/>
                </a:solidFill>
                <a:latin typeface="Average"/>
              </a:rPr>
              <a:t>Liberal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CC0B8-3B3A-4C4D-9F03-2B52577D3E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538C0-4587-41D5-9802-2C368B4F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101" y="1234142"/>
            <a:ext cx="5953125" cy="45910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AB698E9-1A82-4ECF-9E2F-FE1F547C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Dataset</a:t>
            </a:r>
            <a:br>
              <a:rPr lang="en-US" dirty="0"/>
            </a:br>
            <a:r>
              <a:rPr lang="en-US" sz="2200" b="0" dirty="0"/>
              <a:t>Overview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0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CC0B8-3B3A-4C4D-9F03-2B52577D3E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B698E9-1A82-4ECF-9E2F-FE1F547C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Dataset</a:t>
            </a:r>
            <a:br>
              <a:rPr lang="en-US" dirty="0"/>
            </a:br>
            <a:r>
              <a:rPr lang="en-US" sz="2200" b="0" dirty="0"/>
              <a:t>Defining Data Points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22445-6E13-45C9-B973-115AF478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2014995"/>
            <a:ext cx="4486275" cy="35718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1AF7B5-F019-4E39-A706-B3311631F897}"/>
              </a:ext>
            </a:extLst>
          </p:cNvPr>
          <p:cNvSpPr/>
          <p:nvPr/>
        </p:nvSpPr>
        <p:spPr>
          <a:xfrm>
            <a:off x="7485704" y="3754278"/>
            <a:ext cx="1595535" cy="485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&lt;argument</a:t>
            </a:r>
            <a:r>
              <a:rPr lang="de-DE" dirty="0"/>
              <a:t>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F0C598-0E7B-453C-817E-75AEA95618B3}"/>
              </a:ext>
            </a:extLst>
          </p:cNvPr>
          <p:cNvSpPr/>
          <p:nvPr/>
        </p:nvSpPr>
        <p:spPr>
          <a:xfrm>
            <a:off x="9081239" y="3754278"/>
            <a:ext cx="1595535" cy="485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&lt;effect</a:t>
            </a:r>
            <a:r>
              <a:rPr lang="de-DE" dirty="0"/>
              <a:t>&gt;</a:t>
            </a:r>
            <a:endParaRPr lang="en-US" dirty="0"/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1D443737-4EDB-4C26-A383-9CF137504E96}"/>
              </a:ext>
            </a:extLst>
          </p:cNvPr>
          <p:cNvSpPr/>
          <p:nvPr/>
        </p:nvSpPr>
        <p:spPr>
          <a:xfrm>
            <a:off x="5485281" y="3800932"/>
            <a:ext cx="1225912" cy="438538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17AA3745-AAD0-466C-AC17-76CFBFB87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8228" y="45824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CC0B8-3B3A-4C4D-9F03-2B52577D3E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B698E9-1A82-4ECF-9E2F-FE1F547C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Dataset</a:t>
            </a:r>
            <a:br>
              <a:rPr lang="en-US" dirty="0"/>
            </a:br>
            <a:r>
              <a:rPr lang="en-US" sz="2200" b="0" dirty="0"/>
              <a:t>Defining Data Points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22445-6E13-45C9-B973-115AF478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2014995"/>
            <a:ext cx="4486275" cy="35718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1AF7B5-F019-4E39-A706-B3311631F897}"/>
              </a:ext>
            </a:extLst>
          </p:cNvPr>
          <p:cNvSpPr/>
          <p:nvPr/>
        </p:nvSpPr>
        <p:spPr>
          <a:xfrm>
            <a:off x="7485704" y="3754278"/>
            <a:ext cx="1595535" cy="485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&lt;argument</a:t>
            </a:r>
            <a:r>
              <a:rPr lang="de-DE" dirty="0"/>
              <a:t>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F0C598-0E7B-453C-817E-75AEA95618B3}"/>
              </a:ext>
            </a:extLst>
          </p:cNvPr>
          <p:cNvSpPr/>
          <p:nvPr/>
        </p:nvSpPr>
        <p:spPr>
          <a:xfrm>
            <a:off x="9081239" y="3754278"/>
            <a:ext cx="1595535" cy="4851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&lt;effect</a:t>
            </a:r>
            <a:r>
              <a:rPr lang="de-DE" dirty="0"/>
              <a:t>&gt;</a:t>
            </a:r>
            <a:endParaRPr lang="en-US" dirty="0"/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1D443737-4EDB-4C26-A383-9CF137504E96}"/>
              </a:ext>
            </a:extLst>
          </p:cNvPr>
          <p:cNvSpPr/>
          <p:nvPr/>
        </p:nvSpPr>
        <p:spPr>
          <a:xfrm>
            <a:off x="5485281" y="3800932"/>
            <a:ext cx="1225912" cy="438538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CD48C7-D438-48C2-B31F-AD9517943E6E}"/>
              </a:ext>
            </a:extLst>
          </p:cNvPr>
          <p:cNvSpPr/>
          <p:nvPr/>
        </p:nvSpPr>
        <p:spPr>
          <a:xfrm>
            <a:off x="9081238" y="4239470"/>
            <a:ext cx="1595535" cy="485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Majority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votes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ideology</a:t>
            </a:r>
            <a:r>
              <a:rPr lang="de-DE" sz="1200" dirty="0">
                <a:solidFill>
                  <a:schemeClr val="tx1"/>
                </a:solidFill>
              </a:rPr>
              <a:t> X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8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CC0B8-3B3A-4C4D-9F03-2B52577D3E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B698E9-1A82-4ECF-9E2F-FE1F547C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Dataset</a:t>
            </a:r>
            <a:br>
              <a:rPr lang="en-US" dirty="0"/>
            </a:br>
            <a:r>
              <a:rPr lang="en-US" sz="2200" b="0" dirty="0"/>
              <a:t>Defining Data Points – which argument to use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22445-6E13-45C9-B973-115AF478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2014995"/>
            <a:ext cx="4486275" cy="35718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64D6E3-1F21-4656-837A-39D7359AC3E6}"/>
              </a:ext>
            </a:extLst>
          </p:cNvPr>
          <p:cNvSpPr/>
          <p:nvPr/>
        </p:nvSpPr>
        <p:spPr>
          <a:xfrm>
            <a:off x="7412771" y="3267092"/>
            <a:ext cx="1595535" cy="485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&lt;argument</a:t>
            </a:r>
            <a:r>
              <a:rPr lang="de-DE" dirty="0"/>
              <a:t>&gt;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5CBE9A-0741-4CFB-B3DC-5A90D052265F}"/>
              </a:ext>
            </a:extLst>
          </p:cNvPr>
          <p:cNvSpPr/>
          <p:nvPr/>
        </p:nvSpPr>
        <p:spPr>
          <a:xfrm>
            <a:off x="9008306" y="3267092"/>
            <a:ext cx="1595535" cy="4851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&lt;effect</a:t>
            </a:r>
            <a:r>
              <a:rPr lang="de-DE" dirty="0"/>
              <a:t>&gt;</a:t>
            </a:r>
            <a:endParaRPr lang="en-US" dirty="0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E7808B74-C514-49FB-A617-98E31283B0B9}"/>
              </a:ext>
            </a:extLst>
          </p:cNvPr>
          <p:cNvSpPr/>
          <p:nvPr/>
        </p:nvSpPr>
        <p:spPr>
          <a:xfrm>
            <a:off x="5485281" y="3800932"/>
            <a:ext cx="1225912" cy="438538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27022-473F-48A8-855F-E570B7D8DE62}"/>
              </a:ext>
            </a:extLst>
          </p:cNvPr>
          <p:cNvSpPr txBox="1"/>
          <p:nvPr/>
        </p:nvSpPr>
        <p:spPr>
          <a:xfrm>
            <a:off x="6347914" y="1619187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Only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first</a:t>
            </a:r>
            <a:r>
              <a:rPr lang="de-DE" b="1" dirty="0"/>
              <a:t> </a:t>
            </a:r>
            <a:r>
              <a:rPr lang="de-DE" b="1" dirty="0" err="1"/>
              <a:t>debater‘s</a:t>
            </a:r>
            <a:r>
              <a:rPr lang="de-DE" b="1" dirty="0"/>
              <a:t> </a:t>
            </a:r>
            <a:r>
              <a:rPr lang="de-DE" b="1" dirty="0" err="1"/>
              <a:t>argument</a:t>
            </a:r>
            <a:r>
              <a:rPr lang="de-DE" b="1" dirty="0"/>
              <a:t> in </a:t>
            </a:r>
            <a:r>
              <a:rPr lang="de-DE" b="1" dirty="0" err="1"/>
              <a:t>debate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7B203-ECD1-4C54-BD7A-E3E982366DCD}"/>
              </a:ext>
            </a:extLst>
          </p:cNvPr>
          <p:cNvSpPr/>
          <p:nvPr/>
        </p:nvSpPr>
        <p:spPr>
          <a:xfrm>
            <a:off x="2130804" y="3313651"/>
            <a:ext cx="2827090" cy="6627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104F34-B292-45D5-AA26-AAB99173FC3E}"/>
              </a:ext>
            </a:extLst>
          </p:cNvPr>
          <p:cNvSpPr/>
          <p:nvPr/>
        </p:nvSpPr>
        <p:spPr>
          <a:xfrm>
            <a:off x="7412770" y="3771102"/>
            <a:ext cx="1595535" cy="4851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91F96C-904C-48BA-8B1D-FA64FAF9B246}"/>
              </a:ext>
            </a:extLst>
          </p:cNvPr>
          <p:cNvSpPr/>
          <p:nvPr/>
        </p:nvSpPr>
        <p:spPr>
          <a:xfrm>
            <a:off x="9008306" y="3771102"/>
            <a:ext cx="1595535" cy="4851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effective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211D79-D4FF-4B3C-8915-D1956D333586}"/>
              </a:ext>
            </a:extLst>
          </p:cNvPr>
          <p:cNvSpPr/>
          <p:nvPr/>
        </p:nvSpPr>
        <p:spPr>
          <a:xfrm>
            <a:off x="7412770" y="4256294"/>
            <a:ext cx="1595535" cy="4851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EABA01-6762-4AE2-B531-00FE80870140}"/>
              </a:ext>
            </a:extLst>
          </p:cNvPr>
          <p:cNvSpPr/>
          <p:nvPr/>
        </p:nvSpPr>
        <p:spPr>
          <a:xfrm>
            <a:off x="9008306" y="4256294"/>
            <a:ext cx="1595535" cy="4851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ineffective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5BC547-4E22-4F2C-959D-5B4977FC7DD4}"/>
              </a:ext>
            </a:extLst>
          </p:cNvPr>
          <p:cNvSpPr/>
          <p:nvPr/>
        </p:nvSpPr>
        <p:spPr>
          <a:xfrm>
            <a:off x="3176682" y="3389106"/>
            <a:ext cx="271194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2021FE-DC80-4B65-86E6-E9C2F726F1FD}"/>
              </a:ext>
            </a:extLst>
          </p:cNvPr>
          <p:cNvSpPr/>
          <p:nvPr/>
        </p:nvSpPr>
        <p:spPr>
          <a:xfrm>
            <a:off x="4780618" y="3388407"/>
            <a:ext cx="271194" cy="2425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7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DL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658B"/>
      </a:accent1>
      <a:accent2>
        <a:srgbClr val="F8DE53"/>
      </a:accent2>
      <a:accent3>
        <a:srgbClr val="0094A8"/>
      </a:accent3>
      <a:accent4>
        <a:srgbClr val="B7D260"/>
      </a:accent4>
      <a:accent5>
        <a:srgbClr val="5F98CB"/>
      </a:accent5>
      <a:accent6>
        <a:srgbClr val="B1B1B1"/>
      </a:accent6>
      <a:hlink>
        <a:srgbClr val="00B0F0"/>
      </a:hlink>
      <a:folHlink>
        <a:srgbClr val="0065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3A8CC32A056AE47942682173C0DE9CE" ma:contentTypeVersion="7" ma:contentTypeDescription="Ein neues Dokument erstellen." ma:contentTypeScope="" ma:versionID="805142680efd2dff13456da6ca9dfc7f">
  <xsd:schema xmlns:xsd="http://www.w3.org/2001/XMLSchema" xmlns:xs="http://www.w3.org/2001/XMLSchema" xmlns:p="http://schemas.microsoft.com/office/2006/metadata/properties" xmlns:ns2="2acd48d8-921c-4259-8a3d-b0781ba679a3" targetNamespace="http://schemas.microsoft.com/office/2006/metadata/properties" ma:root="true" ma:fieldsID="e8b519347e20ca2acbfa3ff94d80d67f" ns2:_="">
    <xsd:import namespace="2acd48d8-921c-4259-8a3d-b0781ba679a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cd48d8-921c-4259-8a3d-b0781ba679a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acd48d8-921c-4259-8a3d-b0781ba679a3" xsi:nil="true"/>
    <_dlc_DocIdUrl xmlns="2acd48d8-921c-4259-8a3d-b0781ba679a3">
      <Url xsi:nil="true"/>
      <Description xsi:nil="true"/>
    </_dlc_DocIdUrl>
  </documentManagement>
</p:properties>
</file>

<file path=customXml/itemProps1.xml><?xml version="1.0" encoding="utf-8"?>
<ds:datastoreItem xmlns:ds="http://schemas.openxmlformats.org/officeDocument/2006/customXml" ds:itemID="{E4A28F3F-6E65-436B-A186-A7788ECFE8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6EE02B-B437-43F6-B2C7-39F7AD8F2C5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456D233-F5BA-4675-A38F-FE0D57B16A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cd48d8-921c-4259-8a3d-b0781ba679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B0A32AB-02F0-425F-928E-552BB75E114E}">
  <ds:schemaRefs>
    <ds:schemaRef ds:uri="http://schemas.microsoft.com/office/2006/documentManagement/types"/>
    <ds:schemaRef ds:uri="http://purl.org/dc/elements/1.1/"/>
    <ds:schemaRef ds:uri="http://purl.org/dc/dcmitype/"/>
    <ds:schemaRef ds:uri="2acd48d8-921c-4259-8a3d-b0781ba679a3"/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Office PowerPoint</Application>
  <PresentationFormat>Widescreen</PresentationFormat>
  <Paragraphs>209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굴림</vt:lpstr>
      <vt:lpstr>Arial</vt:lpstr>
      <vt:lpstr>Average</vt:lpstr>
      <vt:lpstr>Calibri</vt:lpstr>
      <vt:lpstr>Wingdings</vt:lpstr>
      <vt:lpstr>Office</vt:lpstr>
      <vt:lpstr>Style transfer from ineffective to effective arguments</vt:lpstr>
      <vt:lpstr>Motivation</vt:lpstr>
      <vt:lpstr>Motivation</vt:lpstr>
      <vt:lpstr>Dataset</vt:lpstr>
      <vt:lpstr>Dataset Overview </vt:lpstr>
      <vt:lpstr>Dataset Overview </vt:lpstr>
      <vt:lpstr>Dataset Defining Data Points </vt:lpstr>
      <vt:lpstr>Dataset Defining Data Points </vt:lpstr>
      <vt:lpstr>Dataset Defining Data Points – which argument to use </vt:lpstr>
      <vt:lpstr>Dataset Defining Data Points – which argument to use </vt:lpstr>
      <vt:lpstr>Dataset Defining Data Points – which argument to use </vt:lpstr>
      <vt:lpstr>Dataset Defining Data Points – which argument to use </vt:lpstr>
      <vt:lpstr>Dataset Defining Data Points – which argument to use </vt:lpstr>
      <vt:lpstr>Dataset Defining Data Points – which argument to use </vt:lpstr>
      <vt:lpstr>Style Features</vt:lpstr>
      <vt:lpstr>Style Features</vt:lpstr>
      <vt:lpstr>Style Features</vt:lpstr>
      <vt:lpstr>Approach (suggestion)</vt:lpstr>
      <vt:lpstr>Approach </vt:lpstr>
      <vt:lpstr>Delete Retrieve Generate </vt:lpstr>
      <vt:lpstr>Approach  yang 2022</vt:lpstr>
      <vt:lpstr>Big Picture for ideology x</vt:lpstr>
      <vt:lpstr>Using DistilGPT2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danyel</dc:creator>
  <cp:lastModifiedBy>El Baff, Roxanne</cp:lastModifiedBy>
  <cp:revision>182</cp:revision>
  <dcterms:created xsi:type="dcterms:W3CDTF">2022-03-24T21:12:41Z</dcterms:created>
  <dcterms:modified xsi:type="dcterms:W3CDTF">2022-11-22T10:24:12Z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0x010100E3A8CC32A056AE47942682173C0DE9CE</vt:lpwstr>
  </property>
  <property fmtid="{D5CDD505-2E9C-101B-9397-08002B2CF9AE}" pid="3" name="_dlc_DocIdItemGuid">
    <vt:lpwstr>62de38c1-50d7-433c-88af-8de674770d82</vt:lpwstr>
  </property>
</Properties>
</file>