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25">
          <p15:clr>
            <a:srgbClr val="9AA0A6"/>
          </p15:clr>
        </p15:guide>
        <p15:guide id="4" orient="horz" pos="2026">
          <p15:clr>
            <a:srgbClr val="9AA0A6"/>
          </p15:clr>
        </p15:guide>
        <p15:guide id="5" orient="horz" pos="2453">
          <p15:clr>
            <a:srgbClr val="9AA0A6"/>
          </p15:clr>
        </p15:guide>
        <p15:guide id="6" orient="horz" pos="2617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Teresa Babin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25" orient="horz"/>
        <p:guide pos="2026" orient="horz"/>
        <p:guide pos="2453" orient="horz"/>
        <p:guide pos="26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4-21T07:37:54.219">
    <p:pos x="817" y="248"/>
    <p:text>questa slide la terrei nascosta, cioè non farei vedere così nel dettaglio il test, la teniamo solo se chiedono cose ma dubito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312e86d7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312e86d7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a2f52871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a2f52871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discover that in the dataset there are different counties in the state of NY (5) as you can see in the video. we think that could be a good idea to focus our attention on the city of new york and then check if there are some correlation between the various counties 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312e86d72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312e86d72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discover that in the dataset there are different counties in the state of NY (5) as you can see in the video. we think that could be a good idea to focus our attention on the city of new york and then check if there are some correlation between the various counties 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a2f52871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a2f52871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a2f52871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a2f52871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312e86d72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312e86d72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05C75"/>
              </a:buClr>
              <a:buSzPts val="1200"/>
              <a:buChar char="●"/>
            </a:pPr>
            <a:r>
              <a:rPr lang="it" sz="1200">
                <a:solidFill>
                  <a:srgbClr val="505C75"/>
                </a:solidFill>
                <a:highlight>
                  <a:srgbClr val="FFFFFF"/>
                </a:highlight>
              </a:rPr>
              <a:t>topic: new york state, CBG division (we delete 15 rows since data were incomplete → lots of NA value)</a:t>
            </a:r>
            <a:endParaRPr sz="1200">
              <a:solidFill>
                <a:srgbClr val="505C7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312e86d72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312e86d72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t" sz="1200">
                <a:solidFill>
                  <a:srgbClr val="505C75"/>
                </a:solidFill>
                <a:highlight>
                  <a:srgbClr val="FFFFFF"/>
                </a:highlight>
              </a:rPr>
              <a:t>Foot-traffic insights for places derived from anonymized mobile devices.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explain the main features that are in the photo : qua ho messo le coordinate (per far vedere che abbiamo info anche da census_blocks_ny, magari accennare quali) poi quelle features lì di Patterns NY sono uguali per tutti inutili -&gt; </a:t>
            </a:r>
            <a:r>
              <a:rPr b="1" lang="it"/>
              <a:t>common features</a:t>
            </a:r>
            <a:endParaRPr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2b86cad8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2b86cad8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t" sz="1200">
                <a:solidFill>
                  <a:srgbClr val="505C75"/>
                </a:solidFill>
                <a:highlight>
                  <a:srgbClr val="FFFFFF"/>
                </a:highlight>
              </a:rPr>
              <a:t>Foot-traffic insights for places derived from anonymized mobile devices.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explain the main features that are in the photo: 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312e86d72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312e86d72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t" sz="1200">
                <a:solidFill>
                  <a:srgbClr val="505C75"/>
                </a:solidFill>
                <a:highlight>
                  <a:srgbClr val="FFFFFF"/>
                </a:highlight>
              </a:rPr>
              <a:t>Foot-traffic insights for places derived from anonymized mobile devices.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explain the main features that are in the photo: 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b86cad8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b86cad8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“</a:t>
            </a:r>
            <a:r>
              <a:rPr lang="it" sz="1200">
                <a:solidFill>
                  <a:srgbClr val="414A5B"/>
                </a:solidFill>
                <a:highlight>
                  <a:srgbClr val="FFFFFF"/>
                </a:highlight>
              </a:rPr>
              <a:t>using anonymized and aggregated location data to understand how devices move within </a:t>
            </a:r>
            <a:r>
              <a:rPr i="1" lang="it" sz="1200">
                <a:solidFill>
                  <a:srgbClr val="414A5B"/>
                </a:solidFill>
                <a:highlight>
                  <a:srgbClr val="FFFFFF"/>
                </a:highlight>
              </a:rPr>
              <a:t>and</a:t>
            </a:r>
            <a:r>
              <a:rPr lang="it" sz="1200">
                <a:solidFill>
                  <a:srgbClr val="414A5B"/>
                </a:solidFill>
                <a:highlight>
                  <a:srgbClr val="FFFFFF"/>
                </a:highlight>
              </a:rPr>
              <a:t> around CBGs can help businesses, researchers, and local governments better assess existing foot traffic trends and predict future consumer movement patterns”</a:t>
            </a:r>
            <a:endParaRPr sz="1200">
              <a:solidFill>
                <a:srgbClr val="414A5B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-"/>
            </a:pPr>
            <a:r>
              <a:rPr lang="it">
                <a:solidFill>
                  <a:srgbClr val="1B212C"/>
                </a:solidFill>
              </a:rPr>
              <a:t>dopo ridge regression: parliamo di classificazione e clustering -&gt; sulle marche? /  bisogna capire come sfruttare quei dati. suddividere i brand legati ad ambiti diversi. dividere i brand che abbiamo in classi, capire come interpretare qst dato. sai che in quella zona lì c’è o meno bisogno di una classe di brand(o di un brand specifico)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-"/>
            </a:pPr>
            <a:r>
              <a:rPr lang="it">
                <a:solidFill>
                  <a:srgbClr val="1B212C"/>
                </a:solidFill>
              </a:rPr>
              <a:t>su qst, occhio alla vicinanza tra i blocchi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-"/>
            </a:pPr>
            <a:r>
              <a:rPr lang="it">
                <a:solidFill>
                  <a:srgbClr val="1B212C"/>
                </a:solidFill>
              </a:rPr>
              <a:t>cluster: raggruppi i cbg come densità popolazione, periferia o no -&gt; magari per trovare un threshold della densità per capire cosa è città e cosa no (di per sè inutile .. però vd mail izzo)</a:t>
            </a:r>
            <a:endParaRPr>
              <a:solidFill>
                <a:srgbClr val="1B212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14A5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312e86d72_2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312e86d72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qua forse metterei un grafico (se mi riesce) che dia l’idea dei flussi a partire da esempio feature weekday_device_home_areas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a2f52871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a2f52871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sto solo cercando di farvi un recap, non è chiaramente come lo metterei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I COLORI DITEMI SE NON VI PIACCIONO, NE HO TROVATI TOT E DOVREI AVER CAPITO COME FARE, ALTRIMENTI SONO IN GRADO DI METTERMI A SCEGLIERLI UNO AD UNO EH EH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(colori ok per la frarota da bressobeach)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df2f01a9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df2f01a9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sto solo cercando di farvi un recap, non è chiaramente come lo metterei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Y1GFjl2wGLdmTJhotLydNQI1U8rFQ5-x/view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Relationship Id="rId5" Type="http://schemas.openxmlformats.org/officeDocument/2006/relationships/image" Target="../media/image25.png"/><Relationship Id="rId6" Type="http://schemas.openxmlformats.org/officeDocument/2006/relationships/image" Target="../media/image33.png"/><Relationship Id="rId7" Type="http://schemas.openxmlformats.org/officeDocument/2006/relationships/image" Target="../media/image31.png"/><Relationship Id="rId8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safegraph.com/v4.0/docs/neighborhood-patterns-2020" TargetMode="External"/><Relationship Id="rId4" Type="http://schemas.openxmlformats.org/officeDocument/2006/relationships/hyperlink" Target="http://www.usa.com/new-york-state.htm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Relationship Id="rId4" Type="http://schemas.openxmlformats.org/officeDocument/2006/relationships/image" Target="../media/image34.png"/><Relationship Id="rId5" Type="http://schemas.openxmlformats.org/officeDocument/2006/relationships/image" Target="../media/image18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Relationship Id="rId4" Type="http://schemas.openxmlformats.org/officeDocument/2006/relationships/image" Target="../media/image1.png"/><Relationship Id="rId5" Type="http://schemas.openxmlformats.org/officeDocument/2006/relationships/image" Target="../media/image12.gif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324" y="3500100"/>
            <a:ext cx="6625400" cy="16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>
            <p:ph type="ctrTitle"/>
          </p:nvPr>
        </p:nvSpPr>
        <p:spPr>
          <a:xfrm>
            <a:off x="3035925" y="1051600"/>
            <a:ext cx="62970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5540"/>
              <a:t>CYBER CAPITAL</a:t>
            </a:r>
            <a:endParaRPr sz="554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3936300" y="4800000"/>
            <a:ext cx="49791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73">
                <a:solidFill>
                  <a:srgbClr val="000000"/>
                </a:solidFill>
              </a:rPr>
              <a:t>Babini Teresa, Lombardi Filippo, Rossetti Pietro, Rota Francesca</a:t>
            </a:r>
            <a:endParaRPr b="1" sz="2773">
              <a:solidFill>
                <a:srgbClr val="000000"/>
              </a:solidFill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148825" y="2182825"/>
            <a:ext cx="5575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Deriving insight on the use of space from the digital layer of cities and territories for location intelligence</a:t>
            </a:r>
            <a:endParaRPr sz="16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3"/>
          <p:cNvSpPr txBox="1"/>
          <p:nvPr>
            <p:ph idx="1" type="subTitle"/>
          </p:nvPr>
        </p:nvSpPr>
        <p:spPr>
          <a:xfrm>
            <a:off x="3148825" y="2930275"/>
            <a:ext cx="49791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2065"/>
              <a:t>22th april 2021</a:t>
            </a:r>
            <a:endParaRPr sz="2065"/>
          </a:p>
        </p:txBody>
      </p:sp>
      <p:pic>
        <p:nvPicPr>
          <p:cNvPr id="139" name="Google Shape;13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175" y="4153875"/>
            <a:ext cx="1986301" cy="11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 txBox="1"/>
          <p:nvPr/>
        </p:nvSpPr>
        <p:spPr>
          <a:xfrm>
            <a:off x="1315200" y="4002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NY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9" name="Google Shape;239;p22" title="2021-04-21 14-18-4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2375" y="378363"/>
            <a:ext cx="5849026" cy="43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New York Counties</a:t>
            </a:r>
            <a:endParaRPr/>
          </a:p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3">
            <a:alphaModFix/>
          </a:blip>
          <a:srcRect b="52491" l="0" r="0" t="0"/>
          <a:stretch/>
        </p:blipFill>
        <p:spPr>
          <a:xfrm>
            <a:off x="389438" y="1829750"/>
            <a:ext cx="3877751" cy="10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4">
            <a:alphaModFix/>
          </a:blip>
          <a:srcRect b="54260" l="0" r="0" t="0"/>
          <a:stretch/>
        </p:blipFill>
        <p:spPr>
          <a:xfrm>
            <a:off x="389725" y="3142260"/>
            <a:ext cx="3877202" cy="10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 rotWithShape="1">
          <a:blip r:embed="rId5">
            <a:alphaModFix/>
          </a:blip>
          <a:srcRect b="54260" l="0" r="0" t="0"/>
          <a:stretch/>
        </p:blipFill>
        <p:spPr>
          <a:xfrm>
            <a:off x="4420325" y="1124506"/>
            <a:ext cx="4414199" cy="1151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 rotWithShape="1">
          <a:blip r:embed="rId6">
            <a:alphaModFix/>
          </a:blip>
          <a:srcRect b="52952" l="0" r="0" t="0"/>
          <a:stretch/>
        </p:blipFill>
        <p:spPr>
          <a:xfrm>
            <a:off x="4420325" y="2446807"/>
            <a:ext cx="4414199" cy="115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 rotWithShape="1">
          <a:blip r:embed="rId7">
            <a:alphaModFix/>
          </a:blip>
          <a:srcRect b="51335" l="0" r="0" t="0"/>
          <a:stretch/>
        </p:blipFill>
        <p:spPr>
          <a:xfrm>
            <a:off x="4425300" y="3707375"/>
            <a:ext cx="4413485" cy="115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/>
          <p:cNvPicPr preferRelativeResize="0"/>
          <p:nvPr/>
        </p:nvPicPr>
        <p:blipFill rotWithShape="1">
          <a:blip r:embed="rId8">
            <a:alphaModFix/>
          </a:blip>
          <a:srcRect b="5603" l="2629" r="3799" t="4021"/>
          <a:stretch/>
        </p:blipFill>
        <p:spPr>
          <a:xfrm>
            <a:off x="7619427" y="253725"/>
            <a:ext cx="1219349" cy="7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3"/>
          <p:cNvSpPr txBox="1"/>
          <p:nvPr/>
        </p:nvSpPr>
        <p:spPr>
          <a:xfrm>
            <a:off x="1297500" y="833375"/>
            <a:ext cx="4414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: mean density of stops[1/</a:t>
            </a:r>
            <a:r>
              <a:rPr lang="it" sz="1100">
                <a:solidFill>
                  <a:schemeClr val="lt1"/>
                </a:solidFill>
              </a:rPr>
              <a:t>km</a:t>
            </a:r>
            <a:r>
              <a:rPr baseline="30000" lang="it" sz="1100">
                <a:solidFill>
                  <a:schemeClr val="lt1"/>
                </a:solidFill>
              </a:rPr>
              <a:t>2</a:t>
            </a: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factor 1 → week day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factor 2 → NY county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New York </a:t>
            </a:r>
            <a:r>
              <a:rPr lang="it"/>
              <a:t>Counties</a:t>
            </a:r>
            <a:endParaRPr/>
          </a:p>
        </p:txBody>
      </p:sp>
      <p:pic>
        <p:nvPicPr>
          <p:cNvPr id="257" name="Google Shape;2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177638"/>
            <a:ext cx="42767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2616500"/>
            <a:ext cx="42767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7452" y="3893425"/>
            <a:ext cx="4276800" cy="85551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4"/>
          <p:cNvSpPr txBox="1"/>
          <p:nvPr/>
        </p:nvSpPr>
        <p:spPr>
          <a:xfrm>
            <a:off x="5830025" y="1523363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no interaction days ~ counties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5830025" y="28812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no influence wrt days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5830025" y="4128738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factor county relevant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700"/>
              <a:t>OPENED</a:t>
            </a:r>
            <a:r>
              <a:rPr lang="it"/>
              <a:t> </a:t>
            </a:r>
            <a:r>
              <a:rPr lang="it" sz="3700"/>
              <a:t>QUESTIONS</a:t>
            </a:r>
            <a:endParaRPr/>
          </a:p>
        </p:txBody>
      </p:sp>
      <p:sp>
        <p:nvSpPr>
          <p:cNvPr id="268" name="Google Shape;268;p25"/>
          <p:cNvSpPr txBox="1"/>
          <p:nvPr>
            <p:ph idx="1" type="body"/>
          </p:nvPr>
        </p:nvSpPr>
        <p:spPr>
          <a:xfrm>
            <a:off x="1297500" y="1567550"/>
            <a:ext cx="7038900" cy="14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How to consider CBGs:</a:t>
            </a:r>
            <a:r>
              <a:rPr lang="it" sz="1600"/>
              <a:t> points or areas?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How to select features: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some are similar and maybe can be combined → PCA?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common behaviour between counties → clustering?</a:t>
            </a:r>
            <a:endParaRPr/>
          </a:p>
        </p:txBody>
      </p:sp>
      <p:pic>
        <p:nvPicPr>
          <p:cNvPr id="269" name="Google Shape;2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324" y="3500100"/>
            <a:ext cx="6625400" cy="16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/>
          <p:nvPr>
            <p:ph type="title"/>
          </p:nvPr>
        </p:nvSpPr>
        <p:spPr>
          <a:xfrm>
            <a:off x="1297500" y="376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700"/>
              <a:t>BIBLIOGRAPHY</a:t>
            </a:r>
            <a:endParaRPr sz="3700"/>
          </a:p>
        </p:txBody>
      </p:sp>
      <p:sp>
        <p:nvSpPr>
          <p:cNvPr id="275" name="Google Shape;275;p26"/>
          <p:cNvSpPr txBox="1"/>
          <p:nvPr>
            <p:ph idx="1" type="body"/>
          </p:nvPr>
        </p:nvSpPr>
        <p:spPr>
          <a:xfrm>
            <a:off x="1351900" y="1159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latin typeface="Calibri"/>
                <a:ea typeface="Calibri"/>
                <a:cs typeface="Calibri"/>
                <a:sym typeface="Calibri"/>
                <a:hlinkClick r:id="rId3"/>
              </a:rPr>
              <a:t>https://docs.safegraph.com/v4.0/docs/neighborhood-patterns-2020</a:t>
            </a:r>
            <a:endParaRPr sz="1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latin typeface="Calibri"/>
                <a:ea typeface="Calibri"/>
                <a:cs typeface="Calibri"/>
                <a:sym typeface="Calibri"/>
                <a:hlinkClick r:id="rId4"/>
              </a:rPr>
              <a:t>New York State - USA.com™</a:t>
            </a:r>
            <a:endParaRPr sz="14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2970300" y="2292925"/>
            <a:ext cx="320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 for the attention!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7" name="Google Shape;2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5324" y="3500100"/>
            <a:ext cx="6625400" cy="16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6"/>
          <p:cNvSpPr txBox="1"/>
          <p:nvPr>
            <p:ph idx="4294967295" type="subTitle"/>
          </p:nvPr>
        </p:nvSpPr>
        <p:spPr>
          <a:xfrm>
            <a:off x="3936300" y="4800000"/>
            <a:ext cx="49791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 sz="2773">
                <a:solidFill>
                  <a:srgbClr val="000000"/>
                </a:solidFill>
              </a:rPr>
              <a:t>Babini Teresa, Lombardi Filippo, Rossetti Pietro, Rota Francesca</a:t>
            </a:r>
            <a:endParaRPr b="1" sz="2773">
              <a:solidFill>
                <a:srgbClr val="000000"/>
              </a:solidFill>
            </a:endParaRPr>
          </a:p>
        </p:txBody>
      </p:sp>
      <p:pic>
        <p:nvPicPr>
          <p:cNvPr id="279" name="Google Shape;27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4175" y="4070999"/>
            <a:ext cx="2126256" cy="12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700"/>
              <a:t>INTRODUCTION</a:t>
            </a:r>
            <a:endParaRPr sz="3700"/>
          </a:p>
        </p:txBody>
      </p:sp>
      <p:sp>
        <p:nvSpPr>
          <p:cNvPr id="145" name="Google Shape;145;p14"/>
          <p:cNvSpPr txBox="1"/>
          <p:nvPr/>
        </p:nvSpPr>
        <p:spPr>
          <a:xfrm>
            <a:off x="1216450" y="1165450"/>
            <a:ext cx="495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Patterns of the country of NY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CBG = Census Block Group (n = 15461)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14"/>
          <p:cNvPicPr preferRelativeResize="0"/>
          <p:nvPr/>
        </p:nvPicPr>
        <p:blipFill rotWithShape="1">
          <a:blip r:embed="rId3">
            <a:alphaModFix/>
          </a:blip>
          <a:srcRect b="2344" l="0" r="4879" t="2344"/>
          <a:stretch/>
        </p:blipFill>
        <p:spPr>
          <a:xfrm>
            <a:off x="5165246" y="2293837"/>
            <a:ext cx="2512153" cy="251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151" y="393751"/>
            <a:ext cx="2847501" cy="222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 rotWithShape="1">
          <a:blip r:embed="rId5">
            <a:alphaModFix/>
          </a:blip>
          <a:srcRect b="2051" l="0" r="3753" t="2519"/>
          <a:stretch/>
        </p:blipFill>
        <p:spPr>
          <a:xfrm>
            <a:off x="2816400" y="2395937"/>
            <a:ext cx="2030725" cy="23131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4"/>
          <p:cNvGrpSpPr/>
          <p:nvPr/>
        </p:nvGrpSpPr>
        <p:grpSpPr>
          <a:xfrm>
            <a:off x="696627" y="2551361"/>
            <a:ext cx="1801657" cy="2002323"/>
            <a:chOff x="1276975" y="2823787"/>
            <a:chExt cx="1540800" cy="1811238"/>
          </a:xfrm>
        </p:grpSpPr>
        <p:sp>
          <p:nvSpPr>
            <p:cNvPr id="150" name="Google Shape;150;p14"/>
            <p:cNvSpPr txBox="1"/>
            <p:nvPr/>
          </p:nvSpPr>
          <p:spPr>
            <a:xfrm>
              <a:off x="1276975" y="4287025"/>
              <a:ext cx="15408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census_blocks_ny</a:t>
              </a:r>
              <a:endParaRPr sz="1300"/>
            </a:p>
          </p:txBody>
        </p:sp>
        <p:pic>
          <p:nvPicPr>
            <p:cNvPr id="151" name="Google Shape;151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297500" y="2823787"/>
              <a:ext cx="1499750" cy="1499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700"/>
              <a:t>DATASET</a:t>
            </a:r>
            <a:endParaRPr sz="3700"/>
          </a:p>
        </p:txBody>
      </p:sp>
      <p:sp>
        <p:nvSpPr>
          <p:cNvPr id="157" name="Google Shape;157;p15"/>
          <p:cNvSpPr txBox="1"/>
          <p:nvPr/>
        </p:nvSpPr>
        <p:spPr>
          <a:xfrm>
            <a:off x="772825" y="1049625"/>
            <a:ext cx="495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#CBGSs = 15446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#features = 35 in Patterns_NY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250" y="619149"/>
            <a:ext cx="1912150" cy="1818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15"/>
          <p:cNvGrpSpPr/>
          <p:nvPr/>
        </p:nvGrpSpPr>
        <p:grpSpPr>
          <a:xfrm>
            <a:off x="3083762" y="2530950"/>
            <a:ext cx="3340476" cy="2043125"/>
            <a:chOff x="3146712" y="2628800"/>
            <a:chExt cx="3340476" cy="2043125"/>
          </a:xfrm>
        </p:grpSpPr>
        <p:pic>
          <p:nvPicPr>
            <p:cNvPr id="160" name="Google Shape;160;p15"/>
            <p:cNvPicPr preferRelativeResize="0"/>
            <p:nvPr/>
          </p:nvPicPr>
          <p:blipFill rotWithShape="1">
            <a:blip r:embed="rId4">
              <a:alphaModFix/>
            </a:blip>
            <a:srcRect b="70587" l="20667" r="7120" t="7834"/>
            <a:stretch/>
          </p:blipFill>
          <p:spPr>
            <a:xfrm>
              <a:off x="3146713" y="2879113"/>
              <a:ext cx="3340476" cy="1109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 rotWithShape="1">
            <a:blip r:embed="rId5">
              <a:alphaModFix/>
            </a:blip>
            <a:srcRect b="0" l="0" r="0" t="48646"/>
            <a:stretch/>
          </p:blipFill>
          <p:spPr>
            <a:xfrm>
              <a:off x="4271988" y="3242900"/>
              <a:ext cx="1126268" cy="1900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5"/>
            <p:cNvPicPr preferRelativeResize="0"/>
            <p:nvPr/>
          </p:nvPicPr>
          <p:blipFill rotWithShape="1">
            <a:blip r:embed="rId6">
              <a:alphaModFix/>
            </a:blip>
            <a:srcRect b="0" l="0" r="0" t="41414"/>
            <a:stretch/>
          </p:blipFill>
          <p:spPr>
            <a:xfrm>
              <a:off x="4318135" y="3404225"/>
              <a:ext cx="985300" cy="2119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15"/>
            <p:cNvSpPr txBox="1"/>
            <p:nvPr/>
          </p:nvSpPr>
          <p:spPr>
            <a:xfrm>
              <a:off x="4231050" y="4287025"/>
              <a:ext cx="1171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patterns_NY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64" name="Google Shape;164;p15"/>
            <p:cNvPicPr preferRelativeResize="0"/>
            <p:nvPr/>
          </p:nvPicPr>
          <p:blipFill rotWithShape="1">
            <a:blip r:embed="rId7">
              <a:alphaModFix/>
            </a:blip>
            <a:srcRect b="0" l="21166" r="6714" t="90540"/>
            <a:stretch/>
          </p:blipFill>
          <p:spPr>
            <a:xfrm>
              <a:off x="3146712" y="3953700"/>
              <a:ext cx="3340475" cy="384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146713" y="2628800"/>
              <a:ext cx="1295400" cy="180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15"/>
          <p:cNvGrpSpPr/>
          <p:nvPr/>
        </p:nvGrpSpPr>
        <p:grpSpPr>
          <a:xfrm>
            <a:off x="696627" y="2551361"/>
            <a:ext cx="1801657" cy="2002323"/>
            <a:chOff x="1276975" y="2823787"/>
            <a:chExt cx="1540800" cy="1811238"/>
          </a:xfrm>
        </p:grpSpPr>
        <p:sp>
          <p:nvSpPr>
            <p:cNvPr id="167" name="Google Shape;167;p15"/>
            <p:cNvSpPr txBox="1"/>
            <p:nvPr/>
          </p:nvSpPr>
          <p:spPr>
            <a:xfrm>
              <a:off x="1276975" y="4287025"/>
              <a:ext cx="15408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census_blocks_ny</a:t>
              </a:r>
              <a:endParaRPr sz="1300"/>
            </a:p>
          </p:txBody>
        </p:sp>
        <p:pic>
          <p:nvPicPr>
            <p:cNvPr id="168" name="Google Shape;168;p1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297500" y="2823787"/>
              <a:ext cx="1499750" cy="1499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/>
          <p:nvPr/>
        </p:nvSpPr>
        <p:spPr>
          <a:xfrm>
            <a:off x="2927925" y="195000"/>
            <a:ext cx="4017900" cy="475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 rot="2884969">
            <a:off x="2824505" y="3456301"/>
            <a:ext cx="291892" cy="232599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6"/>
          <p:cNvPicPr preferRelativeResize="0"/>
          <p:nvPr/>
        </p:nvPicPr>
        <p:blipFill rotWithShape="1">
          <a:blip r:embed="rId3">
            <a:alphaModFix/>
          </a:blip>
          <a:srcRect b="0" l="0" r="0" t="3864"/>
          <a:stretch/>
        </p:blipFill>
        <p:spPr>
          <a:xfrm>
            <a:off x="3135844" y="393750"/>
            <a:ext cx="3602057" cy="35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5850" y="3982650"/>
            <a:ext cx="3602050" cy="74161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6"/>
          <p:cNvSpPr txBox="1"/>
          <p:nvPr/>
        </p:nvSpPr>
        <p:spPr>
          <a:xfrm>
            <a:off x="4034700" y="2614588"/>
            <a:ext cx="91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median_dwell</a:t>
            </a:r>
            <a:endParaRPr b="1" sz="800"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9750" y="2233188"/>
            <a:ext cx="1295400" cy="180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16"/>
          <p:cNvGrpSpPr/>
          <p:nvPr/>
        </p:nvGrpSpPr>
        <p:grpSpPr>
          <a:xfrm>
            <a:off x="696627" y="2551361"/>
            <a:ext cx="1801657" cy="2002323"/>
            <a:chOff x="1276975" y="2823787"/>
            <a:chExt cx="1540800" cy="1811238"/>
          </a:xfrm>
        </p:grpSpPr>
        <p:sp>
          <p:nvSpPr>
            <p:cNvPr id="180" name="Google Shape;180;p16"/>
            <p:cNvSpPr txBox="1"/>
            <p:nvPr/>
          </p:nvSpPr>
          <p:spPr>
            <a:xfrm>
              <a:off x="1276975" y="4287025"/>
              <a:ext cx="15408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pic>
          <p:nvPicPr>
            <p:cNvPr id="181" name="Google Shape;181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297500" y="2823787"/>
              <a:ext cx="1499750" cy="1499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/>
          <p:nvPr/>
        </p:nvSpPr>
        <p:spPr>
          <a:xfrm>
            <a:off x="2927925" y="195000"/>
            <a:ext cx="4017900" cy="475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 rot="2884969">
            <a:off x="2824505" y="3456301"/>
            <a:ext cx="291892" cy="232599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17"/>
          <p:cNvPicPr preferRelativeResize="0"/>
          <p:nvPr/>
        </p:nvPicPr>
        <p:blipFill rotWithShape="1">
          <a:blip r:embed="rId3">
            <a:alphaModFix/>
          </a:blip>
          <a:srcRect b="42012" l="0" r="0" t="18435"/>
          <a:stretch/>
        </p:blipFill>
        <p:spPr>
          <a:xfrm>
            <a:off x="3135850" y="666238"/>
            <a:ext cx="3602049" cy="1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750" y="2233188"/>
            <a:ext cx="12954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5850" y="2414169"/>
            <a:ext cx="3602049" cy="20381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7"/>
          <p:cNvGrpSpPr/>
          <p:nvPr/>
        </p:nvGrpSpPr>
        <p:grpSpPr>
          <a:xfrm>
            <a:off x="696627" y="2551361"/>
            <a:ext cx="1801657" cy="2002323"/>
            <a:chOff x="1276975" y="2823787"/>
            <a:chExt cx="1540800" cy="1811238"/>
          </a:xfrm>
        </p:grpSpPr>
        <p:sp>
          <p:nvSpPr>
            <p:cNvPr id="192" name="Google Shape;192;p17"/>
            <p:cNvSpPr txBox="1"/>
            <p:nvPr/>
          </p:nvSpPr>
          <p:spPr>
            <a:xfrm>
              <a:off x="1276975" y="4287025"/>
              <a:ext cx="15408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pic>
          <p:nvPicPr>
            <p:cNvPr id="193" name="Google Shape;193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297500" y="2823787"/>
              <a:ext cx="1499750" cy="1499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1297500" y="1338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Describe how devices move within and around CBGs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/>
              <a:t>which are the busiest days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/>
              <a:t>pole of attraction -&gt; cluster into cities and countryside</a:t>
            </a:r>
            <a:br>
              <a:rPr lang="it" sz="1200"/>
            </a:b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Prediction of </a:t>
            </a:r>
            <a:r>
              <a:rPr b="1" lang="it" sz="1600" u="sng"/>
              <a:t>time of stay</a:t>
            </a:r>
            <a:r>
              <a:rPr lang="it" sz="1600"/>
              <a:t> in a CBG for suitable allocation of services 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/>
              <a:t>Do cities have an higher time of stay than countrysides?</a:t>
            </a:r>
            <a:br>
              <a:rPr lang="it" sz="1200"/>
            </a:b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Location intelligence of new brands</a:t>
            </a:r>
            <a:endParaRPr sz="1600"/>
          </a:p>
        </p:txBody>
      </p:sp>
      <p:sp>
        <p:nvSpPr>
          <p:cNvPr id="199" name="Google Shape;19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700"/>
              <a:t>AIMS</a:t>
            </a:r>
            <a:endParaRPr sz="3700"/>
          </a:p>
        </p:txBody>
      </p:sp>
      <p:pic>
        <p:nvPicPr>
          <p:cNvPr id="200" name="Google Shape;2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324" y="3500100"/>
            <a:ext cx="6625400" cy="16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2286" y="260352"/>
            <a:ext cx="2237441" cy="11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700"/>
              <a:t>FIRST LOOK: ANOVA</a:t>
            </a:r>
            <a:endParaRPr sz="3700"/>
          </a:p>
        </p:txBody>
      </p:sp>
      <p:pic>
        <p:nvPicPr>
          <p:cNvPr id="207" name="Google Shape;2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324" y="3500100"/>
            <a:ext cx="6625400" cy="16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3463" y="1965050"/>
            <a:ext cx="6297073" cy="2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61688"/>
            <a:ext cx="8839204" cy="220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ONE-WAY ANOVA</a:t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1301175" y="1047450"/>
            <a:ext cx="326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 : </a:t>
            </a: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mean density of stops [1/</a:t>
            </a:r>
            <a:r>
              <a:rPr lang="it" sz="1100">
                <a:solidFill>
                  <a:schemeClr val="lt1"/>
                </a:solidFill>
              </a:rPr>
              <a:t>km</a:t>
            </a:r>
            <a:r>
              <a:rPr baseline="30000" lang="it" sz="1100">
                <a:solidFill>
                  <a:schemeClr val="lt1"/>
                </a:solidFill>
              </a:rPr>
              <a:t>2</a:t>
            </a: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factor →  week day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875" y="1961886"/>
            <a:ext cx="2143950" cy="214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400" y="1961900"/>
            <a:ext cx="2143950" cy="21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7588" y="4153875"/>
            <a:ext cx="34956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4025" y="4154425"/>
            <a:ext cx="3457575" cy="7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0"/>
          <p:cNvSpPr txBox="1"/>
          <p:nvPr/>
        </p:nvSpPr>
        <p:spPr>
          <a:xfrm>
            <a:off x="5273125" y="1047450"/>
            <a:ext cx="326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 : mean density of stops[1/</a:t>
            </a:r>
            <a:r>
              <a:rPr lang="it" sz="1100">
                <a:solidFill>
                  <a:schemeClr val="lt1"/>
                </a:solidFill>
              </a:rPr>
              <a:t>km</a:t>
            </a:r>
            <a:r>
              <a:rPr baseline="30000" lang="it" sz="1100">
                <a:solidFill>
                  <a:schemeClr val="lt1"/>
                </a:solidFill>
              </a:rPr>
              <a:t>2</a:t>
            </a: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]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factor →  {weekend, work day}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TWO-WAYS </a:t>
            </a:r>
            <a:r>
              <a:rPr lang="it"/>
              <a:t>ANOVA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1419375" y="1060475"/>
            <a:ext cx="26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2265213"/>
            <a:ext cx="41719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1"/>
          <p:cNvPicPr preferRelativeResize="0"/>
          <p:nvPr/>
        </p:nvPicPr>
        <p:blipFill rotWithShape="1">
          <a:blip r:embed="rId4">
            <a:alphaModFix/>
          </a:blip>
          <a:srcRect b="0" l="0" r="5150" t="0"/>
          <a:stretch/>
        </p:blipFill>
        <p:spPr>
          <a:xfrm>
            <a:off x="4749275" y="2270363"/>
            <a:ext cx="4172400" cy="11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1"/>
          <p:cNvSpPr txBox="1"/>
          <p:nvPr/>
        </p:nvSpPr>
        <p:spPr>
          <a:xfrm>
            <a:off x="1419375" y="868025"/>
            <a:ext cx="4010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: mean density of stops</a:t>
            </a: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[1/</a:t>
            </a:r>
            <a:r>
              <a:rPr lang="it" sz="1100">
                <a:solidFill>
                  <a:schemeClr val="lt1"/>
                </a:solidFill>
              </a:rPr>
              <a:t>km</a:t>
            </a:r>
            <a:r>
              <a:rPr baseline="30000" lang="it" sz="1100">
                <a:solidFill>
                  <a:schemeClr val="lt1"/>
                </a:solidFill>
              </a:rPr>
              <a:t>2</a:t>
            </a: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]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factor 1 → week day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factor 2 → county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400050" y="17667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with interaction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5921675" y="17667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Additive model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2330850" y="1106825"/>
            <a:ext cx="7333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