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828" r:id="rId5"/>
  </p:sldMasterIdLst>
  <p:notesMasterIdLst>
    <p:notesMasterId r:id="rId26"/>
  </p:notesMasterIdLst>
  <p:handoutMasterIdLst>
    <p:handoutMasterId r:id="rId27"/>
  </p:handoutMasterIdLst>
  <p:sldIdLst>
    <p:sldId id="401" r:id="rId6"/>
    <p:sldId id="403" r:id="rId7"/>
    <p:sldId id="406" r:id="rId8"/>
    <p:sldId id="410" r:id="rId9"/>
    <p:sldId id="419" r:id="rId10"/>
    <p:sldId id="415" r:id="rId11"/>
    <p:sldId id="417" r:id="rId12"/>
    <p:sldId id="416" r:id="rId13"/>
    <p:sldId id="413" r:id="rId14"/>
    <p:sldId id="418" r:id="rId15"/>
    <p:sldId id="423" r:id="rId16"/>
    <p:sldId id="424" r:id="rId17"/>
    <p:sldId id="407" r:id="rId18"/>
    <p:sldId id="425" r:id="rId19"/>
    <p:sldId id="427" r:id="rId20"/>
    <p:sldId id="421" r:id="rId21"/>
    <p:sldId id="409" r:id="rId22"/>
    <p:sldId id="420" r:id="rId23"/>
    <p:sldId id="426" r:id="rId24"/>
    <p:sldId id="422" r:id="rId2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35"/>
    <a:srgbClr val="FFFFFF"/>
    <a:srgbClr val="5F9EA0"/>
    <a:srgbClr val="05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E98E4-2208-4DE0-A812-5F38DD5FF9F1}" v="17" dt="2023-06-14T07:20:52.672"/>
    <p1510:client id="{C2E50318-3305-4DFA-B577-5ECDB8600766}" v="8" dt="2023-06-14T11:50:3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6208" autoAdjust="0"/>
  </p:normalViewPr>
  <p:slideViewPr>
    <p:cSldViewPr snapToGrid="0">
      <p:cViewPr>
        <p:scale>
          <a:sx n="69" d="100"/>
          <a:sy n="69" d="100"/>
        </p:scale>
        <p:origin x="48" y="93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; Ravichandran Raksana" userId="S::raksana_ravichandran@sluz.ch::296b09e0-fdea-45f0-88e2-ac7753e3ecca" providerId="AD" clId="Web-{A22E98E4-2208-4DE0-A812-5F38DD5FF9F1}"/>
    <pc:docChg chg="addSld modSld">
      <pc:chgData name="BBZW; Ravichandran Raksana" userId="S::raksana_ravichandran@sluz.ch::296b09e0-fdea-45f0-88e2-ac7753e3ecca" providerId="AD" clId="Web-{A22E98E4-2208-4DE0-A812-5F38DD5FF9F1}" dt="2023-06-14T07:20:52.672" v="16" actId="20577"/>
      <pc:docMkLst>
        <pc:docMk/>
      </pc:docMkLst>
      <pc:sldChg chg="modSp add replId">
        <pc:chgData name="BBZW; Ravichandran Raksana" userId="S::raksana_ravichandran@sluz.ch::296b09e0-fdea-45f0-88e2-ac7753e3ecca" providerId="AD" clId="Web-{A22E98E4-2208-4DE0-A812-5F38DD5FF9F1}" dt="2023-06-14T07:20:52.672" v="16" actId="20577"/>
        <pc:sldMkLst>
          <pc:docMk/>
          <pc:sldMk cId="3145185256" sldId="427"/>
        </pc:sldMkLst>
        <pc:spChg chg="mod">
          <ac:chgData name="BBZW; Ravichandran Raksana" userId="S::raksana_ravichandran@sluz.ch::296b09e0-fdea-45f0-88e2-ac7753e3ecca" providerId="AD" clId="Web-{A22E98E4-2208-4DE0-A812-5F38DD5FF9F1}" dt="2023-06-14T07:20:52.672" v="16" actId="20577"/>
          <ac:spMkLst>
            <pc:docMk/>
            <pc:sldMk cId="3145185256" sldId="427"/>
            <ac:spMk id="2" creationId="{247F0195-FF85-A336-1462-9DD606FC91C6}"/>
          </ac:spMkLst>
        </pc:spChg>
      </pc:sldChg>
    </pc:docChg>
  </pc:docChgLst>
  <pc:docChgLst>
    <pc:chgData name="BBZW; Ravichandran Raksana" userId="S::raksana_ravichandran@sluz.ch::296b09e0-fdea-45f0-88e2-ac7753e3ecca" providerId="AD" clId="Web-{C2E50318-3305-4DFA-B577-5ECDB8600766}"/>
    <pc:docChg chg="addSld delSld modSld">
      <pc:chgData name="BBZW; Ravichandran Raksana" userId="S::raksana_ravichandran@sluz.ch::296b09e0-fdea-45f0-88e2-ac7753e3ecca" providerId="AD" clId="Web-{C2E50318-3305-4DFA-B577-5ECDB8600766}" dt="2023-06-14T11:50:18.776" v="6" actId="20577"/>
      <pc:docMkLst>
        <pc:docMk/>
      </pc:docMkLst>
      <pc:sldChg chg="modSp">
        <pc:chgData name="BBZW; Ravichandran Raksana" userId="S::raksana_ravichandran@sluz.ch::296b09e0-fdea-45f0-88e2-ac7753e3ecca" providerId="AD" clId="Web-{C2E50318-3305-4DFA-B577-5ECDB8600766}" dt="2023-06-14T11:45:53.381" v="5" actId="20577"/>
        <pc:sldMkLst>
          <pc:docMk/>
          <pc:sldMk cId="1796237372" sldId="417"/>
        </pc:sldMkLst>
        <pc:spChg chg="mod">
          <ac:chgData name="BBZW; Ravichandran Raksana" userId="S::raksana_ravichandran@sluz.ch::296b09e0-fdea-45f0-88e2-ac7753e3ecca" providerId="AD" clId="Web-{C2E50318-3305-4DFA-B577-5ECDB8600766}" dt="2023-06-14T11:45:53.381" v="5" actId="20577"/>
          <ac:spMkLst>
            <pc:docMk/>
            <pc:sldMk cId="1796237372" sldId="417"/>
            <ac:spMk id="3" creationId="{51BAED5D-19A2-AFD6-4FFA-DCE405737686}"/>
          </ac:spMkLst>
        </pc:spChg>
      </pc:sldChg>
      <pc:sldChg chg="modSp">
        <pc:chgData name="BBZW; Ravichandran Raksana" userId="S::raksana_ravichandran@sluz.ch::296b09e0-fdea-45f0-88e2-ac7753e3ecca" providerId="AD" clId="Web-{C2E50318-3305-4DFA-B577-5ECDB8600766}" dt="2023-06-14T11:50:18.776" v="6" actId="20577"/>
        <pc:sldMkLst>
          <pc:docMk/>
          <pc:sldMk cId="4132036849" sldId="420"/>
        </pc:sldMkLst>
        <pc:spChg chg="mod">
          <ac:chgData name="BBZW; Ravichandran Raksana" userId="S::raksana_ravichandran@sluz.ch::296b09e0-fdea-45f0-88e2-ac7753e3ecca" providerId="AD" clId="Web-{C2E50318-3305-4DFA-B577-5ECDB8600766}" dt="2023-06-14T11:50:18.776" v="6" actId="20577"/>
          <ac:spMkLst>
            <pc:docMk/>
            <pc:sldMk cId="4132036849" sldId="420"/>
            <ac:spMk id="2" creationId="{51C4A937-BD31-035D-F500-2EA35F7F0A21}"/>
          </ac:spMkLst>
        </pc:spChg>
      </pc:sldChg>
      <pc:sldChg chg="new del">
        <pc:chgData name="BBZW; Ravichandran Raksana" userId="S::raksana_ravichandran@sluz.ch::296b09e0-fdea-45f0-88e2-ac7753e3ecca" providerId="AD" clId="Web-{C2E50318-3305-4DFA-B577-5ECDB8600766}" dt="2023-06-14T11:44:24.489" v="1"/>
        <pc:sldMkLst>
          <pc:docMk/>
          <pc:sldMk cId="1426746242" sldId="4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EF7BB0-3EA7-4436-9434-950FCCD7FE5A}" type="datetime1">
              <a:rPr lang="en-GB" smtClean="0"/>
              <a:t>14/06/2023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CAE08-3B3B-4E39-A27D-95B4FAD4A917}" type="datetime1">
              <a:rPr lang="en-GB" smtClean="0"/>
              <a:pPr/>
              <a:t>14/06/2023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2D783812-A042-14E2-2C1F-2A35F93E4183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6576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4573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5747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n-GB" noProof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07774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81664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15675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37213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6557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41037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6484991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094649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938390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786236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79207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0519266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8626737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5883750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n-GB" noProof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89861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BETAGRAMM2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Von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Till Strasser,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Raksana Ravichandran,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Louis Widmer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/>
              <a:t>Wireframes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Tools outline">
            <a:extLst>
              <a:ext uri="{FF2B5EF4-FFF2-40B4-BE49-F238E27FC236}">
                <a16:creationId xmlns:a16="http://schemas.microsoft.com/office/drawing/2014/main" id="{3AE2F915-A31C-949C-E932-C7C6BB9B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4975" y="50423"/>
            <a:ext cx="1653850" cy="1653850"/>
          </a:xfrm>
          <a:prstGeom prst="rect">
            <a:avLst/>
          </a:prstGeom>
        </p:spPr>
      </p:pic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C4F2CF2E-9D9D-2140-A1B0-837D2C99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21" y="1625925"/>
            <a:ext cx="5824528" cy="450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3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/>
              <a:t>Wireframes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11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Tools outline">
            <a:extLst>
              <a:ext uri="{FF2B5EF4-FFF2-40B4-BE49-F238E27FC236}">
                <a16:creationId xmlns:a16="http://schemas.microsoft.com/office/drawing/2014/main" id="{3AE2F915-A31C-949C-E932-C7C6BB9B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4975" y="50423"/>
            <a:ext cx="1653850" cy="1653850"/>
          </a:xfrm>
          <a:prstGeom prst="rect">
            <a:avLst/>
          </a:prstGeom>
        </p:spPr>
      </p:pic>
      <p:pic>
        <p:nvPicPr>
          <p:cNvPr id="4102" name="Picture 6" descr="image">
            <a:extLst>
              <a:ext uri="{FF2B5EF4-FFF2-40B4-BE49-F238E27FC236}">
                <a16:creationId xmlns:a16="http://schemas.microsoft.com/office/drawing/2014/main" id="{F40AF30F-C302-E512-64B8-3F444CB3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550" y="1278336"/>
            <a:ext cx="6693038" cy="525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1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/>
              <a:t>Wireframes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12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Tools outline">
            <a:extLst>
              <a:ext uri="{FF2B5EF4-FFF2-40B4-BE49-F238E27FC236}">
                <a16:creationId xmlns:a16="http://schemas.microsoft.com/office/drawing/2014/main" id="{3AE2F915-A31C-949C-E932-C7C6BB9B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4975" y="50423"/>
            <a:ext cx="1653850" cy="1653850"/>
          </a:xfrm>
          <a:prstGeom prst="rect">
            <a:avLst/>
          </a:prstGeom>
        </p:spPr>
      </p:pic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16FE93BC-0E69-BD93-019E-BC79E4A4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10" y="1704273"/>
            <a:ext cx="6227554" cy="47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85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 err="1"/>
              <a:t>TestinG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1"/>
                </a:solidFill>
              </a:rPr>
              <a:t>Manuelle Webtest </a:t>
            </a:r>
          </a:p>
          <a:p>
            <a:r>
              <a:rPr lang="de-CH" dirty="0" err="1">
                <a:solidFill>
                  <a:schemeClr val="tx1"/>
                </a:solidFill>
              </a:rPr>
              <a:t>Jest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13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Tools outline">
            <a:extLst>
              <a:ext uri="{FF2B5EF4-FFF2-40B4-BE49-F238E27FC236}">
                <a16:creationId xmlns:a16="http://schemas.microsoft.com/office/drawing/2014/main" id="{2EA74186-40AB-2913-0615-A19BC406D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4975" y="50423"/>
            <a:ext cx="1653850" cy="16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3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0195-FF85-A336-1462-9DD606F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00BC-3D20-0348-6A7E-FFA9D92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5840" y="6172200"/>
            <a:ext cx="7222171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19C-03F4-54F1-331A-801FA95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A31-BFF3-BF0A-CCE0-93C6F016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9713C8C-8E70-45D5-AE59-23E60168254E}" type="slidenum">
              <a:rPr lang="en-US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14</a:t>
            </a:fld>
            <a:endParaRPr lang="en-US" b="0" i="0" kern="1200" noProof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56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0195-FF85-A336-1462-9DD606F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Dive Deep In </a:t>
            </a:r>
            <a:r>
              <a:rPr lang="en-US" sz="5400" dirty="0" err="1">
                <a:solidFill>
                  <a:schemeClr val="tx2"/>
                </a:solidFill>
              </a:rPr>
              <a:t>THe</a:t>
            </a:r>
            <a:r>
              <a:rPr lang="en-US" sz="5400">
                <a:solidFill>
                  <a:schemeClr val="tx2"/>
                </a:solidFill>
              </a:rPr>
              <a:t> COde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00BC-3D20-0348-6A7E-FFA9D92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5840" y="6172200"/>
            <a:ext cx="7222171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19C-03F4-54F1-331A-801FA95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A31-BFF3-BF0A-CCE0-93C6F016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9713C8C-8E70-45D5-AE59-23E60168254E}" type="slidenum">
              <a:rPr lang="en-US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15</a:t>
            </a:fld>
            <a:endParaRPr lang="en-US" b="0" i="0" kern="1200" noProof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18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0195-FF85-A336-1462-9DD606F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Reflection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00BC-3D20-0348-6A7E-FFA9D92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5840" y="6172200"/>
            <a:ext cx="7222171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19C-03F4-54F1-331A-801FA95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A31-BFF3-BF0A-CCE0-93C6F016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9713C8C-8E70-45D5-AE59-23E60168254E}" type="slidenum">
              <a:rPr lang="en-US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16</a:t>
            </a:fld>
            <a:endParaRPr lang="en-US" b="0" i="0" kern="1200" noProof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 descr="Reflection outline">
            <a:extLst>
              <a:ext uri="{FF2B5EF4-FFF2-40B4-BE49-F238E27FC236}">
                <a16:creationId xmlns:a16="http://schemas.microsoft.com/office/drawing/2014/main" id="{3A226028-18FC-0D20-A77F-96ADCC154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1317" y="2205986"/>
            <a:ext cx="3372489" cy="33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1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1"/>
                </a:solidFill>
              </a:rPr>
              <a:t> Bootstrap-Vue </a:t>
            </a:r>
          </a:p>
          <a:p>
            <a:r>
              <a:rPr lang="de-CH" dirty="0">
                <a:solidFill>
                  <a:schemeClr val="tx1"/>
                </a:solidFill>
              </a:rPr>
              <a:t> Data send and </a:t>
            </a:r>
            <a:r>
              <a:rPr lang="de-CH" dirty="0" err="1">
                <a:solidFill>
                  <a:schemeClr val="tx1"/>
                </a:solidFill>
              </a:rPr>
              <a:t>get</a:t>
            </a:r>
            <a:r>
              <a:rPr lang="de-CH" dirty="0">
                <a:solidFill>
                  <a:schemeClr val="tx1"/>
                </a:solidFill>
              </a:rPr>
              <a:t> via Routing</a:t>
            </a:r>
          </a:p>
          <a:p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Realoding</a:t>
            </a:r>
            <a:r>
              <a:rPr lang="de-CH" dirty="0">
                <a:solidFill>
                  <a:schemeClr val="tx1"/>
                </a:solidFill>
              </a:rPr>
              <a:t> Page</a:t>
            </a:r>
          </a:p>
          <a:p>
            <a:r>
              <a:rPr lang="de-CH" dirty="0">
                <a:solidFill>
                  <a:schemeClr val="tx1"/>
                </a:solidFill>
              </a:rPr>
              <a:t> Frontend Navigation </a:t>
            </a:r>
          </a:p>
          <a:p>
            <a:r>
              <a:rPr lang="de-CH" dirty="0">
                <a:solidFill>
                  <a:schemeClr val="tx1"/>
                </a:solidFill>
              </a:rPr>
              <a:t>For schleife hat </a:t>
            </a:r>
            <a:r>
              <a:rPr lang="de-CH" dirty="0" err="1">
                <a:solidFill>
                  <a:schemeClr val="tx1"/>
                </a:solidFill>
              </a:rPr>
              <a:t>änlichkeiten</a:t>
            </a:r>
            <a:r>
              <a:rPr lang="de-CH" dirty="0">
                <a:solidFill>
                  <a:schemeClr val="tx1"/>
                </a:solidFill>
              </a:rPr>
              <a:t> mit Angular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17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Reflection outline">
            <a:extLst>
              <a:ext uri="{FF2B5EF4-FFF2-40B4-BE49-F238E27FC236}">
                <a16:creationId xmlns:a16="http://schemas.microsoft.com/office/drawing/2014/main" id="{1F520260-4913-F891-8A7D-DFC1312D8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2824" y="-4789"/>
            <a:ext cx="2282322" cy="22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2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/>
              <a:t>Was verlief Gut/</a:t>
            </a:r>
            <a:r>
              <a:rPr lang="de-CH" dirty="0" err="1"/>
              <a:t>SchlecHt</a:t>
            </a:r>
            <a:endParaRPr lang="en-GB" dirty="0" err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1"/>
                </a:solidFill>
              </a:rPr>
              <a:t> Service auslagern</a:t>
            </a:r>
          </a:p>
          <a:p>
            <a:r>
              <a:rPr lang="de-CH" dirty="0">
                <a:solidFill>
                  <a:schemeClr val="tx1"/>
                </a:solidFill>
              </a:rPr>
              <a:t> Pages erstellen</a:t>
            </a:r>
          </a:p>
          <a:p>
            <a:r>
              <a:rPr lang="en-GB" dirty="0">
                <a:solidFill>
                  <a:schemeClr val="tx1"/>
                </a:solidFill>
              </a:rPr>
              <a:t> Routing</a:t>
            </a:r>
          </a:p>
          <a:p>
            <a:r>
              <a:rPr lang="en-GB" dirty="0">
                <a:solidFill>
                  <a:schemeClr val="tx1"/>
                </a:solidFill>
              </a:rPr>
              <a:t> Login/</a:t>
            </a:r>
            <a:r>
              <a:rPr lang="en-GB" dirty="0" err="1">
                <a:solidFill>
                  <a:schemeClr val="tx1"/>
                </a:solidFill>
              </a:rPr>
              <a:t>Registeren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konnten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wir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leider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nicht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umsetzen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Compute </a:t>
            </a:r>
          </a:p>
          <a:p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Css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im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script </a:t>
            </a:r>
            <a:r>
              <a:rPr lang="en-GB" dirty="0" err="1">
                <a:solidFill>
                  <a:schemeClr val="tx1"/>
                </a:solidFill>
                <a:sym typeface="Wingdings" panose="05000000000000000000" pitchFamily="2" charset="2"/>
              </a:rPr>
              <a:t>ändert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 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18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Reflection outline">
            <a:extLst>
              <a:ext uri="{FF2B5EF4-FFF2-40B4-BE49-F238E27FC236}">
                <a16:creationId xmlns:a16="http://schemas.microsoft.com/office/drawing/2014/main" id="{0AC6394F-0E56-A9D3-03A3-C19923C4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2824" y="-4789"/>
            <a:ext cx="2282322" cy="22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3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0195-FF85-A336-1462-9DD606F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Fazit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00BC-3D20-0348-6A7E-FFA9D92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5840" y="6172200"/>
            <a:ext cx="7222171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19C-03F4-54F1-331A-801FA95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A31-BFF3-BF0A-CCE0-93C6F016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9713C8C-8E70-45D5-AE59-23E60168254E}" type="slidenum">
              <a:rPr lang="en-US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19</a:t>
            </a:fld>
            <a:endParaRPr lang="en-US" b="0" i="0" kern="1200" noProof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4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0195-FF85-A336-1462-9DD606F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Vorbereitung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00BC-3D20-0348-6A7E-FFA9D92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5840" y="6172200"/>
            <a:ext cx="7222171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19C-03F4-54F1-331A-801FA95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A31-BFF3-BF0A-CCE0-93C6F016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9713C8C-8E70-45D5-AE59-23E60168254E}" type="slidenum">
              <a:rPr lang="en-US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2</a:t>
            </a:fld>
            <a:endParaRPr lang="en-US" b="0" i="0" kern="1200" noProof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4" name="Graphic 13" descr="Daily calendar with solid fill">
            <a:extLst>
              <a:ext uri="{FF2B5EF4-FFF2-40B4-BE49-F238E27FC236}">
                <a16:creationId xmlns:a16="http://schemas.microsoft.com/office/drawing/2014/main" id="{59829C14-76FF-9AEE-F17B-98C2247C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3176" y="3071563"/>
            <a:ext cx="2247092" cy="22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0195-FF85-A336-1462-9DD606F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00BC-3D20-0348-6A7E-FFA9D92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5840" y="6172200"/>
            <a:ext cx="7222171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19C-03F4-54F1-331A-801FA95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A31-BFF3-BF0A-CCE0-93C6F016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9713C8C-8E70-45D5-AE59-23E60168254E}" type="slidenum">
              <a:rPr lang="en-US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20</a:t>
            </a:fld>
            <a:endParaRPr lang="en-US" b="0" i="0" kern="1200" noProof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Race Flag with solid fill">
            <a:extLst>
              <a:ext uri="{FF2B5EF4-FFF2-40B4-BE49-F238E27FC236}">
                <a16:creationId xmlns:a16="http://schemas.microsoft.com/office/drawing/2014/main" id="{9CD4F147-BD8F-965A-DA5B-F058A81E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695" y="2670802"/>
            <a:ext cx="3057331" cy="30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02" y="503766"/>
            <a:ext cx="11823923" cy="1507067"/>
          </a:xfrm>
        </p:spPr>
        <p:txBody>
          <a:bodyPr>
            <a:normAutofit/>
          </a:bodyPr>
          <a:lstStyle/>
          <a:p>
            <a:pPr algn="ctr"/>
            <a:r>
              <a:rPr lang="de-CH" dirty="0"/>
              <a:t>Idee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19" name="Content Placeholder 18" descr="Lightbulb and gear with solid fill">
            <a:extLst>
              <a:ext uri="{FF2B5EF4-FFF2-40B4-BE49-F238E27FC236}">
                <a16:creationId xmlns:a16="http://schemas.microsoft.com/office/drawing/2014/main" id="{F0300977-8B28-94FD-0631-6583A894D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6151" y="2010833"/>
            <a:ext cx="3928221" cy="3928221"/>
          </a:xfrm>
        </p:spPr>
      </p:pic>
      <p:pic>
        <p:nvPicPr>
          <p:cNvPr id="20" name="Graphic 19" descr="Daily calendar with solid fill">
            <a:extLst>
              <a:ext uri="{FF2B5EF4-FFF2-40B4-BE49-F238E27FC236}">
                <a16:creationId xmlns:a16="http://schemas.microsoft.com/office/drawing/2014/main" id="{12EC2BC1-D8F4-FED1-3E1A-681977D47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4908" y="-1713"/>
            <a:ext cx="2247092" cy="22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1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/>
              <a:t>Use </a:t>
            </a:r>
            <a:r>
              <a:rPr lang="de-CH" dirty="0" err="1"/>
              <a:t>cases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4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Daily calendar with solid fill">
            <a:extLst>
              <a:ext uri="{FF2B5EF4-FFF2-40B4-BE49-F238E27FC236}">
                <a16:creationId xmlns:a16="http://schemas.microsoft.com/office/drawing/2014/main" id="{12CC55C2-5899-5DD8-9CEA-921C1AF1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2292" y="76868"/>
            <a:ext cx="1825943" cy="1825943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79B08D9-0579-3810-7C1E-8E54C027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/>
              <a:t>Vorkenntnisse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Daily calendar with solid fill">
            <a:extLst>
              <a:ext uri="{FF2B5EF4-FFF2-40B4-BE49-F238E27FC236}">
                <a16:creationId xmlns:a16="http://schemas.microsoft.com/office/drawing/2014/main" id="{64047B6F-4D27-0AA5-3B68-3E18C7BC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587" y="-21910"/>
            <a:ext cx="1825943" cy="1825943"/>
          </a:xfrm>
          <a:prstGeom prst="rect">
            <a:avLst/>
          </a:prstGeom>
        </p:spPr>
      </p:pic>
      <p:pic>
        <p:nvPicPr>
          <p:cNvPr id="2050" name="Picture 2" descr="JavaScript Logo, symbol, meaning, history, PNG, brand">
            <a:extLst>
              <a:ext uri="{FF2B5EF4-FFF2-40B4-BE49-F238E27FC236}">
                <a16:creationId xmlns:a16="http://schemas.microsoft.com/office/drawing/2014/main" id="{A802C17D-D3F5-5BA1-26D0-F796A4E9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36" y="2377541"/>
            <a:ext cx="4150783" cy="232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est · 🃏 Delightful JavaScript Testing">
            <a:extLst>
              <a:ext uri="{FF2B5EF4-FFF2-40B4-BE49-F238E27FC236}">
                <a16:creationId xmlns:a16="http://schemas.microsoft.com/office/drawing/2014/main" id="{A76BFB9A-1931-05FC-2413-C5DFA7FF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8" y="4296004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0501DC8-14C5-0E72-4C34-00B3400C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406" y="3614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Hub Logo, symbol, meaning, history, PNG, brand">
            <a:extLst>
              <a:ext uri="{FF2B5EF4-FFF2-40B4-BE49-F238E27FC236}">
                <a16:creationId xmlns:a16="http://schemas.microsoft.com/office/drawing/2014/main" id="{37E2D183-6FF9-9117-2105-734B657A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" y="185647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nfiguring a REST API with Axios in Vue.js: Tutorial- CloudSigma">
            <a:extLst>
              <a:ext uri="{FF2B5EF4-FFF2-40B4-BE49-F238E27FC236}">
                <a16:creationId xmlns:a16="http://schemas.microsoft.com/office/drawing/2014/main" id="{2D89EFDD-615E-F5B1-D338-5C0F772F9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120" y="3163020"/>
            <a:ext cx="3419618" cy="17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ootstrap · GitHub">
            <a:extLst>
              <a:ext uri="{FF2B5EF4-FFF2-40B4-BE49-F238E27FC236}">
                <a16:creationId xmlns:a16="http://schemas.microsoft.com/office/drawing/2014/main" id="{09EB0DE3-168E-D678-BACF-A3D0E146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11" y="4903537"/>
            <a:ext cx="1716291" cy="171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5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0195-FF85-A336-1462-9DD606F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Project Guidelines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00BC-3D20-0348-6A7E-FFA9D92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5840" y="6172200"/>
            <a:ext cx="7222171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19C-03F4-54F1-331A-801FA95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A31-BFF3-BF0A-CCE0-93C6F016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9713C8C-8E70-45D5-AE59-23E60168254E}" type="slidenum">
              <a:rPr lang="en-US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6</a:t>
            </a:fld>
            <a:endParaRPr lang="en-US" b="0" i="0" kern="1200" noProof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Compass outline">
            <a:extLst>
              <a:ext uri="{FF2B5EF4-FFF2-40B4-BE49-F238E27FC236}">
                <a16:creationId xmlns:a16="http://schemas.microsoft.com/office/drawing/2014/main" id="{881E43E5-DE8B-F9CA-D994-F1DDBA2F2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2601" y="3342461"/>
            <a:ext cx="2021701" cy="20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6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/>
              <a:t>Style </a:t>
            </a:r>
            <a:r>
              <a:rPr lang="de-CH" dirty="0" err="1"/>
              <a:t>GuidLines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6EDF3"/>
                </a:solidFill>
                <a:latin typeface="-apple-system"/>
              </a:rPr>
              <a:t>F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ont</a:t>
            </a:r>
          </a:p>
          <a:p>
            <a:r>
              <a:rPr lang="en-US" dirty="0">
                <a:solidFill>
                  <a:srgbClr val="E6EDF3"/>
                </a:solidFill>
                <a:latin typeface="-apple-system"/>
              </a:rPr>
              <a:t> 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'Press Start 2P',curisive </a:t>
            </a:r>
          </a:p>
          <a:p>
            <a:r>
              <a:rPr lang="en-US" dirty="0">
                <a:solidFill>
                  <a:srgbClr val="E6EDF3"/>
                </a:solidFill>
                <a:latin typeface="-apple-system"/>
              </a:rPr>
              <a:t>  Bilde </a:t>
            </a:r>
            <a:r>
              <a:rPr lang="en-US" dirty="0" err="1">
                <a:solidFill>
                  <a:srgbClr val="E6EDF3"/>
                </a:solidFill>
                <a:latin typeface="-apple-system"/>
              </a:rPr>
              <a:t>mit</a:t>
            </a:r>
            <a:r>
              <a:rPr lang="en-US" dirty="0">
                <a:solidFill>
                  <a:srgbClr val="E6EDF3"/>
                </a:solidFill>
                <a:latin typeface="-apple-system"/>
              </a:rPr>
              <a:t> Mittel </a:t>
            </a:r>
            <a:r>
              <a:rPr lang="en-US" dirty="0" err="1">
                <a:solidFill>
                  <a:srgbClr val="E6EDF3"/>
                </a:solidFill>
                <a:latin typeface="-apple-system"/>
              </a:rPr>
              <a:t>gute</a:t>
            </a:r>
            <a:r>
              <a:rPr lang="en-US" dirty="0">
                <a:solidFill>
                  <a:srgbClr val="E6EDF3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-apple-system"/>
              </a:rPr>
              <a:t>Qualität</a:t>
            </a:r>
            <a:r>
              <a:rPr lang="en-US" dirty="0">
                <a:solidFill>
                  <a:srgbClr val="E6EDF3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-apple-system"/>
              </a:rPr>
              <a:t>im</a:t>
            </a:r>
            <a:r>
              <a:rPr lang="en-US" dirty="0">
                <a:solidFill>
                  <a:srgbClr val="E6EDF3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-apple-system"/>
              </a:rPr>
              <a:t>stiel</a:t>
            </a:r>
            <a:r>
              <a:rPr lang="en-US" dirty="0">
                <a:solidFill>
                  <a:srgbClr val="E6EDF3"/>
                </a:solidFill>
                <a:latin typeface="-apple-system"/>
              </a:rPr>
              <a:t> Retro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Buttons</a:t>
            </a:r>
          </a:p>
          <a:p>
            <a:pPr marL="0" indent="0">
              <a:buNone/>
            </a:pPr>
            <a:r>
              <a:rPr lang="en-US" dirty="0">
                <a:solidFill>
                  <a:srgbClr val="E6EDF3"/>
                </a:solidFill>
                <a:latin typeface="-apple-system"/>
              </a:rPr>
              <a:t>- Bootstrap Style </a:t>
            </a:r>
            <a:r>
              <a:rPr lang="en-US" dirty="0" err="1">
                <a:solidFill>
                  <a:srgbClr val="E6EDF3"/>
                </a:solidFill>
                <a:latin typeface="-apple-system"/>
              </a:rPr>
              <a:t>verwendet</a:t>
            </a: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7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Compass outline">
            <a:extLst>
              <a:ext uri="{FF2B5EF4-FFF2-40B4-BE49-F238E27FC236}">
                <a16:creationId xmlns:a16="http://schemas.microsoft.com/office/drawing/2014/main" id="{412DE6CE-4D33-EE60-D783-25E71D6CD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7124" y="17609"/>
            <a:ext cx="2021701" cy="202170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E09E1-E6B9-685F-447F-E4632AF86E71}"/>
              </a:ext>
            </a:extLst>
          </p:cNvPr>
          <p:cNvSpPr/>
          <p:nvPr/>
        </p:nvSpPr>
        <p:spPr>
          <a:xfrm>
            <a:off x="710486" y="4569355"/>
            <a:ext cx="2388695" cy="1526645"/>
          </a:xfrm>
          <a:prstGeom prst="roundRect">
            <a:avLst/>
          </a:prstGeom>
          <a:solidFill>
            <a:srgbClr val="5F9E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 err="1">
                <a:solidFill>
                  <a:srgbClr val="E6EDF3"/>
                </a:solidFill>
                <a:effectLst/>
                <a:latin typeface="-apple-system"/>
              </a:rPr>
              <a:t>5F9EA0</a:t>
            </a:r>
            <a:r>
              <a:rPr lang="en-GB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B60E3B-E936-D7D8-5F91-AFB43CA08FCE}"/>
              </a:ext>
            </a:extLst>
          </p:cNvPr>
          <p:cNvSpPr/>
          <p:nvPr/>
        </p:nvSpPr>
        <p:spPr>
          <a:xfrm>
            <a:off x="3892342" y="4609354"/>
            <a:ext cx="2388695" cy="1526645"/>
          </a:xfrm>
          <a:prstGeom prst="roundRect">
            <a:avLst/>
          </a:prstGeom>
          <a:solidFill>
            <a:srgbClr val="1D1D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 err="1">
                <a:solidFill>
                  <a:srgbClr val="E6EDF3"/>
                </a:solidFill>
                <a:effectLst/>
                <a:latin typeface="-apple-system"/>
              </a:rPr>
              <a:t>1D1D35</a:t>
            </a:r>
            <a:r>
              <a:rPr lang="en-GB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908FEC-52E6-8B86-6CC1-963C48712F4C}"/>
              </a:ext>
            </a:extLst>
          </p:cNvPr>
          <p:cNvSpPr/>
          <p:nvPr/>
        </p:nvSpPr>
        <p:spPr>
          <a:xfrm>
            <a:off x="7171607" y="4569355"/>
            <a:ext cx="2388695" cy="1526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E6EDF3"/>
                </a:solidFill>
                <a:effectLst/>
                <a:latin typeface="-apple-system"/>
              </a:rPr>
              <a:t>#00000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23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A937-BD31-035D-F500-2EA35F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/>
              <a:t>Code Guidelines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D5D-19A2-AFD6-4FFA-DCE40573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E6EDF3"/>
                </a:solidFill>
                <a:effectLst/>
                <a:latin typeface="-apple-system"/>
              </a:rPr>
              <a:t>Please use ESLint for code formatting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E6EDF3"/>
                </a:solidFill>
                <a:effectLst/>
                <a:latin typeface="-apple-system"/>
              </a:rPr>
              <a:t>Try to use bootstrap a much as possible except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E6EDF3"/>
                </a:solidFill>
                <a:effectLst/>
                <a:latin typeface="-apple-system"/>
              </a:rPr>
              <a:t>Use axios when rest calls are implemented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0074-B663-7630-FC10-7B3BE82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F588-ABAC-A483-0604-3FAFA2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>
                <a:solidFill>
                  <a:schemeClr val="tx1"/>
                </a:solidFill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287-2B4E-FAC9-1D47-0C089F57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en-GB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8</a:t>
            </a:fld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7" name="Graphic 6" descr="Compass outline">
            <a:extLst>
              <a:ext uri="{FF2B5EF4-FFF2-40B4-BE49-F238E27FC236}">
                <a16:creationId xmlns:a16="http://schemas.microsoft.com/office/drawing/2014/main" id="{BCFCBBE7-F806-48B8-4EAA-18A32D9C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7124" y="0"/>
            <a:ext cx="2021701" cy="2021701"/>
          </a:xfrm>
          <a:prstGeom prst="rect">
            <a:avLst/>
          </a:prstGeom>
        </p:spPr>
      </p:pic>
      <p:pic>
        <p:nvPicPr>
          <p:cNvPr id="3074" name="Picture 2" descr="ESLint Logo by Hayden Bleasel for Jellypepper on Dribbble">
            <a:extLst>
              <a:ext uri="{FF2B5EF4-FFF2-40B4-BE49-F238E27FC236}">
                <a16:creationId xmlns:a16="http://schemas.microsoft.com/office/drawing/2014/main" id="{DB47C0B5-0EDA-7D28-7BFB-4223CCC5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70" y="417882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Configuring a REST API with Axios in Vue.js: Tutorial- CloudSigma">
            <a:extLst>
              <a:ext uri="{FF2B5EF4-FFF2-40B4-BE49-F238E27FC236}">
                <a16:creationId xmlns:a16="http://schemas.microsoft.com/office/drawing/2014/main" id="{96746C29-993F-AB26-52D3-3315EA8B3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16" y="2054648"/>
            <a:ext cx="3419618" cy="17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Bootstrap · GitHub">
            <a:extLst>
              <a:ext uri="{FF2B5EF4-FFF2-40B4-BE49-F238E27FC236}">
                <a16:creationId xmlns:a16="http://schemas.microsoft.com/office/drawing/2014/main" id="{D0735A0A-715F-CD06-429A-01815147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16" y="608480"/>
            <a:ext cx="1716291" cy="171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1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0195-FF85-A336-1462-9DD606F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Umsetzung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00BC-3D20-0348-6A7E-FFA9D92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5840" y="6172200"/>
            <a:ext cx="7222171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19C-03F4-54F1-331A-801FA95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b="0" i="0" kern="1200" noProof="0">
                <a:solidFill>
                  <a:schemeClr val="tx2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A31-BFF3-BF0A-CCE0-93C6F016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9713C8C-8E70-45D5-AE59-23E60168254E}" type="slidenum">
              <a:rPr lang="en-US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9</a:t>
            </a:fld>
            <a:endParaRPr lang="en-US" b="0" i="0" kern="1200" noProof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Tools outline">
            <a:extLst>
              <a:ext uri="{FF2B5EF4-FFF2-40B4-BE49-F238E27FC236}">
                <a16:creationId xmlns:a16="http://schemas.microsoft.com/office/drawing/2014/main" id="{B98C7C16-14E9-815D-349B-E7D69E93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3185" y="3043707"/>
            <a:ext cx="2204376" cy="2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3701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6_TF89080264_Win32" id="{3731C29E-5360-473C-90D9-D1C830F1D8DB}" vid="{D8C77459-7CB2-421D-BDB2-D3DF8339E01E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{9502BCBA-FE95-45AF-8CD4-DCD68FC9340A}tf89080264_win32</Template>
  <TotalTime>0</TotalTime>
  <Words>205</Words>
  <Application>Microsoft Office PowerPoint</Application>
  <PresentationFormat>Widescreen</PresentationFormat>
  <Paragraphs>102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Brush</vt:lpstr>
      <vt:lpstr>Slice</vt:lpstr>
      <vt:lpstr>BETAGRAMM2</vt:lpstr>
      <vt:lpstr>Vorbereitung</vt:lpstr>
      <vt:lpstr>Idee</vt:lpstr>
      <vt:lpstr>Use cases</vt:lpstr>
      <vt:lpstr>Vorkenntnisse</vt:lpstr>
      <vt:lpstr>Project Guidelines</vt:lpstr>
      <vt:lpstr>Style GuidLines</vt:lpstr>
      <vt:lpstr>Code Guidelines</vt:lpstr>
      <vt:lpstr>Umsetzung</vt:lpstr>
      <vt:lpstr>Wireframes</vt:lpstr>
      <vt:lpstr>Wireframes</vt:lpstr>
      <vt:lpstr>Wireframes</vt:lpstr>
      <vt:lpstr>TestinG</vt:lpstr>
      <vt:lpstr>DEMO</vt:lpstr>
      <vt:lpstr>Dive Deep In THe COde</vt:lpstr>
      <vt:lpstr>Reflection</vt:lpstr>
      <vt:lpstr>Lessons Learned</vt:lpstr>
      <vt:lpstr>Was verlief Gut/SchlecHt</vt:lpstr>
      <vt:lpstr>Fazit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BETAGRAMM</dc:title>
  <dc:creator>Raksana</dc:creator>
  <cp:lastModifiedBy>Raksana</cp:lastModifiedBy>
  <cp:revision>20</cp:revision>
  <dcterms:created xsi:type="dcterms:W3CDTF">2023-06-12T08:54:30Z</dcterms:created>
  <dcterms:modified xsi:type="dcterms:W3CDTF">2023-06-14T11:50:34Z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