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56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73E"/>
    <a:srgbClr val="2C5E6A"/>
    <a:srgbClr val="AED4DD"/>
    <a:srgbClr val="CD4B60"/>
    <a:srgbClr val="67A1AF"/>
    <a:srgbClr val="231F20"/>
    <a:srgbClr val="BAD7D8"/>
    <a:srgbClr val="D0E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68D0-E86F-4296-B42F-E0B5251A0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46F72-0819-44CE-9104-24EF40480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4349-16E4-40A3-9E7B-9EB44D6C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E312-01F1-4E53-A87B-412F462D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9F7DC-023E-44AB-8D3B-F0C136FC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9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3B7A-2680-4824-A284-78CACB21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8CCD9-A1F5-407F-9056-1603686E6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5C3D-F4DE-402A-BE75-DE3F1DCE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9897-47B8-44AE-8712-319C3DB8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6A645-4183-4DFC-B0E2-C1383D3F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3DF2F-C97F-4C7F-8F19-D6C4092E9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4C486-55E7-4944-B4EF-4745850DD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FC37-E848-48ED-9B08-9D7CE9B7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90DE-FB8B-420C-89A2-C854174F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5CC8-E550-42B4-B606-876EECF9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3BCA-0A57-4C44-B784-A8DF31E0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E585-88EC-4C43-9774-5955A97A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843CB-9B67-449D-8D6D-B496DA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5C7C1-818F-4EDE-A94C-04C7F602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C2E70-0C41-483A-8306-C49761CB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0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6A1C-D2A9-4B29-9A0B-83A1B35A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8EC13-4BD0-452E-BDC3-E6C218942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8FA7B-E33B-4CE5-B03A-C056900B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49A95-BD0F-4478-8B74-D81FFA81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CBFB-DD8A-4B46-89CC-2F8359C5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CF9E-5FC8-4902-B700-D953B049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EEDB-585A-4412-A3E9-E8392FE0F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7D0C5-B7F4-469F-8B37-3853922A2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94E14-CB3F-4674-A04D-13334384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74BBC-02B2-4D87-9BFD-037ACECB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D0FD0-D7FE-4D10-A047-B4CC3F25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1257-E948-412C-987A-985ADA06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F6304-811A-465C-858B-30307D42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6329C-FFDE-43C5-93A8-06FE38051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6A5B5-4034-4973-8FAA-194FBEED4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0944D-367F-40D6-BF26-316B3E105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BFD4D-5AFA-49DE-8216-9ECC95B4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EEE36-CD62-45ED-BF75-D35DEB4F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5AE84-9A5F-47CF-B6ED-AA033963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5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D0A9-B5B1-427D-A649-5AB8DDC7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947BD-F1AE-4FB3-A09E-C14917B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5B08E-7E47-4B59-B49A-3B2BE144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8447E-335D-40E9-BF45-BA63F21B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E1732-0541-4D0C-9FEE-722EAADF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C61B8-95A5-44B8-A9A5-29F06E9B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06623-AA3C-4E46-A9DE-7B702DDE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5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9B1E-5089-4A2E-86A9-01322A2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4810-0BCC-4E0B-9CAD-2E79E0CCA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24B0B-35F9-47AA-9215-5CFED1059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ED485-A95B-4743-BA49-33A5226B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CDA37-B74E-4397-9820-7E374483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AD4F9-13DC-48D5-8BDB-F152720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6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F021-0E8B-41C6-8B4E-1EBE9188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98F75-5059-4152-9FBD-129CA6C26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A649A-B4C9-4A1D-B71D-7CA8C18DD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4D21D-DAF5-4223-9261-1CAA5AC8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6FFA9-F790-4C66-B384-203C33FB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5024F-9795-4229-96A1-46319C6C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B1690-A484-45F2-8D12-86EA2ABD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CB433-CABA-4F5D-B8FB-6BBA55D35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91D50-5B0E-484C-892C-AB6438453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CB86-C40F-4B0C-B4E6-A616339DA2B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E36A-0F3C-496C-97DE-8D45BA090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D81C2-8599-4CDB-BA20-860EFD194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2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97B2C-157D-431D-A72D-443C3A54E3A2}"/>
              </a:ext>
            </a:extLst>
          </p:cNvPr>
          <p:cNvSpPr txBox="1"/>
          <p:nvPr/>
        </p:nvSpPr>
        <p:spPr>
          <a:xfrm>
            <a:off x="609600" y="1608880"/>
            <a:ext cx="10972800" cy="4924425"/>
          </a:xfrm>
          <a:prstGeom prst="rect">
            <a:avLst/>
          </a:prstGeom>
          <a:solidFill>
            <a:srgbClr val="1A373E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sz="2000" b="1" dirty="0">
                <a:solidFill>
                  <a:schemeClr val="bg1"/>
                </a:solidFill>
              </a:rPr>
              <a:t>Total Crimes:</a:t>
            </a:r>
          </a:p>
          <a:p>
            <a:r>
              <a:rPr lang="en-US" dirty="0">
                <a:solidFill>
                  <a:schemeClr val="bg1"/>
                </a:solidFill>
              </a:rPr>
              <a:t>   - Sum of all reported crimes in the dataset.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sz="2000" b="1" dirty="0">
                <a:solidFill>
                  <a:schemeClr val="bg1"/>
                </a:solidFill>
              </a:rPr>
              <a:t>Crime Distribution by Year and Yearly Changes:</a:t>
            </a:r>
          </a:p>
          <a:p>
            <a:r>
              <a:rPr lang="en-US" dirty="0">
                <a:solidFill>
                  <a:schemeClr val="bg1"/>
                </a:solidFill>
              </a:rPr>
              <a:t>   - Analysis of crimes categorized by year, including insights into the year-over-year changes.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sz="2000" b="1" dirty="0">
                <a:solidFill>
                  <a:schemeClr val="bg1"/>
                </a:solidFill>
              </a:rPr>
              <a:t>Crimes by Time Range (e.g., 3:00 AM to 5:59 AM):</a:t>
            </a:r>
          </a:p>
          <a:p>
            <a:r>
              <a:rPr lang="en-US" dirty="0">
                <a:solidFill>
                  <a:schemeClr val="bg1"/>
                </a:solidFill>
              </a:rPr>
              <a:t>   - Exploration of crime occurrences within specific time intervals, providing a detailed breakdown.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sz="2000" b="1" dirty="0" err="1">
                <a:solidFill>
                  <a:schemeClr val="bg1"/>
                </a:solidFill>
              </a:rPr>
              <a:t>Hitmap</a:t>
            </a:r>
            <a:r>
              <a:rPr lang="en-US" sz="2000" b="1" dirty="0">
                <a:solidFill>
                  <a:schemeClr val="bg1"/>
                </a:solidFill>
              </a:rPr>
              <a:t> Showing Crime Distribution by Weekdays and Months:</a:t>
            </a:r>
          </a:p>
          <a:p>
            <a:r>
              <a:rPr lang="en-US" dirty="0">
                <a:solidFill>
                  <a:schemeClr val="bg1"/>
                </a:solidFill>
              </a:rPr>
              <a:t>   - Visualization using a </a:t>
            </a:r>
            <a:r>
              <a:rPr lang="en-US" dirty="0" err="1">
                <a:solidFill>
                  <a:schemeClr val="bg1"/>
                </a:solidFill>
              </a:rPr>
              <a:t>hitmap</a:t>
            </a:r>
            <a:r>
              <a:rPr lang="en-US" dirty="0">
                <a:solidFill>
                  <a:schemeClr val="bg1"/>
                </a:solidFill>
              </a:rPr>
              <a:t> to illustrate how crimes are distributed across weekdays and months.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5. </a:t>
            </a:r>
            <a:r>
              <a:rPr lang="en-US" sz="2000" b="1" dirty="0">
                <a:solidFill>
                  <a:schemeClr val="bg1"/>
                </a:solidFill>
              </a:rPr>
              <a:t>Crimes by Country:</a:t>
            </a:r>
          </a:p>
          <a:p>
            <a:r>
              <a:rPr lang="en-US" dirty="0">
                <a:solidFill>
                  <a:schemeClr val="bg1"/>
                </a:solidFill>
              </a:rPr>
              <a:t>   - Examination of crimes categorized by the country where they occurred.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4AFAC-3853-4075-9D67-1DFAC7BAD522}"/>
              </a:ext>
            </a:extLst>
          </p:cNvPr>
          <p:cNvSpPr txBox="1"/>
          <p:nvPr/>
        </p:nvSpPr>
        <p:spPr>
          <a:xfrm>
            <a:off x="2476982" y="324695"/>
            <a:ext cx="67538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Dashboard Tasks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5B961-4CAC-4F01-BE8C-695623362BA2}"/>
              </a:ext>
            </a:extLst>
          </p:cNvPr>
          <p:cNvSpPr txBox="1"/>
          <p:nvPr/>
        </p:nvSpPr>
        <p:spPr>
          <a:xfrm>
            <a:off x="1251996" y="1143693"/>
            <a:ext cx="675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600" dirty="0">
                <a:solidFill>
                  <a:srgbClr val="00B0F0"/>
                </a:solidFill>
                <a:latin typeface="Agency FB" panose="020B0503020202020204" pitchFamily="34" charset="0"/>
              </a:rPr>
              <a:t>Read Through</a:t>
            </a:r>
          </a:p>
        </p:txBody>
      </p:sp>
    </p:spTree>
    <p:extLst>
      <p:ext uri="{BB962C8B-B14F-4D97-AF65-F5344CB8AC3E}">
        <p14:creationId xmlns:p14="http://schemas.microsoft.com/office/powerpoint/2010/main" val="1207072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97B2C-157D-431D-A72D-443C3A54E3A2}"/>
              </a:ext>
            </a:extLst>
          </p:cNvPr>
          <p:cNvSpPr txBox="1"/>
          <p:nvPr/>
        </p:nvSpPr>
        <p:spPr>
          <a:xfrm>
            <a:off x="563301" y="1990846"/>
            <a:ext cx="11065398" cy="3477875"/>
          </a:xfrm>
          <a:prstGeom prst="rect">
            <a:avLst/>
          </a:prstGeom>
          <a:solidFill>
            <a:srgbClr val="1A373E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6. </a:t>
            </a:r>
            <a:r>
              <a:rPr lang="en-US" sz="2000" b="1" dirty="0">
                <a:solidFill>
                  <a:schemeClr val="bg1"/>
                </a:solidFill>
              </a:rPr>
              <a:t>Total Resolved and Unresolved Crimes:</a:t>
            </a:r>
          </a:p>
          <a:p>
            <a:r>
              <a:rPr lang="en-US" dirty="0">
                <a:solidFill>
                  <a:schemeClr val="bg1"/>
                </a:solidFill>
              </a:rPr>
              <a:t>   - Distinction between resolved and unresolved crimes, offering an overview of the overall resolution rate.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7. </a:t>
            </a:r>
            <a:r>
              <a:rPr lang="en-US" sz="2000" b="1" dirty="0">
                <a:solidFill>
                  <a:schemeClr val="bg1"/>
                </a:solidFill>
              </a:rPr>
              <a:t>Monthly Crime Trend with Percentage Variance:</a:t>
            </a:r>
          </a:p>
          <a:p>
            <a:r>
              <a:rPr lang="en-US" dirty="0">
                <a:solidFill>
                  <a:schemeClr val="bg1"/>
                </a:solidFill>
              </a:rPr>
              <a:t>   - Analysis of the monthly crime trend, accompanied by the percentage variance to highlight fluctuations.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8. </a:t>
            </a:r>
            <a:r>
              <a:rPr lang="en-US" sz="2000" b="1" dirty="0">
                <a:solidFill>
                  <a:schemeClr val="bg1"/>
                </a:solidFill>
              </a:rPr>
              <a:t>Identification of the Most Dangerous Time of the Day:</a:t>
            </a:r>
          </a:p>
          <a:p>
            <a:r>
              <a:rPr lang="en-US" dirty="0">
                <a:solidFill>
                  <a:schemeClr val="bg1"/>
                </a:solidFill>
              </a:rPr>
              <a:t>   - Exploration to pinpoint the specific time periods during the day associated with a higher frequency of crimes.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2F8EA-3A7F-4DF5-8B6C-37380E485FB8}"/>
              </a:ext>
            </a:extLst>
          </p:cNvPr>
          <p:cNvSpPr txBox="1"/>
          <p:nvPr/>
        </p:nvSpPr>
        <p:spPr>
          <a:xfrm>
            <a:off x="2476982" y="324695"/>
            <a:ext cx="67538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Dashboard Tasks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6CC48-FA86-4EDD-BC70-87F40049567B}"/>
              </a:ext>
            </a:extLst>
          </p:cNvPr>
          <p:cNvSpPr txBox="1"/>
          <p:nvPr/>
        </p:nvSpPr>
        <p:spPr>
          <a:xfrm>
            <a:off x="1251996" y="1143693"/>
            <a:ext cx="675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600" dirty="0">
                <a:solidFill>
                  <a:srgbClr val="00B0F0"/>
                </a:solidFill>
                <a:latin typeface="Agency FB" panose="020B0503020202020204" pitchFamily="34" charset="0"/>
              </a:rPr>
              <a:t>Read Through</a:t>
            </a:r>
          </a:p>
        </p:txBody>
      </p:sp>
    </p:spTree>
    <p:extLst>
      <p:ext uri="{BB962C8B-B14F-4D97-AF65-F5344CB8AC3E}">
        <p14:creationId xmlns:p14="http://schemas.microsoft.com/office/powerpoint/2010/main" val="4198046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19EB33-8147-4752-8F65-7C3D49B98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4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FAD33F-F4C0-4685-9D26-46F02368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3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3419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C657AF-5E1A-44DC-8378-720737CB7F1A}"/>
              </a:ext>
            </a:extLst>
          </p:cNvPr>
          <p:cNvSpPr/>
          <p:nvPr/>
        </p:nvSpPr>
        <p:spPr>
          <a:xfrm>
            <a:off x="2155299" y="1390559"/>
            <a:ext cx="7104448" cy="869553"/>
          </a:xfrm>
          <a:prstGeom prst="rect">
            <a:avLst/>
          </a:prstGeom>
          <a:solidFill>
            <a:srgbClr val="CD4B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F6F6F2-7A83-4A8F-BB43-193DA73AE2F7}"/>
              </a:ext>
            </a:extLst>
          </p:cNvPr>
          <p:cNvSpPr/>
          <p:nvPr/>
        </p:nvSpPr>
        <p:spPr>
          <a:xfrm>
            <a:off x="1030626" y="3180642"/>
            <a:ext cx="1689903" cy="1967696"/>
          </a:xfrm>
          <a:prstGeom prst="rect">
            <a:avLst/>
          </a:prstGeom>
          <a:solidFill>
            <a:srgbClr val="CD4B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9A4DD37-B4BB-42FC-BCE4-9F53B8F10C63}"/>
              </a:ext>
            </a:extLst>
          </p:cNvPr>
          <p:cNvSpPr/>
          <p:nvPr/>
        </p:nvSpPr>
        <p:spPr>
          <a:xfrm>
            <a:off x="3284075" y="3180642"/>
            <a:ext cx="3524488" cy="1833633"/>
          </a:xfrm>
          <a:prstGeom prst="round2DiagRect">
            <a:avLst>
              <a:gd name="adj1" fmla="val 6495"/>
              <a:gd name="adj2" fmla="val 0"/>
            </a:avLst>
          </a:prstGeom>
          <a:solidFill>
            <a:srgbClr val="D0E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2A67EA4-EACE-4C76-9C37-07D5FFC25C18}"/>
              </a:ext>
            </a:extLst>
          </p:cNvPr>
          <p:cNvSpPr/>
          <p:nvPr/>
        </p:nvSpPr>
        <p:spPr>
          <a:xfrm>
            <a:off x="7372110" y="3247674"/>
            <a:ext cx="3524488" cy="1833633"/>
          </a:xfrm>
          <a:prstGeom prst="round2DiagRect">
            <a:avLst>
              <a:gd name="adj1" fmla="val 6495"/>
              <a:gd name="adj2" fmla="val 0"/>
            </a:avLst>
          </a:prstGeom>
          <a:solidFill>
            <a:srgbClr val="AE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ACA048-70CB-4BF1-B7D9-56DA2336273B}"/>
              </a:ext>
            </a:extLst>
          </p:cNvPr>
          <p:cNvSpPr txBox="1"/>
          <p:nvPr/>
        </p:nvSpPr>
        <p:spPr>
          <a:xfrm>
            <a:off x="3096227" y="1271338"/>
            <a:ext cx="51854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Used Colors</a:t>
            </a:r>
          </a:p>
        </p:txBody>
      </p:sp>
    </p:spTree>
    <p:extLst>
      <p:ext uri="{BB962C8B-B14F-4D97-AF65-F5344CB8AC3E}">
        <p14:creationId xmlns:p14="http://schemas.microsoft.com/office/powerpoint/2010/main" val="150567789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97B2C-157D-431D-A72D-443C3A54E3A2}"/>
              </a:ext>
            </a:extLst>
          </p:cNvPr>
          <p:cNvSpPr txBox="1"/>
          <p:nvPr/>
        </p:nvSpPr>
        <p:spPr>
          <a:xfrm>
            <a:off x="563301" y="1990846"/>
            <a:ext cx="11065398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rgbClr val="FF0000"/>
                </a:solidFill>
              </a:rPr>
              <a:t>Subscribe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rgbClr val="1A373E"/>
                </a:solidFill>
              </a:rPr>
              <a:t>and Let’s get Started 👍</a:t>
            </a:r>
            <a:endParaRPr lang="en-US" dirty="0">
              <a:solidFill>
                <a:srgbClr val="1A37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9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224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Ismaila Mumuni</cp:lastModifiedBy>
  <cp:revision>25</cp:revision>
  <dcterms:created xsi:type="dcterms:W3CDTF">2023-12-17T17:47:56Z</dcterms:created>
  <dcterms:modified xsi:type="dcterms:W3CDTF">2023-12-20T19:48:54Z</dcterms:modified>
</cp:coreProperties>
</file>